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75" r:id="rId3"/>
    <p:sldId id="276" r:id="rId4"/>
    <p:sldId id="277" r:id="rId5"/>
    <p:sldId id="273" r:id="rId6"/>
    <p:sldId id="259" r:id="rId7"/>
    <p:sldId id="267" r:id="rId8"/>
    <p:sldId id="268" r:id="rId9"/>
    <p:sldId id="266" r:id="rId10"/>
    <p:sldId id="261" r:id="rId11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BFF"/>
    <a:srgbClr val="CFEAD0"/>
    <a:srgbClr val="245426"/>
    <a:srgbClr val="ABDBAD"/>
    <a:srgbClr val="D2EFFE"/>
    <a:srgbClr val="006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- uthevingsfarg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ys stil 2 - uthevingsfarg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3043" autoAdjust="0"/>
  </p:normalViewPr>
  <p:slideViewPr>
    <p:cSldViewPr snapToGrid="0">
      <p:cViewPr varScale="1">
        <p:scale>
          <a:sx n="107" d="100"/>
          <a:sy n="107" d="100"/>
        </p:scale>
        <p:origin x="739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A9A43-77B7-C144-9E91-BD97ED126F29}" type="datetimeFigureOut">
              <a:rPr lang="nb-NO" smtClean="0"/>
              <a:t>2017-02-12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CA025-09E4-AF48-AFD3-47B425FBFA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469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F497B-1CDD-0443-B2E6-E3D1A3A758F9}" type="datetimeFigureOut">
              <a:rPr lang="nb-NO" smtClean="0"/>
              <a:t>2017-02-12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7893-F4CD-9D4F-AD1D-A893D374B61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845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7893-F4CD-9D4F-AD1D-A893D374B61F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27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D2008-801B-42A9-8E3B-F72B0A8EFB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7893-F4CD-9D4F-AD1D-A893D374B61F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19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7893-F4CD-9D4F-AD1D-A893D374B61F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49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7893-F4CD-9D4F-AD1D-A893D374B61F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827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7893-F4CD-9D4F-AD1D-A893D374B61F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11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7893-F4CD-9D4F-AD1D-A893D374B61F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8174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Detaljer for tariffene våre finnes på hafslundnett.no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7893-F4CD-9D4F-AD1D-A893D374B61F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9801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7893-F4CD-9D4F-AD1D-A893D374B61F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843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Pattern_1920x1080[1]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6"/>
          <a:stretch/>
        </p:blipFill>
        <p:spPr>
          <a:xfrm>
            <a:off x="-2" y="0"/>
            <a:ext cx="9215382" cy="521207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24492" y="1408250"/>
            <a:ext cx="7772400" cy="1102519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24492" y="2571215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40108" y="4719667"/>
            <a:ext cx="1270034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88290" y="4719667"/>
            <a:ext cx="299181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4492" y="4719667"/>
            <a:ext cx="23456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01D82D3-FA14-C34F-8751-3D81C6A48AF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 descr="HAFS_NETT_white_CMYK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989" y="4698455"/>
            <a:ext cx="1207175" cy="4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625707" y="464461"/>
            <a:ext cx="7892586" cy="4181882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 </a:t>
            </a:r>
          </a:p>
        </p:txBody>
      </p:sp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10913" y="1424869"/>
            <a:ext cx="3443413" cy="1172958"/>
          </a:xfrm>
        </p:spPr>
        <p:txBody>
          <a:bodyPr anchor="ctr">
            <a:normAutofit/>
          </a:bodyPr>
          <a:lstStyle>
            <a:lvl1pPr>
              <a:defRPr sz="2600" b="1" baseline="0">
                <a:solidFill>
                  <a:srgbClr val="0063A2"/>
                </a:solidFill>
              </a:defRPr>
            </a:lvl1pPr>
          </a:lstStyle>
          <a:p>
            <a:r>
              <a:rPr lang="nb-NO" dirty="0"/>
              <a:t>Tittel med bilde som bakgrunn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0" y="4661255"/>
            <a:ext cx="9144000" cy="0"/>
          </a:xfrm>
          <a:prstGeom prst="line">
            <a:avLst/>
          </a:prstGeom>
          <a:ln w="38100" cmpd="sng">
            <a:solidFill>
              <a:srgbClr val="A2D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40108" y="4719667"/>
            <a:ext cx="1270034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88290" y="4719667"/>
            <a:ext cx="299181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4492" y="4719667"/>
            <a:ext cx="23456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01D82D3-FA14-C34F-8751-3D81C6A48AF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 descr="HAFS_NETT_blue_CMYK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822" y="4691210"/>
            <a:ext cx="1213343" cy="4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0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631902" y="464460"/>
            <a:ext cx="4937514" cy="4191174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86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 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5562492" y="464460"/>
            <a:ext cx="2961996" cy="4186528"/>
          </a:xfrm>
          <a:prstGeom prst="rect">
            <a:avLst/>
          </a:prstGeom>
          <a:solidFill>
            <a:srgbClr val="D2E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Plassholder f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5854703" y="1834467"/>
            <a:ext cx="2336799" cy="1477328"/>
          </a:xfrm>
        </p:spPr>
        <p:txBody>
          <a:bodyPr tIns="0" rIns="7200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 dirty="0"/>
              <a:t>Klikk for å legge til tekst. Klikk for å legge til tekst. Klikk for å legge til tekst.</a:t>
            </a:r>
            <a:br>
              <a:rPr lang="nb-NO" dirty="0"/>
            </a:br>
            <a:r>
              <a:rPr lang="nb-NO" dirty="0"/>
              <a:t>Klikk for å legge til tekst. Klikk for å legge til tekst. Klikk for å legge til tekst.</a:t>
            </a:r>
          </a:p>
        </p:txBody>
      </p:sp>
      <p:cxnSp>
        <p:nvCxnSpPr>
          <p:cNvPr id="24" name="Rett linje 23"/>
          <p:cNvCxnSpPr/>
          <p:nvPr userDrawn="1"/>
        </p:nvCxnSpPr>
        <p:spPr>
          <a:xfrm>
            <a:off x="0" y="4661255"/>
            <a:ext cx="9144000" cy="0"/>
          </a:xfrm>
          <a:prstGeom prst="line">
            <a:avLst/>
          </a:prstGeom>
          <a:ln w="38100" cmpd="sng">
            <a:solidFill>
              <a:srgbClr val="A2D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40108" y="4719667"/>
            <a:ext cx="1270034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88290" y="4719667"/>
            <a:ext cx="299181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4492" y="4719667"/>
            <a:ext cx="23456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01D82D3-FA14-C34F-8751-3D81C6A48AF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Bilde 16" descr="HAFS_NETT_blue_CMYK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822" y="4691210"/>
            <a:ext cx="1213343" cy="4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6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631902" y="464460"/>
            <a:ext cx="4937514" cy="4191174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86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 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5562492" y="464460"/>
            <a:ext cx="2961996" cy="4186528"/>
          </a:xfrm>
          <a:prstGeom prst="rect">
            <a:avLst/>
          </a:prstGeom>
          <a:solidFill>
            <a:srgbClr val="CFEA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Plassholder f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5854703" y="1834467"/>
            <a:ext cx="2336799" cy="1477328"/>
          </a:xfrm>
        </p:spPr>
        <p:txBody>
          <a:bodyPr tIns="0" rIns="72000" bIns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24542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 dirty="0"/>
              <a:t>Klikk for å legge til tekst. Klikk for å legge til tekst. Klikk for å legge til tekst.</a:t>
            </a:r>
            <a:br>
              <a:rPr lang="nb-NO" dirty="0"/>
            </a:br>
            <a:r>
              <a:rPr lang="nb-NO" dirty="0"/>
              <a:t>Klikk for å legge til tekst. Klikk for å legge til tekst. Klikk for å legge til tekst.</a:t>
            </a:r>
          </a:p>
        </p:txBody>
      </p:sp>
      <p:cxnSp>
        <p:nvCxnSpPr>
          <p:cNvPr id="24" name="Rett linje 23"/>
          <p:cNvCxnSpPr/>
          <p:nvPr userDrawn="1"/>
        </p:nvCxnSpPr>
        <p:spPr>
          <a:xfrm>
            <a:off x="0" y="4661255"/>
            <a:ext cx="9144000" cy="0"/>
          </a:xfrm>
          <a:prstGeom prst="line">
            <a:avLst/>
          </a:prstGeom>
          <a:ln w="38100" cmpd="sng">
            <a:solidFill>
              <a:srgbClr val="A2D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40108" y="4719667"/>
            <a:ext cx="1270034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88290" y="4719667"/>
            <a:ext cx="299181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4492" y="4719667"/>
            <a:ext cx="23456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01D82D3-FA14-C34F-8751-3D81C6A48AF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Bilde 16" descr="HAFS_NETT_blue_CMYK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822" y="4691210"/>
            <a:ext cx="1213343" cy="4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Rett linje 22"/>
          <p:cNvCxnSpPr/>
          <p:nvPr userDrawn="1"/>
        </p:nvCxnSpPr>
        <p:spPr>
          <a:xfrm>
            <a:off x="0" y="4661255"/>
            <a:ext cx="9144000" cy="0"/>
          </a:xfrm>
          <a:prstGeom prst="line">
            <a:avLst/>
          </a:prstGeom>
          <a:ln w="38100" cmpd="sng">
            <a:solidFill>
              <a:srgbClr val="A2D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4492" y="260627"/>
            <a:ext cx="7905064" cy="650177"/>
          </a:xfrm>
        </p:spPr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24492" y="1166492"/>
            <a:ext cx="7904145" cy="3336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40108" y="4719667"/>
            <a:ext cx="1270034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88290" y="4719667"/>
            <a:ext cx="299181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4492" y="4719667"/>
            <a:ext cx="23456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01D82D3-FA14-C34F-8751-3D81C6A48AF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 descr="HAFS_NETT_blue_CMYK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822" y="4691210"/>
            <a:ext cx="1213343" cy="4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0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oppsummering/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Rett linje 24"/>
          <p:cNvCxnSpPr/>
          <p:nvPr userDrawn="1"/>
        </p:nvCxnSpPr>
        <p:spPr>
          <a:xfrm>
            <a:off x="0" y="4661255"/>
            <a:ext cx="9144000" cy="0"/>
          </a:xfrm>
          <a:prstGeom prst="line">
            <a:avLst/>
          </a:prstGeom>
          <a:ln w="38100" cmpd="sng">
            <a:solidFill>
              <a:srgbClr val="A2D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4492" y="260627"/>
            <a:ext cx="7905064" cy="650177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>
                <a:solidFill>
                  <a:srgbClr val="0063A2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28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24494" y="1166492"/>
            <a:ext cx="4872333" cy="333613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40108" y="4719667"/>
            <a:ext cx="1270034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88290" y="4719667"/>
            <a:ext cx="299181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4492" y="4719667"/>
            <a:ext cx="23456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01D82D3-FA14-C34F-8751-3D81C6A48AF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 descr="HAFS_NETT_blue_CMYK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822" y="4691210"/>
            <a:ext cx="1213343" cy="4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9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summering n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898711"/>
            <a:ext cx="9144000" cy="746522"/>
          </a:xfrm>
          <a:solidFill>
            <a:srgbClr val="D2EFFE"/>
          </a:solidFill>
        </p:spPr>
        <p:txBody>
          <a:bodyPr lIns="648000" tIns="90000" rIns="648000" bIns="90000" anchor="ctr">
            <a:normAutofit/>
          </a:bodyPr>
          <a:lstStyle>
            <a:lvl1pPr marL="0" indent="0">
              <a:buNone/>
              <a:defRPr sz="1600" baseline="0">
                <a:solidFill>
                  <a:srgbClr val="0063A2"/>
                </a:solidFill>
              </a:defRPr>
            </a:lvl1pPr>
          </a:lstStyle>
          <a:p>
            <a:pPr lvl="0"/>
            <a:r>
              <a:rPr lang="nb-NO" dirty="0"/>
              <a:t>Denne boksen benyttes til oppsummering av grafer eller lignende som kan plasseres på den ledige plassen over.</a:t>
            </a:r>
          </a:p>
        </p:txBody>
      </p:sp>
      <p:cxnSp>
        <p:nvCxnSpPr>
          <p:cNvPr id="23" name="Rett linje 22"/>
          <p:cNvCxnSpPr/>
          <p:nvPr userDrawn="1"/>
        </p:nvCxnSpPr>
        <p:spPr>
          <a:xfrm>
            <a:off x="0" y="4661255"/>
            <a:ext cx="9144000" cy="0"/>
          </a:xfrm>
          <a:prstGeom prst="line">
            <a:avLst/>
          </a:prstGeom>
          <a:ln w="38100" cmpd="sng">
            <a:solidFill>
              <a:srgbClr val="A2D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4492" y="260627"/>
            <a:ext cx="7905064" cy="650177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26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24492" y="1166491"/>
            <a:ext cx="7904145" cy="2577253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40108" y="4719667"/>
            <a:ext cx="1270034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88290" y="4719667"/>
            <a:ext cx="299181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4492" y="4719667"/>
            <a:ext cx="23456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01D82D3-FA14-C34F-8751-3D81C6A48AF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Bilde 16" descr="HAFS_NETT_blue_CMYK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822" y="4691210"/>
            <a:ext cx="1213343" cy="4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7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4492" y="260627"/>
            <a:ext cx="7905064" cy="650177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40108" y="4719667"/>
            <a:ext cx="1270034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88290" y="4719667"/>
            <a:ext cx="299181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4492" y="4719667"/>
            <a:ext cx="23456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01D82D3-FA14-C34F-8751-3D81C6A48AF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57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Pattern_1920x1080[1]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6"/>
          <a:stretch/>
        </p:blipFill>
        <p:spPr>
          <a:xfrm>
            <a:off x="-2" y="0"/>
            <a:ext cx="9215382" cy="5212079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6624"/>
            <a:ext cx="6400800" cy="75965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Sluttbilde. Legg til navn og kontaktinfo eventuelt her.</a:t>
            </a:r>
          </a:p>
        </p:txBody>
      </p:sp>
      <p:pic>
        <p:nvPicPr>
          <p:cNvPr id="7" name="Bilde 6" descr="HAFS_NETT_white_CMYK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961" y="2219093"/>
            <a:ext cx="1207175" cy="4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4492" y="260627"/>
            <a:ext cx="7905064" cy="650177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4492" y="1166490"/>
            <a:ext cx="7898746" cy="33212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940108" y="4719667"/>
            <a:ext cx="1270034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88290" y="4719667"/>
            <a:ext cx="299181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4492" y="4719667"/>
            <a:ext cx="234566" cy="27384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01D82D3-FA14-C34F-8751-3D81C6A48AF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575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2" r:id="rId3"/>
    <p:sldLayoutId id="2147483672" r:id="rId4"/>
    <p:sldLayoutId id="2147483664" r:id="rId5"/>
    <p:sldLayoutId id="2147483665" r:id="rId6"/>
    <p:sldLayoutId id="2147483666" r:id="rId7"/>
    <p:sldLayoutId id="2147483673" r:id="rId8"/>
    <p:sldLayoutId id="2147483667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rgbClr val="0063A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image" Target="../media/image15.jpe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9.em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.bin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Hafs-Varme_0501_lav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9226550" cy="5200650"/>
          </a:xfrm>
          <a:prstGeom prst="rect">
            <a:avLst/>
          </a:prstGeom>
        </p:spPr>
      </p:pic>
      <p:pic>
        <p:nvPicPr>
          <p:cNvPr id="15" name="Bilde 14" descr="Hafslund_bakgrunn_FINAL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8" r="7954"/>
          <a:stretch/>
        </p:blipFill>
        <p:spPr>
          <a:xfrm>
            <a:off x="16932" y="624416"/>
            <a:ext cx="9203268" cy="510963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130301" y="533400"/>
            <a:ext cx="3352801" cy="3352801"/>
          </a:xfrm>
          <a:prstGeom prst="ellipse">
            <a:avLst/>
          </a:prstGeom>
          <a:solidFill>
            <a:schemeClr val="tx2">
              <a:alpha val="85000"/>
            </a:schemeClr>
          </a:solidFill>
          <a:ln w="50800">
            <a:gradFill flip="none" rotWithShape="1">
              <a:gsLst>
                <a:gs pos="0">
                  <a:schemeClr val="tx2">
                    <a:alpha val="85000"/>
                  </a:schemeClr>
                </a:gs>
                <a:gs pos="100000">
                  <a:srgbClr val="D2EFFE">
                    <a:alpha val="85000"/>
                  </a:srgbClr>
                </a:gs>
              </a:gsLst>
              <a:lin ang="189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>
              <a:solidFill>
                <a:srgbClr val="0063A2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tel 12"/>
          <p:cNvSpPr>
            <a:spLocks noGrp="1"/>
          </p:cNvSpPr>
          <p:nvPr>
            <p:ph type="ctrTitle"/>
          </p:nvPr>
        </p:nvSpPr>
        <p:spPr>
          <a:xfrm>
            <a:off x="1413935" y="1261536"/>
            <a:ext cx="2785533" cy="965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nb-NO" sz="2100" dirty="0"/>
              <a:t>Dialogkonferanse Ruter </a:t>
            </a:r>
          </a:p>
        </p:txBody>
      </p:sp>
      <p:sp>
        <p:nvSpPr>
          <p:cNvPr id="14" name="Undertittel 13"/>
          <p:cNvSpPr>
            <a:spLocks noGrp="1"/>
          </p:cNvSpPr>
          <p:nvPr>
            <p:ph type="subTitle" idx="1"/>
          </p:nvPr>
        </p:nvSpPr>
        <p:spPr>
          <a:xfrm>
            <a:off x="1854200" y="3032465"/>
            <a:ext cx="1905000" cy="651523"/>
          </a:xfrm>
        </p:spPr>
        <p:txBody>
          <a:bodyPr>
            <a:normAutofit/>
          </a:bodyPr>
          <a:lstStyle/>
          <a:p>
            <a:pPr algn="ctr"/>
            <a:r>
              <a:rPr lang="nb-NO" sz="1200" dirty="0">
                <a:solidFill>
                  <a:srgbClr val="FFFFFF"/>
                </a:solidFill>
              </a:rPr>
              <a:t>13. Februar 2017</a:t>
            </a:r>
          </a:p>
        </p:txBody>
      </p:sp>
      <p:sp>
        <p:nvSpPr>
          <p:cNvPr id="12" name="Tittel 12"/>
          <p:cNvSpPr txBox="1">
            <a:spLocks/>
          </p:cNvSpPr>
          <p:nvPr/>
        </p:nvSpPr>
        <p:spPr>
          <a:xfrm>
            <a:off x="1413933" y="2252134"/>
            <a:ext cx="2785534" cy="36161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nb-NO" sz="2000" b="0" i="1" dirty="0">
                <a:solidFill>
                  <a:srgbClr val="FFFFFF"/>
                </a:solidFill>
              </a:rPr>
              <a:t>Hafslund ASA</a:t>
            </a:r>
          </a:p>
        </p:txBody>
      </p:sp>
    </p:spTree>
    <p:extLst>
      <p:ext uri="{BB962C8B-B14F-4D97-AF65-F5344CB8AC3E}">
        <p14:creationId xmlns:p14="http://schemas.microsoft.com/office/powerpoint/2010/main" val="181384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35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2" name="Objekt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Bilde 27" descr="_E1A0275-Pano-2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73" b="648"/>
          <a:stretch/>
        </p:blipFill>
        <p:spPr>
          <a:xfrm>
            <a:off x="-1749" y="-1"/>
            <a:ext cx="9144000" cy="4642429"/>
          </a:xfrm>
          <a:prstGeom prst="rect">
            <a:avLst/>
          </a:prstGeom>
        </p:spPr>
      </p:pic>
      <p:sp>
        <p:nvSpPr>
          <p:cNvPr id="29" name="Rectangle 37"/>
          <p:cNvSpPr/>
          <p:nvPr/>
        </p:nvSpPr>
        <p:spPr>
          <a:xfrm>
            <a:off x="-1749" y="1"/>
            <a:ext cx="9144000" cy="199447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tx2">
                  <a:alpha val="20000"/>
                </a:schemeClr>
              </a:gs>
            </a:gsLst>
            <a:lin ang="87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b="1" i="1" dirty="0">
              <a:solidFill>
                <a:schemeClr val="bg1"/>
              </a:solidFill>
            </a:endParaRPr>
          </a:p>
        </p:txBody>
      </p:sp>
      <p:sp>
        <p:nvSpPr>
          <p:cNvPr id="30" name="Rectangle 37"/>
          <p:cNvSpPr/>
          <p:nvPr/>
        </p:nvSpPr>
        <p:spPr>
          <a:xfrm flipV="1">
            <a:off x="-1749" y="1994479"/>
            <a:ext cx="9144000" cy="266065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tx2">
                  <a:alpha val="20000"/>
                </a:schemeClr>
              </a:gs>
            </a:gsLst>
            <a:lin ang="87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b="1" i="1" dirty="0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Hafslund – et rendyrket kraftselskap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* Estimert markedsandel i det norske markedet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1D82D3-FA14-C34F-8751-3D81C6A48AF8}" type="slidenum">
              <a:rPr lang="nb-NO" smtClean="0"/>
              <a:pPr/>
              <a:t>2</a:t>
            </a:fld>
            <a:endParaRPr lang="nb-NO" dirty="0"/>
          </a:p>
        </p:txBody>
      </p:sp>
      <p:grpSp>
        <p:nvGrpSpPr>
          <p:cNvPr id="33" name="Group 32"/>
          <p:cNvGrpSpPr/>
          <p:nvPr/>
        </p:nvGrpSpPr>
        <p:grpSpPr>
          <a:xfrm>
            <a:off x="624492" y="1253113"/>
            <a:ext cx="4535674" cy="2934278"/>
            <a:chOff x="777906" y="2393730"/>
            <a:chExt cx="4680000" cy="2934278"/>
          </a:xfrm>
          <a:solidFill>
            <a:schemeClr val="accent6">
              <a:lumMod val="75000"/>
            </a:schemeClr>
          </a:solidFill>
        </p:grpSpPr>
        <p:sp>
          <p:nvSpPr>
            <p:cNvPr id="34" name="Rektangel 3"/>
            <p:cNvSpPr/>
            <p:nvPr/>
          </p:nvSpPr>
          <p:spPr>
            <a:xfrm>
              <a:off x="777906" y="2393730"/>
              <a:ext cx="468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600" dirty="0">
                  <a:solidFill>
                    <a:schemeClr val="bg1"/>
                  </a:solidFill>
                </a:rPr>
                <a:t>Norges størst nettselskap</a:t>
              </a:r>
            </a:p>
          </p:txBody>
        </p:sp>
        <p:sp>
          <p:nvSpPr>
            <p:cNvPr id="35" name="Rektangel 6"/>
            <p:cNvSpPr/>
            <p:nvPr/>
          </p:nvSpPr>
          <p:spPr>
            <a:xfrm>
              <a:off x="777906" y="3163325"/>
              <a:ext cx="468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600" dirty="0">
                  <a:solidFill>
                    <a:schemeClr val="bg1"/>
                  </a:solidFill>
                </a:rPr>
                <a:t>Norges største leverandør av fjernvarme</a:t>
              </a:r>
            </a:p>
          </p:txBody>
        </p:sp>
        <p:sp>
          <p:nvSpPr>
            <p:cNvPr id="36" name="Rektangel 9"/>
            <p:cNvSpPr/>
            <p:nvPr/>
          </p:nvSpPr>
          <p:spPr>
            <a:xfrm>
              <a:off x="777906" y="3932920"/>
              <a:ext cx="468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600" dirty="0">
                  <a:solidFill>
                    <a:schemeClr val="bg1"/>
                  </a:solidFill>
                </a:rPr>
                <a:t>Norges største strømsalgsselskap – </a:t>
              </a:r>
              <a:br>
                <a:rPr lang="nb-NO" sz="1600" dirty="0">
                  <a:solidFill>
                    <a:schemeClr val="bg1"/>
                  </a:solidFill>
                </a:rPr>
              </a:br>
              <a:r>
                <a:rPr lang="nb-NO" sz="1600" dirty="0">
                  <a:solidFill>
                    <a:schemeClr val="bg1"/>
                  </a:solidFill>
                </a:rPr>
                <a:t>femte største i Norden</a:t>
              </a:r>
            </a:p>
          </p:txBody>
        </p:sp>
        <p:sp>
          <p:nvSpPr>
            <p:cNvPr id="37" name="Rektangel 12"/>
            <p:cNvSpPr/>
            <p:nvPr/>
          </p:nvSpPr>
          <p:spPr>
            <a:xfrm>
              <a:off x="777906" y="4702514"/>
              <a:ext cx="468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600" dirty="0">
                  <a:solidFill>
                    <a:schemeClr val="bg1"/>
                  </a:solidFill>
                </a:rPr>
                <a:t>En mellomstor kraftprodusent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90298" y="1253113"/>
            <a:ext cx="1440000" cy="2934278"/>
            <a:chOff x="5599292" y="2393730"/>
            <a:chExt cx="1440000" cy="2934278"/>
          </a:xfrm>
          <a:solidFill>
            <a:schemeClr val="accent3"/>
          </a:solidFill>
        </p:grpSpPr>
        <p:sp>
          <p:nvSpPr>
            <p:cNvPr id="39" name="Rektangel 5"/>
            <p:cNvSpPr/>
            <p:nvPr/>
          </p:nvSpPr>
          <p:spPr>
            <a:xfrm>
              <a:off x="5599292" y="2393730"/>
              <a:ext cx="144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/>
                <a:t>~ 700 000 kunder</a:t>
              </a:r>
            </a:p>
          </p:txBody>
        </p:sp>
        <p:sp>
          <p:nvSpPr>
            <p:cNvPr id="40" name="Rektangel 8"/>
            <p:cNvSpPr/>
            <p:nvPr/>
          </p:nvSpPr>
          <p:spPr>
            <a:xfrm>
              <a:off x="5599292" y="3163325"/>
              <a:ext cx="144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/>
                <a:t>~ 1,6 </a:t>
              </a:r>
              <a:r>
                <a:rPr lang="nb-NO" sz="1600" dirty="0" err="1"/>
                <a:t>TWh</a:t>
              </a:r>
              <a:endParaRPr lang="nb-NO" sz="1600" dirty="0"/>
            </a:p>
          </p:txBody>
        </p:sp>
        <p:sp>
          <p:nvSpPr>
            <p:cNvPr id="41" name="Rektangel 11"/>
            <p:cNvSpPr/>
            <p:nvPr/>
          </p:nvSpPr>
          <p:spPr>
            <a:xfrm>
              <a:off x="5599292" y="3932920"/>
              <a:ext cx="144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/>
                <a:t>~ 1,1 mill. kunder</a:t>
              </a:r>
            </a:p>
          </p:txBody>
        </p:sp>
        <p:sp>
          <p:nvSpPr>
            <p:cNvPr id="42" name="Rektangel 14"/>
            <p:cNvSpPr/>
            <p:nvPr/>
          </p:nvSpPr>
          <p:spPr>
            <a:xfrm>
              <a:off x="5599292" y="4702514"/>
              <a:ext cx="144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/>
                <a:t>3,1 </a:t>
              </a:r>
              <a:r>
                <a:rPr lang="nb-NO" sz="1600" dirty="0" err="1"/>
                <a:t>TWh</a:t>
              </a:r>
              <a:endParaRPr lang="nb-NO" sz="16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73763" y="1253113"/>
            <a:ext cx="1440000" cy="2934278"/>
            <a:chOff x="7184837" y="2393730"/>
            <a:chExt cx="1440000" cy="2934278"/>
          </a:xfrm>
          <a:solidFill>
            <a:schemeClr val="accent3"/>
          </a:solidFill>
        </p:grpSpPr>
        <p:sp>
          <p:nvSpPr>
            <p:cNvPr id="44" name="Rektangel 5"/>
            <p:cNvSpPr/>
            <p:nvPr/>
          </p:nvSpPr>
          <p:spPr>
            <a:xfrm>
              <a:off x="7184837" y="2393730"/>
              <a:ext cx="144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tlCol="0" anchor="ctr"/>
            <a:lstStyle/>
            <a:p>
              <a:pPr algn="ctr"/>
              <a:r>
                <a:rPr lang="nb-NO" sz="1600" dirty="0">
                  <a:sym typeface="Symbol"/>
                </a:rPr>
                <a:t> </a:t>
              </a:r>
              <a:r>
                <a:rPr lang="nb-NO" sz="1600" dirty="0"/>
                <a:t>23% andel</a:t>
              </a:r>
              <a:r>
                <a:rPr lang="nb-NO" sz="1600" baseline="30000" dirty="0"/>
                <a:t>*</a:t>
              </a:r>
            </a:p>
          </p:txBody>
        </p:sp>
        <p:sp>
          <p:nvSpPr>
            <p:cNvPr id="45" name="Rektangel 8"/>
            <p:cNvSpPr/>
            <p:nvPr/>
          </p:nvSpPr>
          <p:spPr>
            <a:xfrm>
              <a:off x="7184837" y="3163325"/>
              <a:ext cx="144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tlCol="0" anchor="ctr"/>
            <a:lstStyle/>
            <a:p>
              <a:pPr algn="ctr"/>
              <a:r>
                <a:rPr lang="nb-NO" sz="1600" dirty="0"/>
                <a:t>~ 35% andel</a:t>
              </a:r>
              <a:r>
                <a:rPr lang="nb-NO" sz="1600" baseline="30000" dirty="0"/>
                <a:t>*</a:t>
              </a:r>
            </a:p>
          </p:txBody>
        </p:sp>
        <p:sp>
          <p:nvSpPr>
            <p:cNvPr id="46" name="Rektangel 11"/>
            <p:cNvSpPr/>
            <p:nvPr/>
          </p:nvSpPr>
          <p:spPr>
            <a:xfrm>
              <a:off x="7184837" y="3932920"/>
              <a:ext cx="144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nb-NO" sz="1600" dirty="0"/>
                <a:t>~ 25% andel</a:t>
              </a:r>
              <a:r>
                <a:rPr lang="nb-NO" sz="1600" baseline="30000" dirty="0"/>
                <a:t>*</a:t>
              </a:r>
            </a:p>
          </p:txBody>
        </p:sp>
        <p:sp>
          <p:nvSpPr>
            <p:cNvPr id="47" name="Rektangel 14"/>
            <p:cNvSpPr/>
            <p:nvPr/>
          </p:nvSpPr>
          <p:spPr>
            <a:xfrm>
              <a:off x="7184837" y="4702514"/>
              <a:ext cx="1440000" cy="6254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tlCol="0" anchor="ctr"/>
            <a:lstStyle/>
            <a:p>
              <a:pPr algn="ctr"/>
              <a:r>
                <a:rPr lang="nb-NO" sz="1600" dirty="0"/>
                <a:t>~ 2% andel</a:t>
              </a:r>
              <a:r>
                <a:rPr lang="nb-NO" sz="1600" baseline="300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91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/>
        </p:nvSpPr>
        <p:spPr>
          <a:xfrm>
            <a:off x="3507377" y="1501549"/>
            <a:ext cx="5400000" cy="255655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63A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0" y="4158239"/>
            <a:ext cx="9144000" cy="486995"/>
          </a:xfrm>
        </p:spPr>
        <p:txBody>
          <a:bodyPr>
            <a:noAutofit/>
          </a:bodyPr>
          <a:lstStyle/>
          <a:p>
            <a:pPr algn="ctr"/>
            <a:r>
              <a:rPr lang="nb-NO" sz="1200" b="1" dirty="0"/>
              <a:t>Hafslund søker nye kommersielle muligheter for å styrke framtidig konkurransekraft, men innenfor ladeinfrastruktur er man kun i en sonderingsfase</a:t>
            </a:r>
            <a:endParaRPr lang="en-US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b-NO" sz="2100" dirty="0"/>
            </a:br>
            <a:r>
              <a:rPr lang="nb-NO" sz="2100" dirty="0"/>
              <a:t>Forretningsutvikling for å styrke framtidig konkurransekraft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1D82D3-FA14-C34F-8751-3D81C6A48AF8}" type="slidenum">
              <a:rPr lang="nb-NO" smtClean="0"/>
              <a:pPr/>
              <a:t>3</a:t>
            </a:fld>
            <a:endParaRPr lang="nb-NO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0111" y="1426251"/>
            <a:ext cx="2381567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8908" y="1123984"/>
            <a:ext cx="2412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Etablerte prosjekter</a:t>
            </a:r>
            <a:endParaRPr lang="en-US" sz="1200" b="1" dirty="0" err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509259" y="1423975"/>
            <a:ext cx="5400000" cy="3143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07378" y="1123984"/>
            <a:ext cx="439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Eksempler på initiativer og muligheter</a:t>
            </a:r>
            <a:endParaRPr lang="en-US" sz="1200" b="1" dirty="0" err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23216" y="1608831"/>
            <a:ext cx="1619841" cy="101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b="1" dirty="0">
                <a:solidFill>
                  <a:srgbClr val="0063A2"/>
                </a:solidFill>
              </a:rPr>
              <a:t>Digitalisering</a:t>
            </a:r>
            <a:endParaRPr lang="en-US" sz="800" b="1" dirty="0">
              <a:solidFill>
                <a:srgbClr val="0063A2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323216" y="2908437"/>
            <a:ext cx="1619841" cy="101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b="1" dirty="0">
                <a:solidFill>
                  <a:srgbClr val="0063A2"/>
                </a:solidFill>
              </a:rPr>
              <a:t>Varmebasert</a:t>
            </a:r>
          </a:p>
          <a:p>
            <a:r>
              <a:rPr lang="nb-NO" sz="800" b="1" dirty="0">
                <a:solidFill>
                  <a:srgbClr val="0063A2"/>
                </a:solidFill>
              </a:rPr>
              <a:t>kjøling</a:t>
            </a:r>
            <a:endParaRPr lang="en-US" sz="800" b="1" dirty="0">
              <a:solidFill>
                <a:srgbClr val="0063A2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030163" y="1608830"/>
            <a:ext cx="1619841" cy="101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b="1" dirty="0">
                <a:solidFill>
                  <a:srgbClr val="0063A2"/>
                </a:solidFill>
              </a:rPr>
              <a:t>Vindenergi</a:t>
            </a:r>
            <a:endParaRPr lang="en-US" sz="800" b="1" dirty="0">
              <a:solidFill>
                <a:srgbClr val="0063A2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025528" y="2899118"/>
            <a:ext cx="1619841" cy="101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b="1" dirty="0">
                <a:solidFill>
                  <a:srgbClr val="0063A2"/>
                </a:solidFill>
              </a:rPr>
              <a:t>Solenergi</a:t>
            </a:r>
            <a:endParaRPr lang="en-US" sz="800" b="1" dirty="0">
              <a:solidFill>
                <a:srgbClr val="0063A2"/>
              </a:solidFill>
            </a:endParaRPr>
          </a:p>
        </p:txBody>
      </p:sp>
      <p:sp>
        <p:nvSpPr>
          <p:cNvPr id="65" name="Rectangle 65"/>
          <p:cNvSpPr/>
          <p:nvPr/>
        </p:nvSpPr>
        <p:spPr>
          <a:xfrm>
            <a:off x="245789" y="1508405"/>
            <a:ext cx="2355888" cy="255655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63A2"/>
              </a:solidFill>
            </a:endParaRPr>
          </a:p>
        </p:txBody>
      </p:sp>
      <p:sp>
        <p:nvSpPr>
          <p:cNvPr id="67" name="Rounded Rectangle 10"/>
          <p:cNvSpPr/>
          <p:nvPr/>
        </p:nvSpPr>
        <p:spPr>
          <a:xfrm>
            <a:off x="517876" y="1615687"/>
            <a:ext cx="1619841" cy="101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b="1" dirty="0">
                <a:solidFill>
                  <a:srgbClr val="0063A2"/>
                </a:solidFill>
              </a:rPr>
              <a:t>Kundeløsning for effektiv energibruk</a:t>
            </a:r>
            <a:endParaRPr lang="en-US" sz="800" b="1" dirty="0">
              <a:solidFill>
                <a:srgbClr val="0063A2"/>
              </a:solidFill>
            </a:endParaRPr>
          </a:p>
        </p:txBody>
      </p:sp>
      <p:sp>
        <p:nvSpPr>
          <p:cNvPr id="68" name="Rounded Rectangle 73"/>
          <p:cNvSpPr/>
          <p:nvPr/>
        </p:nvSpPr>
        <p:spPr>
          <a:xfrm>
            <a:off x="517876" y="2915293"/>
            <a:ext cx="1619841" cy="101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b="1" dirty="0">
                <a:solidFill>
                  <a:srgbClr val="0063A2"/>
                </a:solidFill>
              </a:rPr>
              <a:t>Smart energistyring</a:t>
            </a:r>
            <a:endParaRPr lang="en-US" sz="800" b="1" dirty="0">
              <a:solidFill>
                <a:srgbClr val="0063A2"/>
              </a:solidFill>
            </a:endParaRPr>
          </a:p>
        </p:txBody>
      </p:sp>
      <p:sp>
        <p:nvSpPr>
          <p:cNvPr id="69" name="Rounded Rectangle 74"/>
          <p:cNvSpPr/>
          <p:nvPr/>
        </p:nvSpPr>
        <p:spPr>
          <a:xfrm>
            <a:off x="3602948" y="1615686"/>
            <a:ext cx="1619841" cy="101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b="1" dirty="0">
                <a:solidFill>
                  <a:srgbClr val="0063A2"/>
                </a:solidFill>
              </a:rPr>
              <a:t>Ladeinfrastruktur - busslading</a:t>
            </a:r>
            <a:endParaRPr lang="en-US" sz="800" b="1" dirty="0">
              <a:solidFill>
                <a:srgbClr val="0063A2"/>
              </a:solidFill>
            </a:endParaRPr>
          </a:p>
        </p:txBody>
      </p:sp>
      <p:sp>
        <p:nvSpPr>
          <p:cNvPr id="72" name="Rounded Rectangle 75"/>
          <p:cNvSpPr/>
          <p:nvPr/>
        </p:nvSpPr>
        <p:spPr>
          <a:xfrm>
            <a:off x="3598313" y="2905974"/>
            <a:ext cx="1619841" cy="101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800" b="1" dirty="0">
                <a:solidFill>
                  <a:srgbClr val="0063A2"/>
                </a:solidFill>
              </a:rPr>
              <a:t>Annen ikke-regulert infrastruktur</a:t>
            </a:r>
            <a:endParaRPr lang="en-US" sz="800" b="1" dirty="0">
              <a:solidFill>
                <a:srgbClr val="0063A2"/>
              </a:solidFill>
            </a:endParaRPr>
          </a:p>
        </p:txBody>
      </p:sp>
      <p:pic>
        <p:nvPicPr>
          <p:cNvPr id="85" name="Picture 80"/>
          <p:cNvPicPr>
            <a:picLocks noChangeAspect="1"/>
          </p:cNvPicPr>
          <p:nvPr/>
        </p:nvPicPr>
        <p:blipFill rotWithShape="1">
          <a:blip r:embed="rId7"/>
          <a:srcRect l="56755" t="15060" b="7743"/>
          <a:stretch/>
        </p:blipFill>
        <p:spPr>
          <a:xfrm>
            <a:off x="4634427" y="3174468"/>
            <a:ext cx="506892" cy="681564"/>
          </a:xfrm>
          <a:prstGeom prst="rect">
            <a:avLst/>
          </a:prstGeom>
        </p:spPr>
      </p:pic>
      <p:pic>
        <p:nvPicPr>
          <p:cNvPr id="86" name="Picture 5" descr="http://www.civicsolar.com/sites/default/files/u57/Microgri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42" y="3364989"/>
            <a:ext cx="931645" cy="4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" descr="http://link.hafslund.no/img/logo-op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8" y="2091958"/>
            <a:ext cx="659340" cy="2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s://vord.no/libs/images/social/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1" y="3299501"/>
            <a:ext cx="501645" cy="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Bild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51" y="1952313"/>
            <a:ext cx="805615" cy="519622"/>
          </a:xfrm>
          <a:prstGeom prst="rect">
            <a:avLst/>
          </a:prstGeom>
        </p:spPr>
      </p:pic>
      <p:pic>
        <p:nvPicPr>
          <p:cNvPr id="92" name="Picture 44" descr="http://suncatchertci.com/wp/wp-content/uploads/2015/01/Lightbul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43" y="3303010"/>
            <a:ext cx="838943" cy="5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3" descr="https://mexicoinstitute.files.wordpress.com/2014/04/environment-energy-light-bulb-with-paddy-ric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63" y="2011049"/>
            <a:ext cx="861811" cy="5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taxlive.nl/documents/10180/21872/Computer/488b1302-b85e-4b1b-a6d4-4017975635ba?t=13939458770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25" y="1857304"/>
            <a:ext cx="565341" cy="5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86954" y="3357837"/>
            <a:ext cx="959047" cy="4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0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1143001" y="1"/>
            <a:ext cx="119063" cy="119063"/>
          </a:xfrm>
          <a:prstGeom prst="rect">
            <a:avLst/>
          </a:prstGeom>
          <a:solidFill>
            <a:srgbClr val="D2E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0063A2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4088513"/>
            <a:ext cx="9144000" cy="556720"/>
          </a:xfrm>
        </p:spPr>
        <p:txBody>
          <a:bodyPr vert="horz" lIns="540000" tIns="67500" rIns="540000" bIns="67500" rtlCol="0" anchor="ctr">
            <a:normAutofit fontScale="92500"/>
          </a:bodyPr>
          <a:lstStyle/>
          <a:p>
            <a:r>
              <a:rPr lang="nb-NO" dirty="0"/>
              <a:t>Hafslund ønsker å se på mulighet til å ta et eierskap til bussladeinfrastruktur i Oslo og Akershus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100" dirty="0"/>
              <a:t>Hafslund som infrastruktureier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1D82D3-FA14-C34F-8751-3D81C6A48AF8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48" name="TextBox 7"/>
          <p:cNvSpPr txBox="1"/>
          <p:nvPr/>
        </p:nvSpPr>
        <p:spPr>
          <a:xfrm>
            <a:off x="1127503" y="1390479"/>
            <a:ext cx="7402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indent="-136922"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Eier og drifter i dag den elektriske infrastrukturen i Oslo, Akershus og Østfold</a:t>
            </a:r>
          </a:p>
          <a:p>
            <a:pPr marL="136922" indent="-136922"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Tilgang til «infrastrukturkapital» / langsiktig kapital</a:t>
            </a:r>
          </a:p>
          <a:p>
            <a:pPr marL="136922" indent="-136922"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 tung innkjøps- og prosjektkompetanse</a:t>
            </a:r>
          </a:p>
          <a:p>
            <a:pPr marL="136922" indent="-136922"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Utnytte storskala effekter innen Hafslunds kjernekompetanse</a:t>
            </a:r>
          </a:p>
          <a:p>
            <a:pPr marL="136922" indent="-136922"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piloter i Sverige har energiselskapene en definert rolle</a:t>
            </a:r>
          </a:p>
          <a:p>
            <a:pPr marL="136922" indent="-136922">
              <a:buFont typeface="Wingdings" panose="05000000000000000000" pitchFamily="2" charset="2"/>
              <a:buChar char="§"/>
            </a:pPr>
            <a:endParaRPr lang="nb-NO" sz="12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5"/>
          <p:cNvSpPr txBox="1"/>
          <p:nvPr/>
        </p:nvSpPr>
        <p:spPr>
          <a:xfrm>
            <a:off x="1127503" y="2977310"/>
            <a:ext cx="7402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indent="-136922"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 kompetanse på prosjektering, utbygging, drift</a:t>
            </a:r>
          </a:p>
          <a:p>
            <a:pPr marL="136922" indent="-136922"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Styring og overvåkning (</a:t>
            </a:r>
            <a:r>
              <a:rPr lang="nb-NO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driftsentral</a:t>
            </a: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36922" indent="-136922"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Måling, avregning, fakturering</a:t>
            </a:r>
          </a:p>
          <a:p>
            <a:pPr marL="136922" indent="-136922"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Beredskap</a:t>
            </a:r>
          </a:p>
          <a:p>
            <a:pPr marL="136922" indent="-136922"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Optimalisere stor infrastruktur</a:t>
            </a:r>
          </a:p>
          <a:p>
            <a:pPr marL="136922" indent="-136922">
              <a:buFont typeface="Wingdings" panose="05000000000000000000" pitchFamily="2" charset="2"/>
              <a:buChar char="§"/>
            </a:pPr>
            <a:endParaRPr lang="nb-NO" sz="12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4"/>
          <p:cNvSpPr/>
          <p:nvPr/>
        </p:nvSpPr>
        <p:spPr>
          <a:xfrm>
            <a:off x="1127503" y="1054820"/>
            <a:ext cx="6549647" cy="32403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Eierskap og investeringer </a:t>
            </a:r>
          </a:p>
        </p:txBody>
      </p:sp>
      <p:sp>
        <p:nvSpPr>
          <p:cNvPr id="54" name="Rectangle 8"/>
          <p:cNvSpPr/>
          <p:nvPr/>
        </p:nvSpPr>
        <p:spPr>
          <a:xfrm>
            <a:off x="1127503" y="2632613"/>
            <a:ext cx="6549647" cy="32403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350" dirty="0">
                <a:solidFill>
                  <a:schemeClr val="bg1"/>
                </a:solidFill>
              </a:rPr>
              <a:t>Driftskompetanse</a:t>
            </a:r>
          </a:p>
        </p:txBody>
      </p:sp>
    </p:spTree>
    <p:extLst>
      <p:ext uri="{BB962C8B-B14F-4D97-AF65-F5344CB8AC3E}">
        <p14:creationId xmlns:p14="http://schemas.microsoft.com/office/powerpoint/2010/main" val="77804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Hafs-Varme_0501_lav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9226550" cy="5200650"/>
          </a:xfrm>
          <a:prstGeom prst="rect">
            <a:avLst/>
          </a:prstGeom>
        </p:spPr>
      </p:pic>
      <p:pic>
        <p:nvPicPr>
          <p:cNvPr id="15" name="Bilde 14" descr="Hafslund_bakgrunn_FINAL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8" r="7954"/>
          <a:stretch/>
        </p:blipFill>
        <p:spPr>
          <a:xfrm>
            <a:off x="16932" y="624416"/>
            <a:ext cx="9203268" cy="510963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130301" y="533400"/>
            <a:ext cx="3352801" cy="3352801"/>
          </a:xfrm>
          <a:prstGeom prst="ellipse">
            <a:avLst/>
          </a:prstGeom>
          <a:solidFill>
            <a:schemeClr val="tx2">
              <a:alpha val="85000"/>
            </a:schemeClr>
          </a:solidFill>
          <a:ln w="50800">
            <a:gradFill flip="none" rotWithShape="1">
              <a:gsLst>
                <a:gs pos="0">
                  <a:schemeClr val="tx2">
                    <a:alpha val="85000"/>
                  </a:schemeClr>
                </a:gs>
                <a:gs pos="100000">
                  <a:srgbClr val="D2EFFE">
                    <a:alpha val="85000"/>
                  </a:srgbClr>
                </a:gs>
              </a:gsLst>
              <a:lin ang="189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>
              <a:solidFill>
                <a:srgbClr val="0063A2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tel 12"/>
          <p:cNvSpPr>
            <a:spLocks noGrp="1"/>
          </p:cNvSpPr>
          <p:nvPr>
            <p:ph type="ctrTitle"/>
          </p:nvPr>
        </p:nvSpPr>
        <p:spPr>
          <a:xfrm>
            <a:off x="1413935" y="1261536"/>
            <a:ext cx="2785533" cy="965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nb-NO" sz="2400" dirty="0"/>
              <a:t>Tilknytning av ladeinfrastruktur</a:t>
            </a:r>
            <a:br>
              <a:rPr lang="nb-NO" sz="2400" dirty="0"/>
            </a:br>
            <a:endParaRPr lang="nb-NO" sz="2100" dirty="0"/>
          </a:p>
        </p:txBody>
      </p:sp>
      <p:sp>
        <p:nvSpPr>
          <p:cNvPr id="14" name="Undertittel 13"/>
          <p:cNvSpPr>
            <a:spLocks noGrp="1"/>
          </p:cNvSpPr>
          <p:nvPr>
            <p:ph type="subTitle" idx="1"/>
          </p:nvPr>
        </p:nvSpPr>
        <p:spPr>
          <a:xfrm>
            <a:off x="1854200" y="3032465"/>
            <a:ext cx="1905000" cy="651523"/>
          </a:xfrm>
        </p:spPr>
        <p:txBody>
          <a:bodyPr>
            <a:normAutofit/>
          </a:bodyPr>
          <a:lstStyle/>
          <a:p>
            <a:pPr algn="ctr"/>
            <a:r>
              <a:rPr lang="nb-NO" sz="1200" dirty="0">
                <a:solidFill>
                  <a:srgbClr val="FFFFFF"/>
                </a:solidFill>
              </a:rPr>
              <a:t>13. Februar 2017</a:t>
            </a:r>
          </a:p>
          <a:p>
            <a:pPr algn="ctr"/>
            <a:r>
              <a:rPr lang="nb-NO" sz="1200" dirty="0">
                <a:solidFill>
                  <a:srgbClr val="FFFFFF"/>
                </a:solidFill>
              </a:rPr>
              <a:t>Erik Jansen</a:t>
            </a:r>
          </a:p>
          <a:p>
            <a:pPr algn="ctr"/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12" name="Tittel 12"/>
          <p:cNvSpPr txBox="1">
            <a:spLocks/>
          </p:cNvSpPr>
          <p:nvPr/>
        </p:nvSpPr>
        <p:spPr>
          <a:xfrm>
            <a:off x="1413933" y="2252134"/>
            <a:ext cx="2785534" cy="361616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nb-NO" sz="2000" b="0" i="1" dirty="0">
                <a:solidFill>
                  <a:srgbClr val="FFFFFF"/>
                </a:solidFill>
              </a:rPr>
              <a:t>Hafslund Nett</a:t>
            </a:r>
          </a:p>
        </p:txBody>
      </p:sp>
    </p:spTree>
    <p:extLst>
      <p:ext uri="{BB962C8B-B14F-4D97-AF65-F5344CB8AC3E}">
        <p14:creationId xmlns:p14="http://schemas.microsoft.com/office/powerpoint/2010/main" val="337048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Tilknytning av ladeinfrastruktur – hva kan vi levere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Vi kan levere det dere ønsker av effekt.</a:t>
            </a:r>
          </a:p>
          <a:p>
            <a:r>
              <a:rPr lang="nb-NO" dirty="0"/>
              <a:t>Leverer på alle standard spenningsnivåer på lavspenning: 230V, 400V eller 690V.</a:t>
            </a:r>
          </a:p>
          <a:p>
            <a:r>
              <a:rPr lang="nb-NO" dirty="0"/>
              <a:t>Vi kan også levere på høyspenningsnivå (&gt;1000V).</a:t>
            </a:r>
          </a:p>
          <a:p>
            <a:r>
              <a:rPr lang="nb-NO" dirty="0"/>
              <a:t>Ved levering på høyspenning er det noen forhold å være oppmerksom på</a:t>
            </a:r>
          </a:p>
          <a:p>
            <a:pPr lvl="2"/>
            <a:r>
              <a:rPr lang="nb-NO" dirty="0"/>
              <a:t>Krav til driftsleder</a:t>
            </a:r>
          </a:p>
          <a:p>
            <a:pPr lvl="2"/>
            <a:r>
              <a:rPr lang="nb-NO" dirty="0"/>
              <a:t>Mulig behov for anleggskonsesjon (må søkes hos NVE)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888290" y="4757985"/>
            <a:ext cx="31095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25965" y="4757985"/>
            <a:ext cx="234566" cy="273844"/>
          </a:xfrm>
        </p:spPr>
        <p:txBody>
          <a:bodyPr/>
          <a:lstStyle/>
          <a:p>
            <a:fld id="{B01D82D3-FA14-C34F-8751-3D81C6A48AF8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244" y="1323900"/>
            <a:ext cx="1995094" cy="18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Kostnadene ved tilknytning vil variere ut fra lokasjon og effekt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888290" y="4757985"/>
            <a:ext cx="31095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25965" y="4757985"/>
            <a:ext cx="234566" cy="273844"/>
          </a:xfrm>
        </p:spPr>
        <p:txBody>
          <a:bodyPr/>
          <a:lstStyle/>
          <a:p>
            <a:fld id="{B01D82D3-FA14-C34F-8751-3D81C6A48AF8}" type="slidenum">
              <a:rPr lang="nb-NO" smtClean="0"/>
              <a:pPr/>
              <a:t>7</a:t>
            </a:fld>
            <a:endParaRPr lang="nb-NO" dirty="0"/>
          </a:p>
        </p:txBody>
      </p:sp>
      <p:grpSp>
        <p:nvGrpSpPr>
          <p:cNvPr id="10" name="Gruppe 9"/>
          <p:cNvGrpSpPr/>
          <p:nvPr/>
        </p:nvGrpSpPr>
        <p:grpSpPr>
          <a:xfrm>
            <a:off x="6185965" y="1497149"/>
            <a:ext cx="2780614" cy="2664570"/>
            <a:chOff x="5912675" y="1655763"/>
            <a:chExt cx="2602409" cy="2844590"/>
          </a:xfrm>
        </p:grpSpPr>
        <p:sp>
          <p:nvSpPr>
            <p:cNvPr id="11" name="Plassholder for tekst 2"/>
            <p:cNvSpPr txBox="1">
              <a:spLocks/>
            </p:cNvSpPr>
            <p:nvPr/>
          </p:nvSpPr>
          <p:spPr>
            <a:xfrm>
              <a:off x="5922963" y="1655763"/>
              <a:ext cx="2590800" cy="2805112"/>
            </a:xfrm>
            <a:prstGeom prst="rect">
              <a:avLst/>
            </a:prstGeom>
            <a:solidFill>
              <a:srgbClr val="D2EFFE"/>
            </a:solidFill>
          </p:spPr>
          <p:txBody>
            <a:bodyPr lIns="180000" tIns="180000" rIns="180000" bIns="18000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kern="1200" baseline="0">
                  <a:solidFill>
                    <a:srgbClr val="0063A2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1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1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200" dirty="0"/>
                <a:t>Hafslund Nett praktiserer anleggsbidrag, det vil si at alle må betale det det koster å få strøm dit de ønsker.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200" dirty="0" err="1">
                  <a:solidFill>
                    <a:schemeClr val="tx2"/>
                  </a:solidFill>
                </a:rPr>
                <a:t>Ladepunkt</a:t>
              </a:r>
              <a:r>
                <a:rPr lang="nb-NO" sz="1200" dirty="0">
                  <a:solidFill>
                    <a:schemeClr val="tx2"/>
                  </a:solidFill>
                </a:rPr>
                <a:t> bør etableres nær sterke punkter i nettet med nok kapasitet</a:t>
              </a:r>
            </a:p>
            <a:p>
              <a:endParaRPr lang="nb-NO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200" dirty="0">
                  <a:solidFill>
                    <a:schemeClr val="tx2"/>
                  </a:solidFill>
                </a:rPr>
                <a:t>Viktig å komme tidlig i dialog med Hafslund Nett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5912675" y="4454634"/>
              <a:ext cx="2602409" cy="45719"/>
            </a:xfrm>
            <a:prstGeom prst="rect">
              <a:avLst/>
            </a:prstGeom>
            <a:solidFill>
              <a:srgbClr val="A2DB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529066" y="1430864"/>
            <a:ext cx="4059381" cy="2729346"/>
            <a:chOff x="6540077" y="3527223"/>
            <a:chExt cx="1805681" cy="1695496"/>
          </a:xfrm>
        </p:grpSpPr>
        <p:pic>
          <p:nvPicPr>
            <p:cNvPr id="14" name="Picture 2" descr="https://www.superbuzzy.com/media/images/productimage-picture-barcelona-city-map-sky-blue-48138_jpg_600x600_q8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02"/>
            <a:stretch/>
          </p:blipFill>
          <p:spPr bwMode="auto">
            <a:xfrm>
              <a:off x="6540077" y="3527223"/>
              <a:ext cx="1805681" cy="169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Ellipse 14"/>
            <p:cNvSpPr/>
            <p:nvPr/>
          </p:nvSpPr>
          <p:spPr>
            <a:xfrm>
              <a:off x="6775269" y="4911634"/>
              <a:ext cx="226422" cy="191589"/>
            </a:xfrm>
            <a:prstGeom prst="ellipse">
              <a:avLst/>
            </a:prstGeom>
            <a:solidFill>
              <a:srgbClr val="D2E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 dirty="0">
                <a:solidFill>
                  <a:srgbClr val="0063A2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7817334" y="4205872"/>
              <a:ext cx="226422" cy="191589"/>
            </a:xfrm>
            <a:prstGeom prst="ellipse">
              <a:avLst/>
            </a:prstGeom>
            <a:solidFill>
              <a:srgbClr val="D2E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 dirty="0">
                <a:solidFill>
                  <a:srgbClr val="0063A2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7093132" y="3568400"/>
              <a:ext cx="226422" cy="191589"/>
            </a:xfrm>
            <a:prstGeom prst="ellipse">
              <a:avLst/>
            </a:prstGeom>
            <a:solidFill>
              <a:srgbClr val="D2E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 dirty="0">
                <a:solidFill>
                  <a:srgbClr val="0063A2"/>
                </a:solidFill>
              </a:endParaRPr>
            </a:p>
          </p:txBody>
        </p:sp>
        <p:cxnSp>
          <p:nvCxnSpPr>
            <p:cNvPr id="18" name="Rett linje 17"/>
            <p:cNvCxnSpPr>
              <a:stCxn id="17" idx="4"/>
              <a:endCxn id="15" idx="0"/>
            </p:cNvCxnSpPr>
            <p:nvPr/>
          </p:nvCxnSpPr>
          <p:spPr>
            <a:xfrm flipH="1">
              <a:off x="6888480" y="3759989"/>
              <a:ext cx="317863" cy="115164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>
              <a:stCxn id="16" idx="3"/>
            </p:cNvCxnSpPr>
            <p:nvPr/>
          </p:nvCxnSpPr>
          <p:spPr>
            <a:xfrm flipH="1">
              <a:off x="6914748" y="4369403"/>
              <a:ext cx="935745" cy="54995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>
              <a:endCxn id="16" idx="1"/>
            </p:cNvCxnSpPr>
            <p:nvPr/>
          </p:nvCxnSpPr>
          <p:spPr>
            <a:xfrm>
              <a:off x="7281844" y="3744948"/>
              <a:ext cx="568649" cy="48898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 flipH="1" flipV="1">
              <a:off x="6540077" y="3643606"/>
              <a:ext cx="548702" cy="332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1"/>
            <p:cNvCxnSpPr>
              <a:stCxn id="14" idx="3"/>
            </p:cNvCxnSpPr>
            <p:nvPr/>
          </p:nvCxnSpPr>
          <p:spPr>
            <a:xfrm flipH="1" flipV="1">
              <a:off x="8030544" y="4361595"/>
              <a:ext cx="315214" cy="13376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22"/>
            <p:cNvCxnSpPr/>
            <p:nvPr/>
          </p:nvCxnSpPr>
          <p:spPr>
            <a:xfrm flipH="1">
              <a:off x="7001691" y="5009625"/>
              <a:ext cx="1344067" cy="15064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Rett linje 23"/>
          <p:cNvCxnSpPr/>
          <p:nvPr/>
        </p:nvCxnSpPr>
        <p:spPr>
          <a:xfrm flipH="1" flipV="1">
            <a:off x="2660073" y="1801716"/>
            <a:ext cx="1925781" cy="331884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flipH="1">
            <a:off x="1884218" y="1801716"/>
            <a:ext cx="818858" cy="331884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 flipH="1" flipV="1">
            <a:off x="498120" y="2669479"/>
            <a:ext cx="1168899" cy="59174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 flipH="1">
            <a:off x="1667019" y="2117841"/>
            <a:ext cx="239786" cy="617380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ktangel 34"/>
          <p:cNvSpPr/>
          <p:nvPr/>
        </p:nvSpPr>
        <p:spPr>
          <a:xfrm>
            <a:off x="612282" y="780687"/>
            <a:ext cx="628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nb-NO" sz="3600" dirty="0">
              <a:solidFill>
                <a:srgbClr val="FF0000"/>
              </a:solidFill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2394337" y="712850"/>
            <a:ext cx="617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nb-NO" sz="4000" dirty="0">
              <a:solidFill>
                <a:srgbClr val="92D050"/>
              </a:solidFill>
            </a:endParaRPr>
          </a:p>
        </p:txBody>
      </p:sp>
      <p:cxnSp>
        <p:nvCxnSpPr>
          <p:cNvPr id="38" name="Rett pilkobling 37"/>
          <p:cNvCxnSpPr/>
          <p:nvPr/>
        </p:nvCxnSpPr>
        <p:spPr>
          <a:xfrm flipH="1">
            <a:off x="2406433" y="1249647"/>
            <a:ext cx="239464" cy="687303"/>
          </a:xfrm>
          <a:prstGeom prst="straightConnector1">
            <a:avLst/>
          </a:prstGeom>
          <a:ln>
            <a:solidFill>
              <a:srgbClr val="ABDBA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ett pilkobling 39"/>
          <p:cNvCxnSpPr/>
          <p:nvPr/>
        </p:nvCxnSpPr>
        <p:spPr>
          <a:xfrm>
            <a:off x="882354" y="1249647"/>
            <a:ext cx="172858" cy="1449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Bild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043" y="1907706"/>
            <a:ext cx="445199" cy="228562"/>
          </a:xfrm>
          <a:prstGeom prst="rect">
            <a:avLst/>
          </a:prstGeom>
        </p:spPr>
      </p:pic>
      <p:pic>
        <p:nvPicPr>
          <p:cNvPr id="42" name="Bild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34" y="2669479"/>
            <a:ext cx="445199" cy="228562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740280" y="3028090"/>
            <a:ext cx="1293852" cy="970389"/>
          </a:xfrm>
          <a:prstGeom prst="rect">
            <a:avLst/>
          </a:prstGeom>
        </p:spPr>
      </p:pic>
      <p:cxnSp>
        <p:nvCxnSpPr>
          <p:cNvPr id="45" name="Rett pilkobling 44"/>
          <p:cNvCxnSpPr>
            <a:endCxn id="14" idx="3"/>
          </p:cNvCxnSpPr>
          <p:nvPr/>
        </p:nvCxnSpPr>
        <p:spPr>
          <a:xfrm flipH="1" flipV="1">
            <a:off x="4588447" y="2795537"/>
            <a:ext cx="280366" cy="10250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Bild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647" y="1497149"/>
            <a:ext cx="929000" cy="1146674"/>
          </a:xfrm>
          <a:prstGeom prst="rect">
            <a:avLst/>
          </a:prstGeom>
        </p:spPr>
      </p:pic>
      <p:cxnSp>
        <p:nvCxnSpPr>
          <p:cNvPr id="48" name="Rett pilkobling 47"/>
          <p:cNvCxnSpPr>
            <a:stCxn id="46" idx="1"/>
          </p:cNvCxnSpPr>
          <p:nvPr/>
        </p:nvCxnSpPr>
        <p:spPr>
          <a:xfrm flipH="1">
            <a:off x="4585854" y="2070486"/>
            <a:ext cx="342793" cy="63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ett pilkobling 48"/>
          <p:cNvCxnSpPr/>
          <p:nvPr/>
        </p:nvCxnSpPr>
        <p:spPr>
          <a:xfrm flipH="1">
            <a:off x="4577024" y="3659437"/>
            <a:ext cx="324987" cy="1401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13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Nettleien – Kostnaden ved bruk av nettet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Lavspennings tilknytninger over 125 A (230V) eller 80 A (400 V) samt anlegg med forventet årsforbruk over 100 000 kWh tarifferes med effekttariffer. Alle høyspenning tilknytninger tarifferes med effekttariffer.</a:t>
            </a:r>
          </a:p>
          <a:p>
            <a:r>
              <a:rPr lang="nb-NO" dirty="0"/>
              <a:t>Effekttariffer har et effektledd i tillegg til fastledd og energiledd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>
              <a:buFont typeface="+mj-lt"/>
              <a:buAutoNum type="arabicParenR" startAt="2"/>
            </a:pPr>
            <a:r>
              <a:rPr lang="nb-NO" sz="1000" dirty="0"/>
              <a:t>Effektleddet avregnes etter anleggets høyeste målte effektuttak per kalendermåned.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840164" y="4767793"/>
            <a:ext cx="6835984" cy="273844"/>
          </a:xfrm>
        </p:spPr>
        <p:txBody>
          <a:bodyPr/>
          <a:lstStyle/>
          <a:p>
            <a:r>
              <a:rPr lang="nb-NO" dirty="0"/>
              <a:t>1) Prisene i eksempelet gjelder fra 1. januar og er eksklusiv merverdiavgift og forbruksavgift på elektrisk strøm, men inklusiv påslag for lovpålagt innbetaling til energifondet (</a:t>
            </a:r>
            <a:r>
              <a:rPr lang="nb-NO" dirty="0" err="1"/>
              <a:t>Enova</a:t>
            </a:r>
            <a:r>
              <a:rPr lang="nb-NO" dirty="0"/>
              <a:t>) på 800 kroner per år. Strømpris kommer i tillegg til nettleien. Det tas forbehold om endringer i offentlige avgifter.</a:t>
            </a:r>
            <a:endParaRPr lang="nb-NO" dirty="0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1D82D3-FA14-C34F-8751-3D81C6A48AF8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b="41447"/>
          <a:stretch/>
        </p:blipFill>
        <p:spPr>
          <a:xfrm>
            <a:off x="592407" y="2691005"/>
            <a:ext cx="7904145" cy="11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0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Ladeinfrastruktur – hva trenger vi for planlegging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Strøm til </a:t>
            </a:r>
            <a:r>
              <a:rPr lang="nb-NO" dirty="0" err="1"/>
              <a:t>lading</a:t>
            </a:r>
            <a:r>
              <a:rPr lang="nb-NO" dirty="0"/>
              <a:t> behandles på samme måte som alle andre tilknytninger.</a:t>
            </a:r>
          </a:p>
          <a:p>
            <a:r>
              <a:rPr lang="nb-NO" dirty="0"/>
              <a:t>Det viktigste i starten er lokasjon og effekt. Da kan vi begynne arbeidet med å sjekke kapasiteten i området og gi en pekepinn på kostnadene.</a:t>
            </a:r>
          </a:p>
          <a:p>
            <a:pPr lvl="1"/>
            <a:r>
              <a:rPr lang="nb-NO" dirty="0"/>
              <a:t>Hvor ønskes tilknytningen</a:t>
            </a:r>
          </a:p>
          <a:p>
            <a:pPr lvl="1"/>
            <a:r>
              <a:rPr lang="nb-NO" dirty="0"/>
              <a:t>Hvor stor effekt ønskes</a:t>
            </a:r>
          </a:p>
          <a:p>
            <a:pPr lvl="1"/>
            <a:r>
              <a:rPr lang="nb-NO" dirty="0"/>
              <a:t>Hvilket spenningsnivå trenger man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888290" y="4757985"/>
            <a:ext cx="31095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25965" y="4757985"/>
            <a:ext cx="234566" cy="273844"/>
          </a:xfrm>
        </p:spPr>
        <p:txBody>
          <a:bodyPr/>
          <a:lstStyle/>
          <a:p>
            <a:fld id="{B01D82D3-FA14-C34F-8751-3D81C6A48AF8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01" y="1276689"/>
            <a:ext cx="3357055" cy="22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40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PjcT0aGkSINeeuRuuL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T_Hafslund_4_3">
  <a:themeElements>
    <a:clrScheme name="Egendefinert 1">
      <a:dk1>
        <a:sysClr val="windowText" lastClr="000000"/>
      </a:dk1>
      <a:lt1>
        <a:sysClr val="window" lastClr="FFFFFF"/>
      </a:lt1>
      <a:dk2>
        <a:srgbClr val="0063A2"/>
      </a:dk2>
      <a:lt2>
        <a:srgbClr val="EFF9FF"/>
      </a:lt2>
      <a:accent1>
        <a:srgbClr val="00446F"/>
      </a:accent1>
      <a:accent2>
        <a:srgbClr val="245426"/>
      </a:accent2>
      <a:accent3>
        <a:srgbClr val="64BC67"/>
      </a:accent3>
      <a:accent4>
        <a:srgbClr val="ABDBAD"/>
      </a:accent4>
      <a:accent5>
        <a:srgbClr val="CFEAD0"/>
      </a:accent5>
      <a:accent6>
        <a:srgbClr val="A2DBFF"/>
      </a:accent6>
      <a:hlink>
        <a:srgbClr val="0063A2"/>
      </a:hlink>
      <a:folHlink>
        <a:srgbClr val="00446F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EFFE"/>
        </a:solidFill>
        <a:ln>
          <a:noFill/>
        </a:ln>
        <a:effectLst/>
      </a:spPr>
      <a:bodyPr rtlCol="0" anchor="ctr"/>
      <a:lstStyle>
        <a:defPPr algn="ctr">
          <a:defRPr dirty="0">
            <a:solidFill>
              <a:srgbClr val="0063A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PPT_Hafslund Nett_16_9</Template>
  <TotalTime>206</TotalTime>
  <Words>511</Words>
  <Application>Microsoft Office PowerPoint</Application>
  <PresentationFormat>Skjermfremvisning (16:9)</PresentationFormat>
  <Paragraphs>97</Paragraphs>
  <Slides>10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Symbol</vt:lpstr>
      <vt:lpstr>Times New Roman</vt:lpstr>
      <vt:lpstr>Wingdings</vt:lpstr>
      <vt:lpstr>PPT_Hafslund_4_3</vt:lpstr>
      <vt:lpstr>think-cell Slide</vt:lpstr>
      <vt:lpstr>Dialogkonferanse Ruter </vt:lpstr>
      <vt:lpstr>Hafslund – et rendyrket kraftselskap</vt:lpstr>
      <vt:lpstr> Forretningsutvikling for å styrke framtidig konkurransekraft</vt:lpstr>
      <vt:lpstr>Hafslund som infrastruktureier</vt:lpstr>
      <vt:lpstr>Tilknytning av ladeinfrastruktur </vt:lpstr>
      <vt:lpstr>Tilknytning av ladeinfrastruktur – hva kan vi levere</vt:lpstr>
      <vt:lpstr>Kostnadene ved tilknytning vil variere ut fra lokasjon og effekt</vt:lpstr>
      <vt:lpstr>Nettleien – Kostnaden ved bruk av nettet</vt:lpstr>
      <vt:lpstr>Ladeinfrastruktur – hva trenger vi for planlegging</vt:lpstr>
      <vt:lpstr>PowerPoint-presentasjon</vt:lpstr>
    </vt:vector>
  </TitlesOfParts>
  <Company>Hafslund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Ladeinfrastruktur Hafslund Nett</dc:title>
  <dc:creator>Davidsen Lars</dc:creator>
  <cp:lastModifiedBy>Jansen Erik</cp:lastModifiedBy>
  <cp:revision>49</cp:revision>
  <cp:lastPrinted>2014-12-10T12:32:20Z</cp:lastPrinted>
  <dcterms:created xsi:type="dcterms:W3CDTF">2017-02-07T08:00:04Z</dcterms:created>
  <dcterms:modified xsi:type="dcterms:W3CDTF">2017-02-12T22:08:56Z</dcterms:modified>
</cp:coreProperties>
</file>