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7"/>
  </p:notesMasterIdLst>
  <p:handoutMasterIdLst>
    <p:handoutMasterId r:id="rId8"/>
  </p:handoutMasterIdLst>
  <p:sldIdLst>
    <p:sldId id="731" r:id="rId2"/>
    <p:sldId id="732" r:id="rId3"/>
    <p:sldId id="728" r:id="rId4"/>
    <p:sldId id="733" r:id="rId5"/>
    <p:sldId id="729" r:id="rId6"/>
  </p:sldIdLst>
  <p:sldSz cx="9906000" cy="6858000" type="A4"/>
  <p:notesSz cx="6794500" cy="9906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8625" indent="2857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8838" indent="55563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050" indent="8255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7675" indent="11112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39AA0C30-D628-4ED8-B4B0-FBB7BFE679AB}">
          <p14:sldIdLst>
            <p14:sldId id="731"/>
            <p14:sldId id="732"/>
            <p14:sldId id="728"/>
            <p14:sldId id="733"/>
            <p14:sldId id="7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187">
          <p15:clr>
            <a:srgbClr val="A4A3A4"/>
          </p15:clr>
        </p15:guide>
        <p15:guide id="3" orient="horz" pos="4139">
          <p15:clr>
            <a:srgbClr val="A4A3A4"/>
          </p15:clr>
        </p15:guide>
        <p15:guide id="4" orient="horz" pos="710">
          <p15:clr>
            <a:srgbClr val="A4A3A4"/>
          </p15:clr>
        </p15:guide>
        <p15:guide id="5" orient="horz" pos="878">
          <p15:clr>
            <a:srgbClr val="A4A3A4"/>
          </p15:clr>
        </p15:guide>
        <p15:guide id="6" pos="5970">
          <p15:clr>
            <a:srgbClr val="A4A3A4"/>
          </p15:clr>
        </p15:guide>
        <p15:guide id="7" pos="269">
          <p15:clr>
            <a:srgbClr val="A4A3A4"/>
          </p15:clr>
        </p15:guide>
        <p15:guide id="10" pos="3233">
          <p15:clr>
            <a:srgbClr val="A4A3A4"/>
          </p15:clr>
        </p15:guide>
        <p15:guide id="11" pos="30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sgupta, Tania" initials="" lastIdx="3" clrIdx="0"/>
  <p:cmAuthor id="1" name="Ghosh, Dipankar" initials="" lastIdx="1" clrIdx="1"/>
  <p:cmAuthor id="2" name="Avrinderjit Kaur Bajwa " initials="AB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7"/>
    <a:srgbClr val="663333"/>
    <a:srgbClr val="313131"/>
    <a:srgbClr val="002776"/>
    <a:srgbClr val="ED1B2F"/>
    <a:srgbClr val="AADDF1"/>
    <a:srgbClr val="52D0FF"/>
    <a:srgbClr val="92D400"/>
    <a:srgbClr val="00A1DE"/>
    <a:srgbClr val="8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695" autoAdjust="0"/>
  </p:normalViewPr>
  <p:slideViewPr>
    <p:cSldViewPr snapToGrid="0">
      <p:cViewPr varScale="1">
        <p:scale>
          <a:sx n="83" d="100"/>
          <a:sy n="83" d="100"/>
        </p:scale>
        <p:origin x="1282" y="67"/>
      </p:cViewPr>
      <p:guideLst>
        <p:guide orient="horz" pos="572"/>
        <p:guide orient="horz" pos="187"/>
        <p:guide orient="horz" pos="4139"/>
        <p:guide orient="horz" pos="710"/>
        <p:guide orient="horz" pos="878"/>
        <p:guide pos="5970"/>
        <p:guide pos="269"/>
        <p:guide pos="3233"/>
        <p:guide pos="30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4050" y="-10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defTabSz="635000">
              <a:defRPr sz="8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algn="r" defTabSz="635000">
              <a:defRPr sz="800"/>
            </a:lvl1pPr>
          </a:lstStyle>
          <a:p>
            <a:pPr>
              <a:defRPr/>
            </a:pPr>
            <a:fld id="{D8F4E171-0629-4DEA-8FE5-2265E5347281}" type="datetimeFigureOut">
              <a:rPr lang="en-GB" smtClean="0"/>
              <a:pPr>
                <a:defRPr/>
              </a:pPr>
              <a:t>31.03.2016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defTabSz="635000">
              <a:defRPr sz="8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algn="r" defTabSz="635000">
              <a:defRPr sz="800"/>
            </a:lvl1pPr>
          </a:lstStyle>
          <a:p>
            <a:pPr>
              <a:defRPr/>
            </a:pPr>
            <a:fld id="{65AEFF26-A2D1-4F78-BF02-BDA3A21EB05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37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defTabSz="635000"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algn="r" defTabSz="6350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C25497-7110-4CD9-8EB7-D854FECC23F9}" type="datetimeFigureOut">
              <a:rPr lang="en-GB" smtClean="0"/>
              <a:pPr>
                <a:defRPr/>
              </a:pPr>
              <a:t>31.03.2016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42950"/>
            <a:ext cx="536416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391" tIns="69696" rIns="139391" bIns="6969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0"/>
            <a:r>
              <a:rPr lang="en-GB" noProof="0" dirty="0" smtClean="0"/>
              <a:t>Second level</a:t>
            </a:r>
          </a:p>
          <a:p>
            <a:pPr lvl="0"/>
            <a:r>
              <a:rPr lang="en-GB" noProof="0" dirty="0" smtClean="0"/>
              <a:t>Third level</a:t>
            </a:r>
          </a:p>
          <a:p>
            <a:pPr lvl="0"/>
            <a:r>
              <a:rPr lang="en-GB" noProof="0" dirty="0" smtClean="0"/>
              <a:t>Fourth level</a:t>
            </a:r>
          </a:p>
          <a:p>
            <a:pPr lvl="0"/>
            <a:r>
              <a:rPr lang="en-GB" noProof="0" dirty="0" smtClean="0"/>
              <a:t>Fifth level</a:t>
            </a:r>
            <a:endParaRPr lang="en-GB" noProof="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defTabSz="635000"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algn="r" defTabSz="6350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B19E439-0A36-4389-B1D4-036D35E9F4E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56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780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536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291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048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686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847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872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3.bin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758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27038" y="4779398"/>
            <a:ext cx="4346842" cy="228396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b="1" smtClean="0"/>
            </a:lvl1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10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426763" y="2102327"/>
            <a:ext cx="4345262" cy="788227"/>
          </a:xfrm>
          <a:prstGeom prst="rect">
            <a:avLst/>
          </a:prstGeom>
        </p:spPr>
        <p:txBody>
          <a:bodyPr anchor="b" anchorCtr="0"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6" name="Picture 225" descr="R:\supportfunksjoner\Marked\Marked_for_alle\Logoer\Deloitte\Word og Powerpoint\Deloitte RGB Office.emf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7" y="432159"/>
            <a:ext cx="2205038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7038" y="2961707"/>
            <a:ext cx="4344987" cy="9824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800"/>
              </a:lnSpc>
              <a:spcBef>
                <a:spcPts val="0"/>
              </a:spcBef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781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27038" y="1115394"/>
            <a:ext cx="9050337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27038" y="1393824"/>
            <a:ext cx="9050337" cy="4924425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805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27038" y="1116000"/>
            <a:ext cx="4344987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28400" y="1393825"/>
            <a:ext cx="4343625" cy="492480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5132388" y="1116000"/>
            <a:ext cx="4344987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132389" y="1393824"/>
            <a:ext cx="4343666" cy="4923803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objec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829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427038" y="1116000"/>
            <a:ext cx="4344987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GB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27038" y="1393824"/>
            <a:ext cx="4344988" cy="4924537"/>
          </a:xfrm>
          <a:prstGeom prst="rect">
            <a:avLst/>
          </a:prstGeom>
        </p:spPr>
        <p:txBody>
          <a:bodyPr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400"/>
            </a:lvl1pPr>
            <a:lvl2pPr marL="361950" indent="-180975">
              <a:spcBef>
                <a:spcPts val="600"/>
              </a:spcBef>
              <a:buFont typeface="Arial" pitchFamily="34" charset="0"/>
              <a:buChar char="‒"/>
              <a:defRPr sz="1200"/>
            </a:lvl2pPr>
            <a:lvl3pPr marL="54292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200"/>
            </a:lvl3pPr>
            <a:lvl4pPr marL="714375" indent="-17145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‒"/>
              <a:defRPr baseline="0"/>
            </a:lvl4pPr>
            <a:lvl5pPr marL="895350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baseline="0"/>
            </a:lvl5pPr>
            <a:lvl6pPr marL="542925" indent="0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6pPr>
            <a:lvl7pPr marL="714375" indent="0">
              <a:spcBef>
                <a:spcPts val="60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7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5132388" y="1116000"/>
            <a:ext cx="4344987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5132388" y="1393824"/>
            <a:ext cx="4344987" cy="492480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25759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854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3EB412-ADD0-4785-835D-74F14F7EE1C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400" dirty="0" smtClean="0"/>
          </a:p>
        </p:txBody>
      </p:sp>
      <p:sp>
        <p:nvSpPr>
          <p:cNvPr id="8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238055" y="2886327"/>
            <a:ext cx="4330064" cy="1128762"/>
          </a:xfrm>
          <a:prstGeom prst="rect">
            <a:avLst/>
          </a:prstGeom>
        </p:spPr>
        <p:txBody>
          <a:bodyPr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7" name="SD_VAR_Footer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8556451" y="6576892"/>
            <a:ext cx="880048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GB" sz="800" smtClean="0">
                <a:solidFill>
                  <a:schemeClr val="tx2"/>
                </a:solidFill>
              </a:rPr>
              <a:t>© 2016 Deloitte AS</a:t>
            </a:r>
            <a:endParaRPr lang="en-GB" sz="800" dirty="0" smtClean="0">
              <a:solidFill>
                <a:schemeClr val="tx2"/>
              </a:solidFill>
            </a:endParaRPr>
          </a:p>
        </p:txBody>
      </p:sp>
      <p:sp>
        <p:nvSpPr>
          <p:cNvPr id="9" name="SD_USR_Identity" hidden="1"/>
          <p:cNvSpPr>
            <a:spLocks noChangeArrowheads="1"/>
          </p:cNvSpPr>
          <p:nvPr userDrawn="1"/>
        </p:nvSpPr>
        <p:spPr bwMode="auto">
          <a:xfrm>
            <a:off x="7395132" y="6562848"/>
            <a:ext cx="516167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GB" sz="800" dirty="0" smtClean="0">
                <a:solidFill>
                  <a:schemeClr val="tx2"/>
                </a:solidFill>
              </a:rPr>
              <a:t>Deloitte AS</a:t>
            </a:r>
            <a:endParaRPr lang="en-GB" sz="800" dirty="0" smtClean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34800" y="4809600"/>
            <a:ext cx="7560000" cy="14940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SD_VAR_Footer"/>
          <p:cNvSpPr/>
          <p:nvPr userDrawn="1">
            <p:custDataLst>
              <p:tags r:id="rId1"/>
            </p:custDataLst>
          </p:nvPr>
        </p:nvSpPr>
        <p:spPr>
          <a:xfrm>
            <a:off x="320720" y="6358275"/>
            <a:ext cx="19152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smtClean="0">
                <a:solidFill>
                  <a:schemeClr val="tx2"/>
                </a:solidFill>
              </a:rPr>
              <a:t>© 2016 Deloitte AS</a:t>
            </a:r>
            <a:endParaRPr lang="en-GB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33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9036" y="1825626"/>
            <a:ext cx="8645581" cy="42580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67"/>
            </a:lvl1pPr>
            <a:lvl2pPr>
              <a:defRPr sz="2167"/>
            </a:lvl2pPr>
            <a:lvl3pPr>
              <a:defRPr sz="2167"/>
            </a:lvl3pPr>
            <a:lvl4pPr>
              <a:defRPr sz="2167"/>
            </a:lvl4pPr>
            <a:lvl5pPr>
              <a:defRPr sz="2167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73422" y="6436758"/>
            <a:ext cx="155614" cy="1423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58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627979" y="6449636"/>
            <a:ext cx="7063954" cy="11663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58">
                <a:solidFill>
                  <a:srgbClr val="32374B"/>
                </a:solidFill>
              </a:defRPr>
            </a:lvl1pPr>
          </a:lstStyle>
          <a:p>
            <a:r>
              <a:rPr lang="nb-NO" smtClean="0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45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45" name="Rectangle 1" hidden="1"/>
          <p:cNvGraphicFramePr>
            <a:graphicFrameLocks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500418501"/>
              </p:ext>
            </p:ext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734" name="think-cell Slide" r:id="rId12" imgW="0" imgH="0" progId="TCLayout.ActiveDocument.1">
                  <p:embed/>
                </p:oleObj>
              </mc:Choice>
              <mc:Fallback>
                <p:oleObj name="think-cell Slide" r:id="rId12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5350" name="SD_FLD_Title"/>
          <p:cNvSpPr>
            <a:spLocks noGrp="1"/>
          </p:cNvSpPr>
          <p:nvPr>
            <p:ph type="title"/>
          </p:nvPr>
        </p:nvSpPr>
        <p:spPr bwMode="auto">
          <a:xfrm>
            <a:off x="429948" y="300038"/>
            <a:ext cx="9046104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GB" dirty="0" smtClean="0"/>
          </a:p>
        </p:txBody>
      </p:sp>
      <p:sp>
        <p:nvSpPr>
          <p:cNvPr id="9" name="SD_VAR_Footer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>
            <a:off x="8556451" y="6576892"/>
            <a:ext cx="880048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GB" sz="800" smtClean="0">
                <a:solidFill>
                  <a:srgbClr val="575757"/>
                </a:solidFill>
              </a:rPr>
              <a:t>© 2016 Deloitte AS</a:t>
            </a:r>
            <a:endParaRPr lang="en-GB" sz="800" dirty="0" smtClean="0">
              <a:solidFill>
                <a:srgbClr val="575757"/>
              </a:solidFill>
            </a:endParaRPr>
          </a:p>
        </p:txBody>
      </p:sp>
      <p:sp>
        <p:nvSpPr>
          <p:cNvPr id="6" name="SD_USR_Identity" hidden="1"/>
          <p:cNvSpPr>
            <a:spLocks noChangeArrowheads="1"/>
          </p:cNvSpPr>
          <p:nvPr userDrawn="1"/>
        </p:nvSpPr>
        <p:spPr bwMode="auto">
          <a:xfrm>
            <a:off x="7395132" y="6562848"/>
            <a:ext cx="516167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GB" sz="800" dirty="0" smtClean="0">
                <a:solidFill>
                  <a:schemeClr val="tx2"/>
                </a:solidFill>
              </a:rPr>
              <a:t>Deloitte AS</a:t>
            </a:r>
            <a:endParaRPr lang="en-GB" sz="800" dirty="0" smtClean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29756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6pPr>
      <a:lvl7pPr marL="859512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7pPr>
      <a:lvl8pPr marL="1289268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8pPr>
      <a:lvl9pPr marL="1719024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defRPr lang="en-US" sz="14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90500" indent="-190500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buChar char="•"/>
        <a:defRPr lang="en-US" sz="14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73063" indent="-182563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65150" indent="-190500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44538" indent="-179388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GB" sz="12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4160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5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1014702" indent="-173096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77353" indent="-162651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34895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75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12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26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024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78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53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291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04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2.deloitte.com/no/no/pages/about-deloitte/articles/about-deloitt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681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82" t="15916" r="1" b="11272"/>
          <a:stretch/>
        </p:blipFill>
        <p:spPr bwMode="auto">
          <a:xfrm>
            <a:off x="4474926" y="2357846"/>
            <a:ext cx="5300937" cy="416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4795620"/>
            <a:ext cx="4346842" cy="212174"/>
          </a:xfrm>
        </p:spPr>
        <p:txBody>
          <a:bodyPr/>
          <a:lstStyle/>
          <a:p>
            <a:r>
              <a:rPr lang="en-GB" dirty="0" smtClean="0"/>
              <a:t>Stein Bjørnstad, 30. mars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Dialogkonferanse</a:t>
            </a:r>
            <a:r>
              <a:rPr lang="en-GB" dirty="0" smtClean="0"/>
              <a:t> om </a:t>
            </a:r>
            <a:r>
              <a:rPr lang="en-GB" dirty="0" err="1" smtClean="0"/>
              <a:t>mobilitet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Ruter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079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Sammenheng mellom kollektivreiser og ulike egenskaper ved trafikanter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4AD70F-8AF0-406B-B894-62E0F3D04367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b-NO" sz="1200" dirty="0" smtClean="0"/>
              <a:t>Personer uten bil, uten tilgang til parkering på arbeidsplassen og med arbeidssted i bydel Sentrum reiser oftere kollektivt</a:t>
            </a:r>
          </a:p>
          <a:p>
            <a:r>
              <a:rPr lang="nb-NO" sz="1200" dirty="0" smtClean="0"/>
              <a:t>Faktorer utenom selve kollektivtilbudet er med andre ord også viktige</a:t>
            </a:r>
            <a:endParaRPr lang="nb-NO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50013"/>
            <a:ext cx="7062788" cy="115887"/>
          </a:xfrm>
          <a:prstGeom prst="rect">
            <a:avLst/>
          </a:prstGeom>
        </p:spPr>
        <p:txBody>
          <a:bodyPr/>
          <a:lstStyle/>
          <a:p>
            <a:r>
              <a:rPr lang="nb-NO" sz="1200" dirty="0"/>
              <a:t>Kilde: PROSAM Rapport 202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23" y="2125845"/>
            <a:ext cx="4442257" cy="25661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680" y="2125846"/>
            <a:ext cx="4439525" cy="256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 smtClean="0"/>
              <a:t>Hva</a:t>
            </a:r>
            <a:r>
              <a:rPr lang="en-GB" sz="2400" dirty="0" smtClean="0"/>
              <a:t> </a:t>
            </a:r>
            <a:r>
              <a:rPr lang="en-GB" sz="2400" dirty="0" err="1" smtClean="0"/>
              <a:t>gjør</a:t>
            </a:r>
            <a:r>
              <a:rPr lang="en-GB" sz="2400" dirty="0" smtClean="0"/>
              <a:t> </a:t>
            </a:r>
            <a:r>
              <a:rPr lang="en-GB" sz="2400" dirty="0" err="1" smtClean="0"/>
              <a:t>det</a:t>
            </a:r>
            <a:r>
              <a:rPr lang="en-GB" sz="2400" dirty="0" smtClean="0"/>
              <a:t> mulig å </a:t>
            </a:r>
            <a:r>
              <a:rPr lang="en-GB" sz="2400" dirty="0" err="1" smtClean="0"/>
              <a:t>leve</a:t>
            </a:r>
            <a:r>
              <a:rPr lang="en-GB" sz="2400" dirty="0" smtClean="0"/>
              <a:t> </a:t>
            </a:r>
            <a:r>
              <a:rPr lang="en-GB" sz="2400" dirty="0" err="1" smtClean="0"/>
              <a:t>uten</a:t>
            </a:r>
            <a:r>
              <a:rPr lang="en-GB" sz="2400" dirty="0" smtClean="0"/>
              <a:t> </a:t>
            </a:r>
            <a:r>
              <a:rPr lang="en-GB" sz="2400" dirty="0" err="1" smtClean="0"/>
              <a:t>bil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DA470-64EC-4838-8513-FA93D4181BA0}" type="slidenum">
              <a:rPr lang="en-GB" sz="1000" smtClean="0"/>
              <a:pPr/>
              <a:t>3</a:t>
            </a:fld>
            <a:endParaRPr lang="en-GB" sz="1000" dirty="0"/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>
          <a:xfrm>
            <a:off x="427038" y="1073267"/>
            <a:ext cx="9050337" cy="303096"/>
          </a:xfrm>
        </p:spPr>
        <p:txBody>
          <a:bodyPr/>
          <a:lstStyle/>
          <a:p>
            <a:r>
              <a:rPr lang="en-GB" sz="2000" dirty="0" err="1" smtClean="0"/>
              <a:t>Bil</a:t>
            </a:r>
            <a:r>
              <a:rPr lang="en-GB" sz="2000" dirty="0" smtClean="0"/>
              <a:t> “on demand” der </a:t>
            </a:r>
            <a:r>
              <a:rPr lang="en-GB" sz="2000" dirty="0" err="1" smtClean="0"/>
              <a:t>det</a:t>
            </a:r>
            <a:r>
              <a:rPr lang="en-GB" sz="2000" dirty="0" smtClean="0"/>
              <a:t> </a:t>
            </a:r>
            <a:r>
              <a:rPr lang="en-GB" sz="2000" dirty="0" err="1" smtClean="0"/>
              <a:t>er</a:t>
            </a:r>
            <a:r>
              <a:rPr lang="en-GB" sz="2000" dirty="0" smtClean="0"/>
              <a:t> mulig å </a:t>
            </a:r>
            <a:r>
              <a:rPr lang="en-GB" sz="2000" dirty="0" err="1" smtClean="0"/>
              <a:t>gjøre</a:t>
            </a:r>
            <a:r>
              <a:rPr lang="en-GB" sz="2000" dirty="0" smtClean="0"/>
              <a:t> en </a:t>
            </a:r>
            <a:r>
              <a:rPr lang="en-GB" sz="2000" dirty="0" err="1" smtClean="0"/>
              <a:t>forskjell</a:t>
            </a:r>
            <a:endParaRPr lang="en-GB" sz="20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err="1" smtClean="0"/>
              <a:t>Få</a:t>
            </a:r>
            <a:r>
              <a:rPr lang="en-GB" sz="1800" dirty="0" smtClean="0"/>
              <a:t> ned </a:t>
            </a:r>
            <a:r>
              <a:rPr lang="en-GB" sz="1800" dirty="0" err="1" smtClean="0"/>
              <a:t>prisen</a:t>
            </a:r>
            <a:r>
              <a:rPr lang="en-GB" sz="1800" dirty="0" smtClean="0"/>
              <a:t> </a:t>
            </a:r>
            <a:r>
              <a:rPr lang="en-GB" sz="1800" dirty="0" err="1" smtClean="0"/>
              <a:t>på</a:t>
            </a:r>
            <a:r>
              <a:rPr lang="en-GB" sz="1800" dirty="0" smtClean="0"/>
              <a:t> </a:t>
            </a:r>
            <a:r>
              <a:rPr lang="en-GB" sz="1800" dirty="0" err="1" smtClean="0"/>
              <a:t>bil</a:t>
            </a:r>
            <a:r>
              <a:rPr lang="en-GB" sz="1800" dirty="0" smtClean="0"/>
              <a:t> “on demand” </a:t>
            </a:r>
            <a:r>
              <a:rPr lang="en-GB" sz="1800" dirty="0" err="1" smtClean="0"/>
              <a:t>sammenlignet</a:t>
            </a:r>
            <a:r>
              <a:rPr lang="en-GB" sz="1800" dirty="0" smtClean="0"/>
              <a:t> med </a:t>
            </a:r>
            <a:r>
              <a:rPr lang="en-GB" sz="1800" dirty="0" err="1" smtClean="0"/>
              <a:t>det</a:t>
            </a:r>
            <a:r>
              <a:rPr lang="en-GB" sz="1800" dirty="0" smtClean="0"/>
              <a:t> å ha sin </a:t>
            </a:r>
            <a:r>
              <a:rPr lang="en-GB" sz="1800" dirty="0" err="1" smtClean="0"/>
              <a:t>egen</a:t>
            </a:r>
            <a:r>
              <a:rPr lang="en-GB" sz="1800" dirty="0" smtClean="0"/>
              <a:t> </a:t>
            </a:r>
            <a:r>
              <a:rPr lang="en-GB" sz="1800" dirty="0" err="1" smtClean="0"/>
              <a:t>bil</a:t>
            </a:r>
            <a:endParaRPr lang="en-GB" sz="1800" dirty="0" smtClean="0"/>
          </a:p>
          <a:p>
            <a:pPr lvl="1"/>
            <a:r>
              <a:rPr lang="en-GB" sz="1600" dirty="0" smtClean="0"/>
              <a:t>Uber </a:t>
            </a:r>
            <a:r>
              <a:rPr lang="en-GB" sz="1600" dirty="0" err="1" smtClean="0"/>
              <a:t>halverer</a:t>
            </a:r>
            <a:r>
              <a:rPr lang="en-GB" sz="1600" dirty="0" smtClean="0"/>
              <a:t> </a:t>
            </a:r>
            <a:r>
              <a:rPr lang="en-GB" sz="1600" dirty="0" err="1" smtClean="0"/>
              <a:t>prisen</a:t>
            </a:r>
            <a:r>
              <a:rPr lang="en-GB" sz="1600" dirty="0" smtClean="0"/>
              <a:t> </a:t>
            </a:r>
            <a:r>
              <a:rPr lang="en-GB" sz="1600" dirty="0" err="1" smtClean="0"/>
              <a:t>på</a:t>
            </a:r>
            <a:r>
              <a:rPr lang="en-GB" sz="1600" dirty="0" smtClean="0"/>
              <a:t> </a:t>
            </a:r>
            <a:r>
              <a:rPr lang="en-GB" sz="1600" dirty="0" err="1" smtClean="0"/>
              <a:t>drosje</a:t>
            </a:r>
            <a:endParaRPr lang="en-GB" sz="1600" dirty="0" smtClean="0"/>
          </a:p>
          <a:p>
            <a:pPr lvl="1"/>
            <a:r>
              <a:rPr lang="en-GB" sz="1600" dirty="0" err="1" smtClean="0"/>
              <a:t>Bilkollektiver</a:t>
            </a:r>
            <a:r>
              <a:rPr lang="en-GB" sz="1600" dirty="0" smtClean="0"/>
              <a:t> </a:t>
            </a:r>
            <a:r>
              <a:rPr lang="en-GB" sz="1600" dirty="0" err="1" smtClean="0"/>
              <a:t>halverer</a:t>
            </a:r>
            <a:r>
              <a:rPr lang="en-GB" sz="1600" dirty="0" smtClean="0"/>
              <a:t> </a:t>
            </a:r>
            <a:r>
              <a:rPr lang="en-GB" sz="1600" dirty="0" err="1" smtClean="0"/>
              <a:t>prisen</a:t>
            </a:r>
            <a:r>
              <a:rPr lang="en-GB" sz="1600" dirty="0" smtClean="0"/>
              <a:t> </a:t>
            </a:r>
            <a:r>
              <a:rPr lang="en-GB" sz="1600" dirty="0" err="1" smtClean="0"/>
              <a:t>på</a:t>
            </a:r>
            <a:r>
              <a:rPr lang="en-GB" sz="1600" dirty="0" smtClean="0"/>
              <a:t> </a:t>
            </a:r>
            <a:r>
              <a:rPr lang="en-GB" sz="1600" dirty="0" err="1" smtClean="0"/>
              <a:t>leiebil</a:t>
            </a:r>
            <a:endParaRPr lang="en-GB" sz="1600" dirty="0" smtClean="0"/>
          </a:p>
          <a:p>
            <a:pPr lvl="1"/>
            <a:r>
              <a:rPr lang="en-GB" sz="1600" dirty="0" err="1" smtClean="0"/>
              <a:t>Samkjøringsapper</a:t>
            </a:r>
            <a:r>
              <a:rPr lang="en-GB" sz="1600" dirty="0" smtClean="0"/>
              <a:t> </a:t>
            </a:r>
            <a:r>
              <a:rPr lang="en-GB" sz="1600" dirty="0" err="1" smtClean="0"/>
              <a:t>m.m.</a:t>
            </a:r>
            <a:r>
              <a:rPr lang="en-GB" sz="1600" dirty="0" smtClean="0"/>
              <a:t> </a:t>
            </a:r>
            <a:r>
              <a:rPr lang="en-GB" sz="1600" dirty="0" err="1" smtClean="0"/>
              <a:t>gjør</a:t>
            </a:r>
            <a:r>
              <a:rPr lang="en-GB" sz="1600" dirty="0" smtClean="0"/>
              <a:t> </a:t>
            </a:r>
            <a:r>
              <a:rPr lang="en-GB" sz="1600" dirty="0" err="1" smtClean="0"/>
              <a:t>det</a:t>
            </a:r>
            <a:r>
              <a:rPr lang="en-GB" sz="1600" dirty="0" smtClean="0"/>
              <a:t> </a:t>
            </a:r>
            <a:r>
              <a:rPr lang="en-GB" sz="1600" dirty="0" err="1" smtClean="0"/>
              <a:t>dramatisk</a:t>
            </a:r>
            <a:r>
              <a:rPr lang="en-GB" sz="1600" dirty="0" smtClean="0"/>
              <a:t> </a:t>
            </a:r>
            <a:r>
              <a:rPr lang="en-GB" sz="1600" dirty="0" err="1" smtClean="0"/>
              <a:t>enklere</a:t>
            </a:r>
            <a:r>
              <a:rPr lang="en-GB" sz="1600" dirty="0" smtClean="0"/>
              <a:t> å </a:t>
            </a:r>
            <a:r>
              <a:rPr lang="en-GB" sz="1600" dirty="0" err="1" smtClean="0"/>
              <a:t>haike</a:t>
            </a:r>
            <a:endParaRPr lang="en-GB" sz="1600" dirty="0" smtClean="0"/>
          </a:p>
          <a:p>
            <a:r>
              <a:rPr lang="en-GB" sz="1800" dirty="0" smtClean="0"/>
              <a:t>Hard </a:t>
            </a:r>
            <a:r>
              <a:rPr lang="en-GB" sz="1800" dirty="0" err="1" smtClean="0"/>
              <a:t>prioritering</a:t>
            </a:r>
            <a:r>
              <a:rPr lang="en-GB" sz="1800" dirty="0" smtClean="0"/>
              <a:t> av de </a:t>
            </a:r>
            <a:r>
              <a:rPr lang="en-GB" sz="1800" dirty="0" err="1" smtClean="0"/>
              <a:t>områdene</a:t>
            </a:r>
            <a:r>
              <a:rPr lang="en-GB" sz="1800" dirty="0" smtClean="0"/>
              <a:t> der </a:t>
            </a:r>
            <a:r>
              <a:rPr lang="en-GB" sz="1800" dirty="0" err="1" smtClean="0"/>
              <a:t>det</a:t>
            </a:r>
            <a:r>
              <a:rPr lang="en-GB" sz="1800" dirty="0" smtClean="0"/>
              <a:t> </a:t>
            </a:r>
            <a:r>
              <a:rPr lang="en-GB" sz="1800" dirty="0" err="1" smtClean="0"/>
              <a:t>allerede</a:t>
            </a:r>
            <a:r>
              <a:rPr lang="en-GB" sz="1800" dirty="0" smtClean="0"/>
              <a:t> i dag </a:t>
            </a:r>
            <a:r>
              <a:rPr lang="en-GB" sz="1800" dirty="0" err="1" smtClean="0"/>
              <a:t>er</a:t>
            </a:r>
            <a:r>
              <a:rPr lang="en-GB" sz="1800" dirty="0" smtClean="0"/>
              <a:t> “</a:t>
            </a:r>
            <a:r>
              <a:rPr lang="en-GB" sz="1800" dirty="0" err="1" smtClean="0"/>
              <a:t>nesten</a:t>
            </a:r>
            <a:r>
              <a:rPr lang="en-GB" sz="1800" dirty="0" smtClean="0"/>
              <a:t>” mulig å ha et </a:t>
            </a:r>
            <a:r>
              <a:rPr lang="en-GB" sz="1800" dirty="0" err="1" smtClean="0"/>
              <a:t>godt</a:t>
            </a:r>
            <a:r>
              <a:rPr lang="en-GB" sz="1800" dirty="0" smtClean="0"/>
              <a:t> liv </a:t>
            </a:r>
            <a:r>
              <a:rPr lang="en-GB" sz="1800" dirty="0" err="1" smtClean="0"/>
              <a:t>uten</a:t>
            </a:r>
            <a:r>
              <a:rPr lang="en-GB" sz="1800" dirty="0" smtClean="0"/>
              <a:t> </a:t>
            </a:r>
            <a:r>
              <a:rPr lang="en-GB" sz="1800" dirty="0" err="1" smtClean="0"/>
              <a:t>bil</a:t>
            </a:r>
            <a:endParaRPr lang="en-GB" sz="1800" dirty="0" smtClean="0"/>
          </a:p>
          <a:p>
            <a:pPr lvl="1"/>
            <a:r>
              <a:rPr lang="en-GB" sz="1600" dirty="0" smtClean="0"/>
              <a:t>Oslo </a:t>
            </a:r>
            <a:r>
              <a:rPr lang="en-GB" sz="1600" dirty="0" err="1" smtClean="0"/>
              <a:t>blir</a:t>
            </a:r>
            <a:r>
              <a:rPr lang="en-GB" sz="1600" dirty="0" smtClean="0"/>
              <a:t> </a:t>
            </a:r>
            <a:r>
              <a:rPr lang="en-GB" sz="1600" dirty="0" err="1" smtClean="0"/>
              <a:t>viktigere</a:t>
            </a:r>
            <a:r>
              <a:rPr lang="en-GB" sz="1600" dirty="0" smtClean="0"/>
              <a:t> </a:t>
            </a:r>
            <a:r>
              <a:rPr lang="en-GB" sz="1600" dirty="0" err="1" smtClean="0"/>
              <a:t>enn</a:t>
            </a:r>
            <a:r>
              <a:rPr lang="en-GB" sz="1600" dirty="0" smtClean="0"/>
              <a:t> </a:t>
            </a:r>
            <a:r>
              <a:rPr lang="en-GB" sz="1600" dirty="0" err="1" smtClean="0"/>
              <a:t>Akerhus</a:t>
            </a:r>
            <a:endParaRPr lang="en-GB" sz="1600" dirty="0" smtClean="0"/>
          </a:p>
          <a:p>
            <a:pPr lvl="1"/>
            <a:r>
              <a:rPr lang="en-GB" sz="1600" dirty="0" err="1" smtClean="0"/>
              <a:t>Bybåndet</a:t>
            </a:r>
            <a:r>
              <a:rPr lang="en-GB" sz="1600" dirty="0" smtClean="0"/>
              <a:t> i </a:t>
            </a:r>
            <a:r>
              <a:rPr lang="en-GB" sz="1600" dirty="0" err="1" smtClean="0"/>
              <a:t>Akershus</a:t>
            </a:r>
            <a:r>
              <a:rPr lang="en-GB" sz="1600" dirty="0" smtClean="0"/>
              <a:t> </a:t>
            </a:r>
            <a:r>
              <a:rPr lang="en-GB" sz="1600" dirty="0" err="1" smtClean="0"/>
              <a:t>blir</a:t>
            </a:r>
            <a:r>
              <a:rPr lang="en-GB" sz="1600" dirty="0" smtClean="0"/>
              <a:t> </a:t>
            </a:r>
            <a:r>
              <a:rPr lang="en-GB" sz="1600" dirty="0" err="1" smtClean="0"/>
              <a:t>viktigere</a:t>
            </a:r>
            <a:r>
              <a:rPr lang="en-GB" sz="1600" dirty="0" smtClean="0"/>
              <a:t> </a:t>
            </a:r>
            <a:r>
              <a:rPr lang="en-GB" sz="1600" dirty="0" err="1" smtClean="0"/>
              <a:t>enn</a:t>
            </a:r>
            <a:r>
              <a:rPr lang="en-GB" sz="1600" dirty="0" smtClean="0"/>
              <a:t> villa og </a:t>
            </a:r>
            <a:r>
              <a:rPr lang="en-GB" sz="1600" dirty="0" err="1" smtClean="0"/>
              <a:t>spredbygd</a:t>
            </a:r>
            <a:r>
              <a:rPr lang="en-GB" sz="1600" dirty="0" smtClean="0"/>
              <a:t> </a:t>
            </a:r>
            <a:r>
              <a:rPr lang="en-GB" sz="1600" dirty="0" err="1" smtClean="0"/>
              <a:t>strøk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738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 smtClean="0"/>
              <a:t>Hva</a:t>
            </a:r>
            <a:r>
              <a:rPr lang="en-GB" sz="2400" dirty="0" smtClean="0"/>
              <a:t> </a:t>
            </a:r>
            <a:r>
              <a:rPr lang="en-GB" sz="2400" dirty="0" err="1" smtClean="0"/>
              <a:t>kan</a:t>
            </a:r>
            <a:r>
              <a:rPr lang="en-GB" sz="2400" dirty="0" smtClean="0"/>
              <a:t> </a:t>
            </a:r>
            <a:r>
              <a:rPr lang="en-GB" sz="2400" dirty="0" err="1" smtClean="0"/>
              <a:t>stoppe</a:t>
            </a:r>
            <a:r>
              <a:rPr lang="en-GB" sz="2400" dirty="0" smtClean="0"/>
              <a:t> </a:t>
            </a:r>
            <a:r>
              <a:rPr lang="en-GB" sz="2400" dirty="0" err="1" smtClean="0"/>
              <a:t>oss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6A1E9A0-255F-48AA-8F8C-9F06434D4319}" type="slidenum">
              <a:rPr lang="en-GB" sz="1000" smtClean="0"/>
              <a:pPr/>
              <a:t>4</a:t>
            </a:fld>
            <a:endParaRPr lang="en-GB" sz="1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1073267"/>
            <a:ext cx="9050337" cy="303096"/>
          </a:xfrm>
        </p:spPr>
        <p:txBody>
          <a:bodyPr/>
          <a:lstStyle/>
          <a:p>
            <a:r>
              <a:rPr lang="en-GB" sz="2000" dirty="0" err="1" smtClean="0"/>
              <a:t>Det</a:t>
            </a:r>
            <a:r>
              <a:rPr lang="en-GB" sz="2000" dirty="0" smtClean="0"/>
              <a:t> </a:t>
            </a:r>
            <a:r>
              <a:rPr lang="en-GB" sz="2000" dirty="0" err="1" smtClean="0"/>
              <a:t>beste</a:t>
            </a:r>
            <a:r>
              <a:rPr lang="en-GB" sz="2000" dirty="0" smtClean="0"/>
              <a:t> </a:t>
            </a:r>
            <a:r>
              <a:rPr lang="en-GB" sz="2000" dirty="0" err="1" smtClean="0"/>
              <a:t>er</a:t>
            </a:r>
            <a:r>
              <a:rPr lang="en-GB" sz="2000" dirty="0" smtClean="0"/>
              <a:t> </a:t>
            </a:r>
            <a:r>
              <a:rPr lang="en-GB" sz="2000" dirty="0" err="1" smtClean="0"/>
              <a:t>det</a:t>
            </a:r>
            <a:r>
              <a:rPr lang="en-GB" sz="2000" dirty="0" smtClean="0"/>
              <a:t> </a:t>
            </a:r>
            <a:r>
              <a:rPr lang="en-GB" sz="2000" dirty="0" err="1" smtClean="0"/>
              <a:t>godes</a:t>
            </a:r>
            <a:r>
              <a:rPr lang="en-GB" sz="2000" dirty="0" smtClean="0"/>
              <a:t> </a:t>
            </a:r>
            <a:r>
              <a:rPr lang="en-GB" sz="2000" dirty="0" err="1" smtClean="0"/>
              <a:t>aller</a:t>
            </a:r>
            <a:r>
              <a:rPr lang="en-GB" sz="2000" dirty="0" smtClean="0"/>
              <a:t> </a:t>
            </a:r>
            <a:r>
              <a:rPr lang="en-GB" sz="2000" dirty="0" err="1" smtClean="0"/>
              <a:t>verste</a:t>
            </a:r>
            <a:r>
              <a:rPr lang="en-GB" sz="2000" dirty="0" smtClean="0"/>
              <a:t> </a:t>
            </a:r>
            <a:r>
              <a:rPr lang="en-GB" sz="2000" dirty="0" err="1" smtClean="0"/>
              <a:t>fiende</a:t>
            </a:r>
            <a:endParaRPr lang="en-GB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1800" dirty="0" err="1" smtClean="0"/>
              <a:t>Tanken</a:t>
            </a:r>
            <a:r>
              <a:rPr lang="en-GB" sz="1800" dirty="0" smtClean="0"/>
              <a:t> om at </a:t>
            </a:r>
            <a:r>
              <a:rPr lang="en-GB" sz="1800" dirty="0" err="1" smtClean="0"/>
              <a:t>alle</a:t>
            </a:r>
            <a:r>
              <a:rPr lang="en-GB" sz="1800" dirty="0" smtClean="0"/>
              <a:t> </a:t>
            </a:r>
            <a:r>
              <a:rPr lang="en-GB" sz="1800" dirty="0" err="1" smtClean="0"/>
              <a:t>biler</a:t>
            </a:r>
            <a:r>
              <a:rPr lang="en-GB" sz="1800" dirty="0" smtClean="0"/>
              <a:t> </a:t>
            </a:r>
            <a:r>
              <a:rPr lang="en-GB" sz="1800" dirty="0" err="1" smtClean="0"/>
              <a:t>må</a:t>
            </a:r>
            <a:r>
              <a:rPr lang="en-GB" sz="1800" dirty="0" smtClean="0"/>
              <a:t> </a:t>
            </a:r>
            <a:r>
              <a:rPr lang="en-GB" sz="1800" dirty="0" err="1" smtClean="0"/>
              <a:t>bort</a:t>
            </a:r>
            <a:endParaRPr lang="en-GB" sz="1800" dirty="0" smtClean="0"/>
          </a:p>
          <a:p>
            <a:r>
              <a:rPr lang="en-GB" sz="1800" dirty="0" err="1" smtClean="0"/>
              <a:t>Tanken</a:t>
            </a:r>
            <a:r>
              <a:rPr lang="en-GB" sz="1800" dirty="0" smtClean="0"/>
              <a:t> om at </a:t>
            </a:r>
            <a:r>
              <a:rPr lang="en-GB" sz="1800" dirty="0" err="1" smtClean="0"/>
              <a:t>kollektivtrafikk</a:t>
            </a:r>
            <a:r>
              <a:rPr lang="en-GB" sz="1800" dirty="0" smtClean="0"/>
              <a:t> </a:t>
            </a:r>
            <a:r>
              <a:rPr lang="en-GB" sz="1800" dirty="0" err="1" smtClean="0"/>
              <a:t>alltid</a:t>
            </a:r>
            <a:r>
              <a:rPr lang="en-GB" sz="1800" dirty="0" smtClean="0"/>
              <a:t> </a:t>
            </a:r>
            <a:r>
              <a:rPr lang="en-GB" sz="1800" dirty="0" err="1" smtClean="0"/>
              <a:t>skal</a:t>
            </a:r>
            <a:r>
              <a:rPr lang="en-GB" sz="1800" dirty="0" smtClean="0"/>
              <a:t> </a:t>
            </a:r>
            <a:r>
              <a:rPr lang="en-GB" sz="1800" dirty="0" err="1" smtClean="0"/>
              <a:t>være</a:t>
            </a:r>
            <a:r>
              <a:rPr lang="en-GB" sz="1800" dirty="0" smtClean="0"/>
              <a:t> </a:t>
            </a:r>
            <a:r>
              <a:rPr lang="en-GB" sz="1800" dirty="0" err="1" smtClean="0"/>
              <a:t>førstevalget</a:t>
            </a:r>
            <a:endParaRPr lang="en-GB" sz="1800" dirty="0" smtClean="0"/>
          </a:p>
          <a:p>
            <a:r>
              <a:rPr lang="en-GB" sz="1800" dirty="0" err="1" smtClean="0"/>
              <a:t>Tanken</a:t>
            </a:r>
            <a:r>
              <a:rPr lang="en-GB" sz="1800" dirty="0" smtClean="0"/>
              <a:t> om at </a:t>
            </a:r>
            <a:r>
              <a:rPr lang="en-GB" sz="1800" dirty="0" err="1" smtClean="0"/>
              <a:t>alle</a:t>
            </a:r>
            <a:r>
              <a:rPr lang="en-GB" sz="1800" dirty="0" smtClean="0"/>
              <a:t> </a:t>
            </a:r>
            <a:r>
              <a:rPr lang="en-GB" sz="1800" dirty="0" err="1" smtClean="0"/>
              <a:t>skal</a:t>
            </a:r>
            <a:r>
              <a:rPr lang="en-GB" sz="1800" dirty="0" smtClean="0"/>
              <a:t> </a:t>
            </a:r>
            <a:r>
              <a:rPr lang="en-GB" sz="1800" dirty="0" err="1" smtClean="0"/>
              <a:t>få</a:t>
            </a:r>
            <a:r>
              <a:rPr lang="en-GB" sz="1800" dirty="0" smtClean="0"/>
              <a:t> </a:t>
            </a:r>
            <a:r>
              <a:rPr lang="en-GB" sz="1800" dirty="0" err="1" smtClean="0"/>
              <a:t>glede</a:t>
            </a:r>
            <a:r>
              <a:rPr lang="en-GB" sz="1800" dirty="0" smtClean="0"/>
              <a:t> av </a:t>
            </a:r>
            <a:r>
              <a:rPr lang="en-GB" sz="1800" dirty="0" err="1" smtClean="0"/>
              <a:t>tiltakspakker</a:t>
            </a:r>
            <a:r>
              <a:rPr lang="en-GB" sz="1800" dirty="0" smtClean="0"/>
              <a:t> (</a:t>
            </a:r>
            <a:r>
              <a:rPr lang="en-GB" sz="1800" dirty="0" err="1" smtClean="0"/>
              <a:t>rettferdighet</a:t>
            </a:r>
            <a:r>
              <a:rPr lang="en-GB" sz="1800" dirty="0" smtClean="0"/>
              <a:t>)</a:t>
            </a:r>
          </a:p>
          <a:p>
            <a:r>
              <a:rPr lang="en-GB" sz="1800" dirty="0" err="1" smtClean="0"/>
              <a:t>Ønsket</a:t>
            </a:r>
            <a:r>
              <a:rPr lang="en-GB" sz="1800" dirty="0" smtClean="0"/>
              <a:t> om at </a:t>
            </a:r>
            <a:r>
              <a:rPr lang="en-GB" sz="1800" dirty="0" err="1" smtClean="0"/>
              <a:t>utviklingen</a:t>
            </a:r>
            <a:r>
              <a:rPr lang="en-GB" sz="1800" dirty="0" smtClean="0"/>
              <a:t> </a:t>
            </a:r>
            <a:r>
              <a:rPr lang="en-GB" sz="1800" dirty="0" err="1" smtClean="0"/>
              <a:t>skal</a:t>
            </a:r>
            <a:r>
              <a:rPr lang="en-GB" sz="1800" dirty="0" smtClean="0"/>
              <a:t> </a:t>
            </a:r>
            <a:r>
              <a:rPr lang="en-GB" sz="1800" dirty="0" err="1" smtClean="0"/>
              <a:t>være</a:t>
            </a:r>
            <a:r>
              <a:rPr lang="en-GB" sz="1800" dirty="0" smtClean="0"/>
              <a:t> </a:t>
            </a:r>
            <a:r>
              <a:rPr lang="en-GB" sz="1800" dirty="0" err="1" smtClean="0"/>
              <a:t>planlagt</a:t>
            </a:r>
            <a:r>
              <a:rPr lang="en-GB" sz="1800" dirty="0" smtClean="0"/>
              <a:t> og </a:t>
            </a:r>
            <a:r>
              <a:rPr lang="en-GB" sz="1800" dirty="0" err="1" smtClean="0"/>
              <a:t>styrt</a:t>
            </a:r>
            <a:endParaRPr lang="en-GB" sz="1800" dirty="0" smtClean="0"/>
          </a:p>
          <a:p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41064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EL_PRI_RG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269" y="3909538"/>
            <a:ext cx="2124000" cy="3981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34800" y="4809600"/>
            <a:ext cx="6188400" cy="1494000"/>
          </a:xfrm>
        </p:spPr>
        <p:txBody>
          <a:bodyPr/>
          <a:lstStyle/>
          <a:p>
            <a:pPr marL="0" indent="0">
              <a:lnSpc>
                <a:spcPts val="900"/>
              </a:lnSpc>
            </a:pPr>
            <a:r>
              <a:rPr lang="en-GB" sz="800" dirty="0" smtClean="0"/>
              <a:t>Deloitte refers to one or more of Deloitte </a:t>
            </a:r>
            <a:r>
              <a:rPr lang="en-GB" sz="800" dirty="0" err="1" smtClean="0"/>
              <a:t>Touche</a:t>
            </a:r>
            <a:r>
              <a:rPr lang="en-GB" sz="800" dirty="0" smtClean="0"/>
              <a:t> Tohmatsu Limited, a UK private company limited by guarantee, and its network of member firms, each of which is a legally separate and independent entity. Please see </a:t>
            </a:r>
            <a:r>
              <a:rPr lang="en-GB" sz="800" u="sng" dirty="0" smtClean="0">
                <a:hlinkClick r:id="rId4"/>
              </a:rPr>
              <a:t>www.deloitte.no</a:t>
            </a:r>
            <a:r>
              <a:rPr lang="en-GB" sz="800" dirty="0" smtClean="0"/>
              <a:t> for a detailed description of the legal structure of Deloitte </a:t>
            </a:r>
            <a:r>
              <a:rPr lang="en-GB" sz="800" dirty="0" err="1" smtClean="0"/>
              <a:t>Touche</a:t>
            </a:r>
            <a:r>
              <a:rPr lang="en-GB" sz="800" dirty="0" smtClean="0"/>
              <a:t> Tohmatsu Limited and its member firms. </a:t>
            </a:r>
          </a:p>
          <a:p>
            <a:pPr marL="0" indent="0">
              <a:lnSpc>
                <a:spcPts val="900"/>
              </a:lnSpc>
            </a:pPr>
            <a:r>
              <a:rPr lang="en-GB" sz="800" dirty="0" smtClean="0"/>
              <a:t>Deloitte Norway conducts business through two legally separate and independent limited liability companies; Deloitte AS, providing audit, consulting, financial advisory and risk management services, and Deloitte </a:t>
            </a:r>
            <a:r>
              <a:rPr lang="en-GB" sz="800" dirty="0" err="1" smtClean="0"/>
              <a:t>Advokatfirma</a:t>
            </a:r>
            <a:r>
              <a:rPr lang="en-GB" sz="800" dirty="0" smtClean="0"/>
              <a:t> AS, providing tax and legal services. </a:t>
            </a:r>
          </a:p>
          <a:p>
            <a:pPr marL="0" indent="0">
              <a:lnSpc>
                <a:spcPts val="900"/>
              </a:lnSpc>
            </a:pPr>
            <a:r>
              <a:rPr lang="en-GB" sz="800" dirty="0" smtClean="0"/>
              <a:t>This communication contains general information only, and neither Deloitte AS nor Deloitte </a:t>
            </a:r>
            <a:r>
              <a:rPr lang="en-GB" sz="800" dirty="0" err="1" smtClean="0"/>
              <a:t>Advokatfirma</a:t>
            </a:r>
            <a:r>
              <a:rPr lang="en-GB" sz="800" dirty="0" smtClean="0"/>
              <a:t> AS is, by means of this publication, rendering professional advice or services and shall not be responsible for any loss whatsoever sustained by any person who relies on this communication.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8116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8&quot;/&gt;&lt;partner val=&quot;126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© &lt;/prefix&gt;&#10;    &lt;value&gt;%Date:yyyy%&lt;/value&gt;&#10;    &lt;postfix&gt;&lt;/postfix&gt;&#10;  &lt;/element&gt;&#10;  &lt;element&gt;&#10;    &lt;prefix&gt; &lt;/prefix&gt;&#10;    &lt;value&gt;%SD_USR_Identity%&lt;/value&gt;&#10;    &lt;postfix&gt;&lt;/postfix&gt;&#10;  &lt;/element&gt;&#10;&lt;/content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© &lt;/prefix&gt;&#10;    &lt;value&gt;%Date:yyyy%&lt;/value&gt;&#10;    &lt;postfix&gt;&lt;/postfix&gt;&#10;  &lt;/element&gt;&#10;  &lt;element&gt;&#10;    &lt;prefix&gt; &lt;/prefix&gt;&#10;    &lt;value&gt;%SD_USR_Identity%&lt;/value&gt;&#10;    &lt;postfix&gt;&lt;/postfix&gt;&#10;  &lt;/element&gt;&#10;&lt;/conten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© &lt;/prefix&gt;&#10;    &lt;value&gt;%Date:yyyy%&lt;/value&gt;&#10;    &lt;postfix&gt;&lt;/postfix&gt;&#10;  &lt;/element&gt;&#10;  &lt;element&gt;&#10;    &lt;prefix&gt; &lt;/prefix&gt;&#10;    &lt;value&gt;%SD_USR_Identity%&lt;/value&gt;&#10;    &lt;postfix&gt;&lt;/postfix&gt;&#10;  &lt;/element&gt;&#10;&lt;/content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9fTc4JHkCQnNNj5c_nC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heme/theme1.xml><?xml version="1.0" encoding="utf-8"?>
<a:theme xmlns:a="http://schemas.openxmlformats.org/drawingml/2006/main" name="Deloitte_AS_mal">
  <a:themeElements>
    <a:clrScheme name="Theme1">
      <a:dk1>
        <a:srgbClr val="000000"/>
      </a:dk1>
      <a:lt1>
        <a:srgbClr val="FFFFFF"/>
      </a:lt1>
      <a:dk2>
        <a:srgbClr val="575757"/>
      </a:dk2>
      <a:lt2>
        <a:srgbClr val="FFFFFF"/>
      </a:lt2>
      <a:accent1>
        <a:srgbClr val="00A1DE"/>
      </a:accent1>
      <a:accent2>
        <a:srgbClr val="81BC00"/>
      </a:accent2>
      <a:accent3>
        <a:srgbClr val="72C7E7"/>
      </a:accent3>
      <a:accent4>
        <a:srgbClr val="3C8A2E"/>
      </a:accent4>
      <a:accent5>
        <a:srgbClr val="002776"/>
      </a:accent5>
      <a:accent6>
        <a:srgbClr val="BDD203"/>
      </a:accent6>
      <a:hlink>
        <a:srgbClr val="00A1DE"/>
      </a:hlink>
      <a:folHlink>
        <a:srgbClr val="72C7E7"/>
      </a:folHlink>
    </a:clrScheme>
    <a:fontScheme name="Them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 Deloitte A4 Print.potx" id="{F43DDDAB-3476-464A-B65C-51AF4B020219}" vid="{618C340A-391E-4987-9FA7-145680900F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</TotalTime>
  <Words>348</Words>
  <Application>Microsoft Office PowerPoint</Application>
  <PresentationFormat>A4 Paper (210x297 mm)</PresentationFormat>
  <Paragraphs>31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 2</vt:lpstr>
      <vt:lpstr>Deloitte_AS_mal</vt:lpstr>
      <vt:lpstr>think-cell Slide</vt:lpstr>
      <vt:lpstr>Dialogkonferanse om mobilitet</vt:lpstr>
      <vt:lpstr>Sammenheng mellom kollektivreiser og ulike egenskaper ved trafikanter</vt:lpstr>
      <vt:lpstr>Hva gjør det mulig å leve uten bil?</vt:lpstr>
      <vt:lpstr>Hva kan stoppe oss?</vt:lpstr>
      <vt:lpstr>PowerPoint Presentation</vt:lpstr>
    </vt:vector>
  </TitlesOfParts>
  <Company>Deloitte Touche Tohmatsu Services,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Bjoernstad, Stein (NO - Oslo)</dc:creator>
  <cp:lastModifiedBy>Bjoernstad, Stein (NO - Oslo)</cp:lastModifiedBy>
  <cp:revision>2</cp:revision>
  <dcterms:created xsi:type="dcterms:W3CDTF">2016-03-31T06:03:44Z</dcterms:created>
  <dcterms:modified xsi:type="dcterms:W3CDTF">2016-03-31T06:17:32Z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</Properties>
</file>