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1210" r:id="rId6"/>
    <p:sldId id="262" r:id="rId7"/>
    <p:sldId id="1212" r:id="rId8"/>
    <p:sldId id="1213" r:id="rId9"/>
  </p:sldIdLst>
  <p:sldSz cx="12192000" cy="6858000"/>
  <p:notesSz cx="9925050" cy="67929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ira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kUwDG4uFMxvly/GotdxWV0Z8Q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DE214-FB64-473E-ADFD-2346F3EA4EDC}" v="1" dt="2021-02-25T15:50:27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4300855" cy="34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900" y="1"/>
            <a:ext cx="4300855" cy="34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50900"/>
            <a:ext cx="4073525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7" y="3269091"/>
            <a:ext cx="7940040" cy="267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6452091"/>
            <a:ext cx="4300855" cy="34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900" y="6452091"/>
            <a:ext cx="4300855" cy="34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92507" y="3269091"/>
            <a:ext cx="7940040" cy="267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3525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992507" y="3269091"/>
            <a:ext cx="7940040" cy="267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3525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2829069" y="6394318"/>
            <a:ext cx="4178132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endParaRPr sz="10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65373" y="1371596"/>
            <a:ext cx="4564408" cy="519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unique </a:t>
            </a:r>
            <a:r>
              <a:rPr lang="en-GB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set-up for first/last mile commuting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 descr="ShareBike">
            <a:extLst>
              <a:ext uri="{FF2B5EF4-FFF2-40B4-BE49-F238E27FC236}">
                <a16:creationId xmlns:a16="http://schemas.microsoft.com/office/drawing/2014/main" id="{3ECAEA70-2BE8-4ADC-A14A-7C981933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1" y="451800"/>
            <a:ext cx="3210892" cy="6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DFDE2E3C-00AB-0147-B64E-40DBC0203006}"/>
              </a:ext>
            </a:extLst>
          </p:cNvPr>
          <p:cNvSpPr txBox="1">
            <a:spLocks/>
          </p:cNvSpPr>
          <p:nvPr/>
        </p:nvSpPr>
        <p:spPr>
          <a:xfrm>
            <a:off x="638175" y="277402"/>
            <a:ext cx="9771323" cy="434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venir Next" panose="020B0503020202020204" pitchFamily="34" charset="0"/>
                <a:cs typeface="Calibri" panose="020F0502020204030204" pitchFamily="34" charset="0"/>
              </a:rPr>
              <a:t>Bikes on Demand for Commuters </a:t>
            </a:r>
          </a:p>
        </p:txBody>
      </p:sp>
      <p:cxnSp>
        <p:nvCxnSpPr>
          <p:cNvPr id="11" name="Rett linje 5">
            <a:extLst>
              <a:ext uri="{FF2B5EF4-FFF2-40B4-BE49-F238E27FC236}">
                <a16:creationId xmlns:a16="http://schemas.microsoft.com/office/drawing/2014/main" id="{A8565E2F-F4E6-1B4F-BBD2-E0B3028B829F}"/>
              </a:ext>
            </a:extLst>
          </p:cNvPr>
          <p:cNvCxnSpPr>
            <a:cxnSpLocks/>
          </p:cNvCxnSpPr>
          <p:nvPr/>
        </p:nvCxnSpPr>
        <p:spPr>
          <a:xfrm>
            <a:off x="729674" y="723900"/>
            <a:ext cx="108241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Bilde 24" descr="Et bilde som inneholder sykkel, bilvei, utendørs, ridning&#10;&#10;Automatisk generert beskrivelse">
            <a:extLst>
              <a:ext uri="{FF2B5EF4-FFF2-40B4-BE49-F238E27FC236}">
                <a16:creationId xmlns:a16="http://schemas.microsoft.com/office/drawing/2014/main" id="{BFAB0718-3A3D-2A4D-ABC7-AF9781B2A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r="7326" b="3260"/>
          <a:stretch/>
        </p:blipFill>
        <p:spPr>
          <a:xfrm>
            <a:off x="5056909" y="1494702"/>
            <a:ext cx="6496916" cy="4594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emkant 8">
            <a:extLst>
              <a:ext uri="{FF2B5EF4-FFF2-40B4-BE49-F238E27FC236}">
                <a16:creationId xmlns:a16="http://schemas.microsoft.com/office/drawing/2014/main" id="{0FA46FB8-D011-6340-B19A-07DD6AFAEFDA}"/>
              </a:ext>
            </a:extLst>
          </p:cNvPr>
          <p:cNvSpPr/>
          <p:nvPr/>
        </p:nvSpPr>
        <p:spPr>
          <a:xfrm>
            <a:off x="729674" y="1494702"/>
            <a:ext cx="4068238" cy="1354015"/>
          </a:xfrm>
          <a:prstGeom prst="homePlate">
            <a:avLst>
              <a:gd name="adj" fmla="val 155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The Bike:</a:t>
            </a:r>
            <a:r>
              <a:rPr lang="nb-DE" sz="1600" dirty="0">
                <a:solidFill>
                  <a:schemeClr val="tx1"/>
                </a:solidFill>
              </a:rPr>
              <a:t> IoT e</a:t>
            </a:r>
            <a:r>
              <a:rPr lang="en-GB" sz="1600" dirty="0">
                <a:solidFill>
                  <a:schemeClr val="tx1"/>
                </a:solidFill>
              </a:rPr>
              <a:t>B</a:t>
            </a:r>
            <a:r>
              <a:rPr lang="nb-DE" sz="1600" dirty="0">
                <a:solidFill>
                  <a:schemeClr val="tx1"/>
                </a:solidFill>
              </a:rPr>
              <a:t>ike with </a:t>
            </a:r>
            <a:r>
              <a:rPr lang="en-GB" sz="1600" dirty="0">
                <a:solidFill>
                  <a:schemeClr val="tx1"/>
                </a:solidFill>
              </a:rPr>
              <a:t>local</a:t>
            </a:r>
            <a:r>
              <a:rPr lang="nb-DE" sz="1600" dirty="0">
                <a:solidFill>
                  <a:schemeClr val="tx1"/>
                </a:solidFill>
              </a:rPr>
              <a:t> design and long range</a:t>
            </a:r>
            <a:r>
              <a:rPr lang="nb-NO" sz="1600" dirty="0">
                <a:solidFill>
                  <a:schemeClr val="tx1"/>
                </a:solidFill>
              </a:rPr>
              <a:t>. Dynamic distribution, means no costly, cumbersone stations are needed</a:t>
            </a:r>
            <a:endParaRPr lang="nb-DE" sz="1600" dirty="0">
              <a:solidFill>
                <a:schemeClr val="tx1"/>
              </a:solidFill>
            </a:endParaRPr>
          </a:p>
        </p:txBody>
      </p:sp>
      <p:sp>
        <p:nvSpPr>
          <p:cNvPr id="22" name="Femkant 21">
            <a:extLst>
              <a:ext uri="{FF2B5EF4-FFF2-40B4-BE49-F238E27FC236}">
                <a16:creationId xmlns:a16="http://schemas.microsoft.com/office/drawing/2014/main" id="{580B8D31-432A-244E-BDD0-B8C040CA0095}"/>
              </a:ext>
            </a:extLst>
          </p:cNvPr>
          <p:cNvSpPr/>
          <p:nvPr/>
        </p:nvSpPr>
        <p:spPr>
          <a:xfrm>
            <a:off x="729673" y="3125246"/>
            <a:ext cx="4068238" cy="1354015"/>
          </a:xfrm>
          <a:prstGeom prst="homePlate">
            <a:avLst>
              <a:gd name="adj" fmla="val 155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The App: 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Built</a:t>
            </a:r>
            <a:r>
              <a:rPr lang="nb-NO" sz="1600" dirty="0">
                <a:solidFill>
                  <a:schemeClr val="tx1"/>
                </a:solidFill>
              </a:rPr>
              <a:t> in </a:t>
            </a:r>
            <a:r>
              <a:rPr lang="nb-NO" sz="1600" dirty="0" err="1">
                <a:solidFill>
                  <a:schemeClr val="tx1"/>
                </a:solidFill>
              </a:rPr>
              <a:t>loyalty</a:t>
            </a:r>
            <a:r>
              <a:rPr lang="nb-NO" sz="1600" dirty="0">
                <a:solidFill>
                  <a:schemeClr val="tx1"/>
                </a:solidFill>
              </a:rPr>
              <a:t> programmes and </a:t>
            </a:r>
            <a:r>
              <a:rPr lang="nb-NO" sz="1600" dirty="0" err="1">
                <a:solidFill>
                  <a:schemeClr val="tx1"/>
                </a:solidFill>
              </a:rPr>
              <a:t>incentives</a:t>
            </a:r>
            <a:r>
              <a:rPr lang="nb-NO" sz="1600" dirty="0">
                <a:solidFill>
                  <a:schemeClr val="tx1"/>
                </a:solidFill>
              </a:rPr>
              <a:t> as </a:t>
            </a:r>
            <a:r>
              <a:rPr lang="nb-NO" sz="1600" dirty="0" err="1">
                <a:solidFill>
                  <a:schemeClr val="tx1"/>
                </a:solidFill>
              </a:rPr>
              <a:t>well</a:t>
            </a:r>
            <a:r>
              <a:rPr lang="nb-NO" sz="1600" dirty="0">
                <a:solidFill>
                  <a:schemeClr val="tx1"/>
                </a:solidFill>
              </a:rPr>
              <a:t> as </a:t>
            </a:r>
            <a:r>
              <a:rPr lang="nb-NO" sz="1600" dirty="0" err="1">
                <a:solidFill>
                  <a:schemeClr val="tx1"/>
                </a:solidFill>
              </a:rPr>
              <a:t>dynamic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pricing</a:t>
            </a:r>
            <a:r>
              <a:rPr lang="nb-NO" sz="1600" dirty="0">
                <a:solidFill>
                  <a:schemeClr val="tx1"/>
                </a:solidFill>
              </a:rPr>
              <a:t> to </a:t>
            </a:r>
            <a:r>
              <a:rPr lang="en-GB" sz="1600" dirty="0">
                <a:solidFill>
                  <a:schemeClr val="tx1"/>
                </a:solidFill>
              </a:rPr>
              <a:t>manage customer behaviour.</a:t>
            </a:r>
            <a:r>
              <a:rPr lang="nb-NO" sz="1600" dirty="0">
                <a:solidFill>
                  <a:schemeClr val="tx1"/>
                </a:solidFill>
              </a:rPr>
              <a:t> Platform </a:t>
            </a:r>
            <a:r>
              <a:rPr lang="nb-NO" sz="1600" dirty="0" err="1">
                <a:solidFill>
                  <a:schemeClr val="tx1"/>
                </a:solidFill>
              </a:rPr>
              <a:t>based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on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open</a:t>
            </a:r>
            <a:r>
              <a:rPr lang="nb-NO" sz="1600" dirty="0">
                <a:solidFill>
                  <a:schemeClr val="tx1"/>
                </a:solidFill>
              </a:rPr>
              <a:t> API </a:t>
            </a:r>
            <a:r>
              <a:rPr lang="nb-NO" sz="1600" dirty="0" err="1">
                <a:solidFill>
                  <a:schemeClr val="tx1"/>
                </a:solidFill>
              </a:rPr>
              <a:t>philosofy</a:t>
            </a:r>
            <a:r>
              <a:rPr lang="nb-NO" sz="1600" dirty="0">
                <a:solidFill>
                  <a:schemeClr val="tx1"/>
                </a:solidFill>
              </a:rPr>
              <a:t> to be </a:t>
            </a:r>
            <a:r>
              <a:rPr lang="nb-NO" sz="1600" dirty="0" err="1">
                <a:solidFill>
                  <a:schemeClr val="tx1"/>
                </a:solidFill>
              </a:rPr>
              <a:t>integrated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with</a:t>
            </a:r>
            <a:r>
              <a:rPr lang="nb-NO" sz="1600" dirty="0">
                <a:solidFill>
                  <a:schemeClr val="tx1"/>
                </a:solidFill>
              </a:rPr>
              <a:t> RUTER </a:t>
            </a:r>
            <a:r>
              <a:rPr lang="nb-NO" sz="1600" dirty="0" err="1">
                <a:solidFill>
                  <a:schemeClr val="tx1"/>
                </a:solidFill>
              </a:rPr>
              <a:t>platform</a:t>
            </a:r>
            <a:endParaRPr lang="nb-DE" sz="1600" dirty="0">
              <a:solidFill>
                <a:schemeClr val="tx1"/>
              </a:solidFill>
            </a:endParaRPr>
          </a:p>
        </p:txBody>
      </p:sp>
      <p:sp>
        <p:nvSpPr>
          <p:cNvPr id="23" name="Femkant 22">
            <a:extLst>
              <a:ext uri="{FF2B5EF4-FFF2-40B4-BE49-F238E27FC236}">
                <a16:creationId xmlns:a16="http://schemas.microsoft.com/office/drawing/2014/main" id="{B77F597F-52D6-3840-B053-BF35134BD4F5}"/>
              </a:ext>
            </a:extLst>
          </p:cNvPr>
          <p:cNvSpPr/>
          <p:nvPr/>
        </p:nvSpPr>
        <p:spPr>
          <a:xfrm>
            <a:off x="729673" y="4686290"/>
            <a:ext cx="4068238" cy="1354015"/>
          </a:xfrm>
          <a:prstGeom prst="homePlate">
            <a:avLst>
              <a:gd name="adj" fmla="val 155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Bike Hubs: </a:t>
            </a:r>
            <a:r>
              <a:rPr lang="sv-SE" sz="1600" dirty="0" err="1">
                <a:solidFill>
                  <a:schemeClr val="tx1"/>
                </a:solidFill>
              </a:rPr>
              <a:t>Placed</a:t>
            </a:r>
            <a:r>
              <a:rPr lang="sv-SE" sz="1600" dirty="0">
                <a:solidFill>
                  <a:schemeClr val="tx1"/>
                </a:solidFill>
              </a:rPr>
              <a:t> </a:t>
            </a:r>
            <a:r>
              <a:rPr lang="sv-SE" sz="1600" dirty="0" err="1">
                <a:solidFill>
                  <a:schemeClr val="tx1"/>
                </a:solidFill>
              </a:rPr>
              <a:t>where</a:t>
            </a:r>
            <a:r>
              <a:rPr lang="sv-SE" sz="1600" dirty="0">
                <a:solidFill>
                  <a:schemeClr val="tx1"/>
                </a:solidFill>
              </a:rPr>
              <a:t> </a:t>
            </a:r>
            <a:r>
              <a:rPr lang="sv-SE" sz="1600" dirty="0" err="1">
                <a:solidFill>
                  <a:schemeClr val="tx1"/>
                </a:solidFill>
              </a:rPr>
              <a:t>people</a:t>
            </a:r>
            <a:r>
              <a:rPr lang="sv-SE" sz="1600" dirty="0">
                <a:solidFill>
                  <a:schemeClr val="tx1"/>
                </a:solidFill>
              </a:rPr>
              <a:t> live, </a:t>
            </a:r>
            <a:r>
              <a:rPr lang="sv-SE" sz="1600" dirty="0" err="1">
                <a:solidFill>
                  <a:schemeClr val="tx1"/>
                </a:solidFill>
              </a:rPr>
              <a:t>where</a:t>
            </a:r>
            <a:r>
              <a:rPr lang="sv-SE" sz="1600" dirty="0">
                <a:solidFill>
                  <a:schemeClr val="tx1"/>
                </a:solidFill>
              </a:rPr>
              <a:t> </a:t>
            </a:r>
            <a:r>
              <a:rPr lang="sv-SE" sz="1600" dirty="0" err="1">
                <a:solidFill>
                  <a:schemeClr val="tx1"/>
                </a:solidFill>
              </a:rPr>
              <a:t>they</a:t>
            </a:r>
            <a:r>
              <a:rPr lang="sv-SE" sz="1600" dirty="0">
                <a:solidFill>
                  <a:schemeClr val="tx1"/>
                </a:solidFill>
              </a:rPr>
              <a:t> land and </a:t>
            </a:r>
            <a:r>
              <a:rPr lang="sv-SE" sz="1600" dirty="0" err="1">
                <a:solidFill>
                  <a:schemeClr val="tx1"/>
                </a:solidFill>
              </a:rPr>
              <a:t>where</a:t>
            </a:r>
            <a:r>
              <a:rPr lang="sv-SE" sz="1600" dirty="0">
                <a:solidFill>
                  <a:schemeClr val="tx1"/>
                </a:solidFill>
              </a:rPr>
              <a:t> </a:t>
            </a:r>
            <a:r>
              <a:rPr lang="sv-SE" sz="1600" dirty="0" err="1">
                <a:solidFill>
                  <a:schemeClr val="tx1"/>
                </a:solidFill>
              </a:rPr>
              <a:t>they</a:t>
            </a:r>
            <a:r>
              <a:rPr lang="sv-SE" sz="1600" dirty="0">
                <a:solidFill>
                  <a:schemeClr val="tx1"/>
                </a:solidFill>
              </a:rPr>
              <a:t> </a:t>
            </a:r>
            <a:r>
              <a:rPr lang="sv-SE" sz="1600" dirty="0" err="1">
                <a:solidFill>
                  <a:schemeClr val="tx1"/>
                </a:solidFill>
              </a:rPr>
              <a:t>work</a:t>
            </a:r>
            <a:r>
              <a:rPr lang="nb-NO" sz="1600" dirty="0">
                <a:solidFill>
                  <a:schemeClr val="tx1"/>
                </a:solidFill>
              </a:rPr>
              <a:t>. </a:t>
            </a:r>
            <a:r>
              <a:rPr lang="nb-NO" sz="1600" dirty="0" err="1">
                <a:solidFill>
                  <a:schemeClr val="tx1"/>
                </a:solidFill>
              </a:rPr>
              <a:t>Following</a:t>
            </a:r>
            <a:r>
              <a:rPr lang="nb-NO" sz="1600" dirty="0">
                <a:solidFill>
                  <a:schemeClr val="tx1"/>
                </a:solidFill>
              </a:rPr>
              <a:t> travel </a:t>
            </a:r>
            <a:r>
              <a:rPr lang="nb-NO" sz="1600" dirty="0" err="1">
                <a:solidFill>
                  <a:schemeClr val="tx1"/>
                </a:solidFill>
              </a:rPr>
              <a:t>streams</a:t>
            </a:r>
            <a:r>
              <a:rPr lang="nb-NO" sz="1600" dirty="0">
                <a:solidFill>
                  <a:schemeClr val="tx1"/>
                </a:solidFill>
              </a:rPr>
              <a:t> and </a:t>
            </a:r>
            <a:r>
              <a:rPr lang="nb-NO" sz="1600" dirty="0" err="1">
                <a:solidFill>
                  <a:schemeClr val="tx1"/>
                </a:solidFill>
              </a:rPr>
              <a:t>bikes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beeing</a:t>
            </a:r>
            <a:r>
              <a:rPr lang="nb-NO" sz="1600" dirty="0">
                <a:solidFill>
                  <a:schemeClr val="tx1"/>
                </a:solidFill>
              </a:rPr>
              <a:t> pre-</a:t>
            </a:r>
            <a:r>
              <a:rPr lang="nb-NO" sz="1600" dirty="0" err="1">
                <a:solidFill>
                  <a:schemeClr val="tx1"/>
                </a:solidFill>
              </a:rPr>
              <a:t>balanced</a:t>
            </a:r>
            <a:r>
              <a:rPr lang="nb-NO" sz="1600" dirty="0">
                <a:solidFill>
                  <a:schemeClr val="tx1"/>
                </a:solidFill>
              </a:rPr>
              <a:t>. </a:t>
            </a:r>
            <a:r>
              <a:rPr lang="nb-NO" sz="1600" dirty="0" err="1">
                <a:solidFill>
                  <a:schemeClr val="tx1"/>
                </a:solidFill>
              </a:rPr>
              <a:t>Entire</a:t>
            </a:r>
            <a:r>
              <a:rPr lang="nb-NO" sz="1600" dirty="0">
                <a:solidFill>
                  <a:schemeClr val="tx1"/>
                </a:solidFill>
              </a:rPr>
              <a:t> system </a:t>
            </a:r>
            <a:r>
              <a:rPr lang="nb-NO" sz="1600" dirty="0" err="1">
                <a:solidFill>
                  <a:schemeClr val="tx1"/>
                </a:solidFill>
              </a:rPr>
              <a:t>available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only</a:t>
            </a:r>
            <a:r>
              <a:rPr lang="nb-NO" sz="1600" dirty="0">
                <a:solidFill>
                  <a:schemeClr val="tx1"/>
                </a:solidFill>
              </a:rPr>
              <a:t> for </a:t>
            </a:r>
            <a:r>
              <a:rPr lang="nb-NO" sz="1600" dirty="0" err="1">
                <a:solidFill>
                  <a:schemeClr val="tx1"/>
                </a:solidFill>
              </a:rPr>
              <a:t>commuters</a:t>
            </a:r>
            <a:r>
              <a:rPr lang="nb-NO" sz="1600" dirty="0">
                <a:solidFill>
                  <a:schemeClr val="tx1"/>
                </a:solidFill>
              </a:rPr>
              <a:t> at </a:t>
            </a:r>
            <a:r>
              <a:rPr lang="nb-NO" sz="1600" dirty="0" err="1">
                <a:solidFill>
                  <a:schemeClr val="tx1"/>
                </a:solidFill>
              </a:rPr>
              <a:t>certain</a:t>
            </a:r>
            <a:r>
              <a:rPr lang="nb-NO" sz="1600" dirty="0">
                <a:solidFill>
                  <a:schemeClr val="tx1"/>
                </a:solidFill>
              </a:rPr>
              <a:t> times </a:t>
            </a:r>
            <a:endParaRPr lang="nb-DE" sz="1600" dirty="0">
              <a:solidFill>
                <a:schemeClr val="tx1"/>
              </a:solidFill>
            </a:endParaRPr>
          </a:p>
        </p:txBody>
      </p:sp>
      <p:pic>
        <p:nvPicPr>
          <p:cNvPr id="26" name="Picture 41">
            <a:extLst>
              <a:ext uri="{FF2B5EF4-FFF2-40B4-BE49-F238E27FC236}">
                <a16:creationId xmlns:a16="http://schemas.microsoft.com/office/drawing/2014/main" id="{91976726-33B9-CC4B-AC18-7A51AF3F1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935615"/>
            <a:ext cx="1943843" cy="185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Plassholder for lysbildenummer 8">
            <a:extLst>
              <a:ext uri="{FF2B5EF4-FFF2-40B4-BE49-F238E27FC236}">
                <a16:creationId xmlns:a16="http://schemas.microsoft.com/office/drawing/2014/main" id="{9C993E1A-A946-B64B-9C72-1D0185B4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686" y="6356350"/>
            <a:ext cx="599114" cy="365125"/>
          </a:xfrm>
        </p:spPr>
        <p:txBody>
          <a:bodyPr/>
          <a:lstStyle/>
          <a:p>
            <a:fld id="{199E34A6-E2EA-416E-AF33-00C1A89854DF}" type="slidenum">
              <a:rPr lang="nb-NO" smtClean="0"/>
              <a:t>2</a:t>
            </a:fld>
            <a:endParaRPr lang="nb-NO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8508569-012E-4BF5-AB78-8CC4C4571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011" y="14192"/>
            <a:ext cx="1115627" cy="7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/>
          <p:nvPr/>
        </p:nvSpPr>
        <p:spPr>
          <a:xfrm>
            <a:off x="718095" y="1697387"/>
            <a:ext cx="4044060" cy="801882"/>
          </a:xfrm>
          <a:prstGeom prst="homePlate">
            <a:avLst>
              <a:gd name="adj" fmla="val 20707"/>
            </a:avLst>
          </a:prstGeom>
          <a:solidFill>
            <a:srgbClr val="F2F2F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718095" y="837130"/>
            <a:ext cx="4044060" cy="801882"/>
          </a:xfrm>
          <a:prstGeom prst="homePlate">
            <a:avLst>
              <a:gd name="adj" fmla="val 20707"/>
            </a:avLst>
          </a:prstGeom>
          <a:solidFill>
            <a:srgbClr val="F2F2F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8"/>
          <p:cNvCxnSpPr/>
          <p:nvPr/>
        </p:nvCxnSpPr>
        <p:spPr>
          <a:xfrm>
            <a:off x="729674" y="723900"/>
            <a:ext cx="1082415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8"/>
          <p:cNvSpPr txBox="1"/>
          <p:nvPr/>
        </p:nvSpPr>
        <p:spPr>
          <a:xfrm>
            <a:off x="638175" y="159760"/>
            <a:ext cx="9771323" cy="68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Dynamic distribution, not bike-stations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8"/>
          <p:cNvCxnSpPr/>
          <p:nvPr/>
        </p:nvCxnSpPr>
        <p:spPr>
          <a:xfrm>
            <a:off x="4861265" y="1531907"/>
            <a:ext cx="144189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4" name="Google Shape;174;p8"/>
          <p:cNvCxnSpPr/>
          <p:nvPr/>
        </p:nvCxnSpPr>
        <p:spPr>
          <a:xfrm>
            <a:off x="6379364" y="1531907"/>
            <a:ext cx="327234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5" name="Google Shape;175;p8"/>
          <p:cNvCxnSpPr/>
          <p:nvPr/>
        </p:nvCxnSpPr>
        <p:spPr>
          <a:xfrm>
            <a:off x="7801764" y="1531907"/>
            <a:ext cx="327234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6" name="Google Shape;176;p8"/>
          <p:cNvCxnSpPr/>
          <p:nvPr/>
        </p:nvCxnSpPr>
        <p:spPr>
          <a:xfrm>
            <a:off x="4885689" y="2346260"/>
            <a:ext cx="34220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7" name="Google Shape;177;p8"/>
          <p:cNvCxnSpPr/>
          <p:nvPr/>
        </p:nvCxnSpPr>
        <p:spPr>
          <a:xfrm>
            <a:off x="5244831" y="2346260"/>
            <a:ext cx="553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8" name="Google Shape;178;p8"/>
          <p:cNvCxnSpPr/>
          <p:nvPr/>
        </p:nvCxnSpPr>
        <p:spPr>
          <a:xfrm>
            <a:off x="7801764" y="2346260"/>
            <a:ext cx="327234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1617" y="963172"/>
            <a:ext cx="366428" cy="53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5689" y="1763121"/>
            <a:ext cx="36579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9452" y="975011"/>
            <a:ext cx="365792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1974" y="1783673"/>
            <a:ext cx="365792" cy="53039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975400" y="1020918"/>
            <a:ext cx="34332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based bike sharing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 structure, no stations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1166" y="1759327"/>
            <a:ext cx="587330" cy="58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2229" y="928483"/>
            <a:ext cx="587330" cy="58733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/>
        </p:nvSpPr>
        <p:spPr>
          <a:xfrm>
            <a:off x="5993543" y="1037288"/>
            <a:ext cx="57579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9283143" y="1038509"/>
            <a:ext cx="57579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5993543" y="1020510"/>
            <a:ext cx="575799" cy="468517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9283143" y="1020510"/>
            <a:ext cx="575799" cy="468517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251481" y="1520390"/>
            <a:ext cx="58862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3-8 min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9983274" y="1505805"/>
            <a:ext cx="58862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3-8 min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10648505" y="2337871"/>
            <a:ext cx="48442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 min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4827688" y="2333731"/>
            <a:ext cx="48442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 min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689589" y="1822800"/>
            <a:ext cx="4539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endParaRPr sz="1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763875" y="957055"/>
            <a:ext cx="4780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✗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5467114" y="2900646"/>
            <a:ext cx="9771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 txBox="1">
            <a:spLocks noGrp="1"/>
          </p:cNvSpPr>
          <p:nvPr>
            <p:ph type="sldNum" idx="12"/>
          </p:nvPr>
        </p:nvSpPr>
        <p:spPr>
          <a:xfrm>
            <a:off x="10754686" y="6356350"/>
            <a:ext cx="5991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198" name="Google Shape;198;p8" descr="A picture containing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96011" y="14192"/>
            <a:ext cx="1115627" cy="75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8"/>
          <p:cNvSpPr/>
          <p:nvPr/>
        </p:nvSpPr>
        <p:spPr>
          <a:xfrm>
            <a:off x="8552993" y="4530201"/>
            <a:ext cx="96300" cy="112914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7914" y="2607892"/>
            <a:ext cx="4991479" cy="402275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 txBox="1"/>
          <p:nvPr/>
        </p:nvSpPr>
        <p:spPr>
          <a:xfrm>
            <a:off x="4855954" y="3986074"/>
            <a:ext cx="23094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Designated hot spots 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regulated parking controlled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app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5178430" y="4687407"/>
            <a:ext cx="15872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 between hot spots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soft restricted parking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guided by app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4936432" y="5419812"/>
            <a:ext cx="20753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for dynamic parking,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return outside hot spot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8"/>
          <p:cNvCxnSpPr/>
          <p:nvPr/>
        </p:nvCxnSpPr>
        <p:spPr>
          <a:xfrm rot="10800000" flipH="1">
            <a:off x="6765724" y="3626528"/>
            <a:ext cx="1881126" cy="62587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8" name="Google Shape;208;p8"/>
          <p:cNvCxnSpPr/>
          <p:nvPr/>
        </p:nvCxnSpPr>
        <p:spPr>
          <a:xfrm>
            <a:off x="6765724" y="4259168"/>
            <a:ext cx="1963835" cy="4509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0" name="Google Shape;210;p8"/>
          <p:cNvCxnSpPr>
            <a:cxnSpLocks/>
          </p:cNvCxnSpPr>
          <p:nvPr/>
        </p:nvCxnSpPr>
        <p:spPr>
          <a:xfrm>
            <a:off x="6853561" y="4968500"/>
            <a:ext cx="1252500" cy="100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8"/>
          <p:cNvCxnSpPr/>
          <p:nvPr/>
        </p:nvCxnSpPr>
        <p:spPr>
          <a:xfrm rot="10800000" flipH="1">
            <a:off x="6649375" y="5317724"/>
            <a:ext cx="1514090" cy="34622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8"/>
          <p:cNvCxnSpPr>
            <a:cxnSpLocks/>
            <a:endCxn id="66" idx="3"/>
          </p:cNvCxnSpPr>
          <p:nvPr/>
        </p:nvCxnSpPr>
        <p:spPr>
          <a:xfrm flipV="1">
            <a:off x="6649375" y="5363437"/>
            <a:ext cx="2725785" cy="30051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p8"/>
          <p:cNvSpPr/>
          <p:nvPr/>
        </p:nvSpPr>
        <p:spPr>
          <a:xfrm>
            <a:off x="8318377" y="4500660"/>
            <a:ext cx="106532" cy="90925"/>
          </a:xfrm>
          <a:custGeom>
            <a:avLst/>
            <a:gdLst/>
            <a:ahLst/>
            <a:cxnLst/>
            <a:rect l="l" t="t" r="r" b="b"/>
            <a:pathLst>
              <a:path w="106532" h="90925" extrusionOk="0">
                <a:moveTo>
                  <a:pt x="0" y="44707"/>
                </a:moveTo>
                <a:cubicBezTo>
                  <a:pt x="11837" y="59503"/>
                  <a:pt x="18562" y="80621"/>
                  <a:pt x="35510" y="89095"/>
                </a:cubicBezTo>
                <a:cubicBezTo>
                  <a:pt x="46423" y="94552"/>
                  <a:pt x="60674" y="86685"/>
                  <a:pt x="71021" y="80218"/>
                </a:cubicBezTo>
                <a:cubicBezTo>
                  <a:pt x="85217" y="71346"/>
                  <a:pt x="106532" y="44707"/>
                  <a:pt x="106532" y="44707"/>
                </a:cubicBezTo>
                <a:cubicBezTo>
                  <a:pt x="96491" y="4546"/>
                  <a:pt x="108380" y="9658"/>
                  <a:pt x="71021" y="319"/>
                </a:cubicBezTo>
                <a:cubicBezTo>
                  <a:pt x="68150" y="-399"/>
                  <a:pt x="65102" y="319"/>
                  <a:pt x="62143" y="319"/>
                </a:cubicBezTo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8469297" y="3626528"/>
            <a:ext cx="177553" cy="17491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8802205" y="4731802"/>
            <a:ext cx="177553" cy="17491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8501843" y="4804299"/>
            <a:ext cx="177553" cy="17491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8538841" y="4388528"/>
            <a:ext cx="177553" cy="17491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8291742" y="4540928"/>
            <a:ext cx="177553" cy="17491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8802205" y="3529614"/>
            <a:ext cx="177553" cy="17491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8575038" y="2774831"/>
            <a:ext cx="177553" cy="17491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620112" y="2586087"/>
            <a:ext cx="4431028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OLD TECHNOLOGY: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Stations are expensive to install, maintain and need increased manual balancing to ensure optimum bike availability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USER BEHAVIOUR: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People want to ride from where they are, to where they want to go, as opposed to riding from one bike-station to another bike-station</a:t>
            </a:r>
            <a:br>
              <a:rPr lang="en-GB" sz="16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-GB" sz="1600" b="1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SUCCESS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: Because systems without stations are more attractive to users, you see higher utilisation (and revenue), helping contribute to your wider strategies</a:t>
            </a:r>
          </a:p>
          <a:p>
            <a:pPr marL="285750" lvl="0" indent="-285750">
              <a:spcBef>
                <a:spcPts val="600"/>
              </a:spcBef>
              <a:buSzPts val="1600"/>
              <a:buFont typeface="Arial"/>
              <a:buChar char="•"/>
            </a:pPr>
            <a:r>
              <a:rPr lang="en-GB" b="1" dirty="0"/>
              <a:t>HOT SPOTS: </a:t>
            </a:r>
            <a:r>
              <a:rPr lang="en-GB" sz="1600" dirty="0">
                <a:latin typeface="Fira Sans"/>
              </a:rPr>
              <a:t>To ensure bikes are available, hot spots need to be around 2000 feet (max) away from each other in city centres </a:t>
            </a:r>
            <a:endParaRPr sz="1600" dirty="0">
              <a:latin typeface="Fira San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9653EC-BD4D-4B5D-898E-29CF909DCAA1}"/>
              </a:ext>
            </a:extLst>
          </p:cNvPr>
          <p:cNvSpPr/>
          <p:nvPr/>
        </p:nvSpPr>
        <p:spPr>
          <a:xfrm>
            <a:off x="7956223" y="4259167"/>
            <a:ext cx="1794536" cy="1376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96854A-4169-4184-A1A4-77FE1DD561D9}"/>
              </a:ext>
            </a:extLst>
          </p:cNvPr>
          <p:cNvSpPr/>
          <p:nvPr/>
        </p:nvSpPr>
        <p:spPr>
          <a:xfrm>
            <a:off x="8291741" y="2696066"/>
            <a:ext cx="549005" cy="464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A16B43-B49C-44EB-8EAC-897C40754634}"/>
              </a:ext>
            </a:extLst>
          </p:cNvPr>
          <p:cNvSpPr/>
          <p:nvPr/>
        </p:nvSpPr>
        <p:spPr>
          <a:xfrm rot="20028633">
            <a:off x="8291741" y="3355942"/>
            <a:ext cx="852259" cy="659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Google Shape;207;p8">
            <a:extLst>
              <a:ext uri="{FF2B5EF4-FFF2-40B4-BE49-F238E27FC236}">
                <a16:creationId xmlns:a16="http://schemas.microsoft.com/office/drawing/2014/main" id="{C14F04E5-C00F-4A85-955A-EE0C60682D30}"/>
              </a:ext>
            </a:extLst>
          </p:cNvPr>
          <p:cNvCxnSpPr>
            <a:cxnSpLocks/>
            <a:endCxn id="223" idx="3"/>
          </p:cNvCxnSpPr>
          <p:nvPr/>
        </p:nvCxnSpPr>
        <p:spPr>
          <a:xfrm flipV="1">
            <a:off x="6777224" y="2924130"/>
            <a:ext cx="1823816" cy="13326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217;p8">
            <a:extLst>
              <a:ext uri="{FF2B5EF4-FFF2-40B4-BE49-F238E27FC236}">
                <a16:creationId xmlns:a16="http://schemas.microsoft.com/office/drawing/2014/main" id="{F934DBC3-E33D-4936-8934-9E5009961BCA}"/>
              </a:ext>
            </a:extLst>
          </p:cNvPr>
          <p:cNvSpPr/>
          <p:nvPr/>
        </p:nvSpPr>
        <p:spPr>
          <a:xfrm>
            <a:off x="9349158" y="5214138"/>
            <a:ext cx="177553" cy="17491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3C6B917-DAC8-430A-BDE5-4262E4FC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277003"/>
            <a:ext cx="11950700" cy="63039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tshållare för bildnummer 1" hidden="1">
            <a:extLst>
              <a:ext uri="{FF2B5EF4-FFF2-40B4-BE49-F238E27FC236}">
                <a16:creationId xmlns:a16="http://schemas.microsoft.com/office/drawing/2014/main" id="{BFB6B844-7917-4986-8011-54696C14B6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17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374ADE3-D5F1-40A7-8C7E-38C2BD797F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16FF968-3FF6-4C4A-B58C-30CFA9B4B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06" y="0"/>
            <a:ext cx="11604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56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F41C47B5A9FE41833E8B6BB74A5AEA" ma:contentTypeVersion="4" ma:contentTypeDescription="Create a new document." ma:contentTypeScope="" ma:versionID="411293cc3fc9b35f666f2291c5825498">
  <xsd:schema xmlns:xsd="http://www.w3.org/2001/XMLSchema" xmlns:xs="http://www.w3.org/2001/XMLSchema" xmlns:p="http://schemas.microsoft.com/office/2006/metadata/properties" xmlns:ns2="14725c0a-5790-4439-a537-cc56faa7f954" targetNamespace="http://schemas.microsoft.com/office/2006/metadata/properties" ma:root="true" ma:fieldsID="d62368bfeb6a0d88c6ad282061cefc54" ns2:_="">
    <xsd:import namespace="14725c0a-5790-4439-a537-cc56faa7f9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25c0a-5790-4439-a537-cc56faa7f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3350AF-EF8E-42A2-BA4A-EDA915613A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29DDB4-0236-4B15-A93F-362853D17E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25c0a-5790-4439-a537-cc56faa7f9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1031FA-C314-4BAB-9FE9-E6BD5375B3A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278</Words>
  <Application>Microsoft Office PowerPoint</Application>
  <PresentationFormat>Widescreen</PresentationFormat>
  <Paragraphs>44</Paragraphs>
  <Slides>5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Avenir</vt:lpstr>
      <vt:lpstr>Fira Sans</vt:lpstr>
      <vt:lpstr>Calibri</vt:lpstr>
      <vt:lpstr>Arial</vt:lpstr>
      <vt:lpstr>Avenir Next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Morten Rynning</dc:creator>
  <cp:lastModifiedBy>Korneliussen Rolf</cp:lastModifiedBy>
  <cp:revision>13</cp:revision>
  <dcterms:created xsi:type="dcterms:W3CDTF">2017-08-20T10:52:20Z</dcterms:created>
  <dcterms:modified xsi:type="dcterms:W3CDTF">2021-05-21T06:28:34Z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0x01010096F41C47B5A9FE41833E8B6BB74A5AEA</vt:lpwstr>
  </property>
</Properties>
</file>