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8" r:id="rId2"/>
    <p:sldId id="266" r:id="rId3"/>
    <p:sldId id="274" r:id="rId4"/>
    <p:sldId id="275" r:id="rId5"/>
    <p:sldId id="276" r:id="rId6"/>
    <p:sldId id="277" r:id="rId7"/>
    <p:sldId id="281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0083"/>
    <a:srgbClr val="80379B"/>
    <a:srgbClr val="3C8A2E"/>
    <a:srgbClr val="C1BB00"/>
    <a:srgbClr val="E17000"/>
    <a:srgbClr val="EEAF30"/>
    <a:srgbClr val="003F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175" autoAdjust="0"/>
  </p:normalViewPr>
  <p:slideViewPr>
    <p:cSldViewPr snapToGrid="0" snapToObjects="1">
      <p:cViewPr varScale="1">
        <p:scale>
          <a:sx n="66" d="100"/>
          <a:sy n="66" d="100"/>
        </p:scale>
        <p:origin x="-17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99305A-6B79-41EE-B909-E0EC2527FD7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7539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3BC2B4-000A-4B5E-9000-E31FB1ED128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4031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nb-NO" dirty="0" smtClean="0"/>
              <a:t>Markedsbeskrivelse:</a:t>
            </a:r>
          </a:p>
          <a:p>
            <a:pPr lvl="3"/>
            <a:r>
              <a:rPr lang="nb-NO" dirty="0" smtClean="0"/>
              <a:t>Antall passasjerer på hvilke tidspunkt</a:t>
            </a:r>
          </a:p>
          <a:p>
            <a:pPr lvl="3"/>
            <a:r>
              <a:rPr lang="nb-NO" dirty="0" smtClean="0"/>
              <a:t>Linjens «stramhet» på kjøretid</a:t>
            </a:r>
          </a:p>
          <a:p>
            <a:pPr lvl="3"/>
            <a:r>
              <a:rPr lang="nb-NO" dirty="0" smtClean="0"/>
              <a:t>Påstigningsmønster</a:t>
            </a:r>
          </a:p>
          <a:p>
            <a:pPr lvl="3"/>
            <a:r>
              <a:rPr lang="nb-NO" dirty="0" smtClean="0"/>
              <a:t>Snitthastighet</a:t>
            </a:r>
          </a:p>
          <a:p>
            <a:pPr lvl="2"/>
            <a:r>
              <a:rPr lang="nb-NO" dirty="0" err="1" smtClean="0"/>
              <a:t>Kryssningspunkt</a:t>
            </a:r>
            <a:r>
              <a:rPr lang="nb-NO" dirty="0" smtClean="0"/>
              <a:t> mellom </a:t>
            </a:r>
            <a:r>
              <a:rPr lang="nb-NO" dirty="0" smtClean="0">
                <a:solidFill>
                  <a:srgbClr val="FF0000"/>
                </a:solidFill>
              </a:rPr>
              <a:t>teknologi og oppfyllelse</a:t>
            </a:r>
            <a:r>
              <a:rPr lang="nb-NO" baseline="0" dirty="0" smtClean="0">
                <a:solidFill>
                  <a:srgbClr val="FF0000"/>
                </a:solidFill>
              </a:rPr>
              <a:t> av kravene til fremføringshastighet </a:t>
            </a:r>
            <a:r>
              <a:rPr lang="nb-NO" baseline="0" dirty="0" smtClean="0"/>
              <a:t>og passasjerer ut og inn av buss</a:t>
            </a:r>
            <a:endParaRPr lang="nb-NO" dirty="0" smtClean="0"/>
          </a:p>
          <a:p>
            <a:pPr lvl="3"/>
            <a:endParaRPr lang="nb-NO" dirty="0" smtClean="0"/>
          </a:p>
          <a:p>
            <a:pPr lvl="2"/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C2B4-000A-4B5E-9000-E31FB1ED1281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9091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Bussprisene har blitt redusert siden 2008</a:t>
            </a:r>
          </a:p>
          <a:p>
            <a:r>
              <a:rPr lang="nb-NO" dirty="0" smtClean="0"/>
              <a:t>Noen stikker av med økonomisk fortjeneste ved forlengelse av service og rep.</a:t>
            </a:r>
            <a:r>
              <a:rPr lang="nb-NO" baseline="0" dirty="0" smtClean="0"/>
              <a:t> avtaler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C2B4-000A-4B5E-9000-E31FB1ED1281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1917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Færrest mulig kategorier gir åpning for bruk av busser</a:t>
            </a:r>
            <a:r>
              <a:rPr lang="nb-NO" baseline="0" dirty="0" smtClean="0"/>
              <a:t> på tvers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C2B4-000A-4B5E-9000-E31FB1ED1281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1917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Færrest mulig kategorier gir åpning for bruk av busser</a:t>
            </a:r>
            <a:r>
              <a:rPr lang="nb-NO" baseline="0" dirty="0" smtClean="0"/>
              <a:t> på tvers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C2B4-000A-4B5E-9000-E31FB1ED1281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1917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sz="2400" i="1" dirty="0" smtClean="0">
                <a:solidFill>
                  <a:srgbClr val="FF0000"/>
                </a:solidFill>
                <a:latin typeface="Arial" charset="0"/>
              </a:rPr>
              <a:t>Batteripriser</a:t>
            </a:r>
            <a:r>
              <a:rPr lang="nb-NO" sz="2400" i="1" baseline="0" dirty="0" smtClean="0">
                <a:solidFill>
                  <a:srgbClr val="FF0000"/>
                </a:solidFill>
                <a:latin typeface="Arial" charset="0"/>
              </a:rPr>
              <a:t> -</a:t>
            </a:r>
            <a:r>
              <a:rPr lang="nb-NO" sz="2400" i="1" dirty="0" smtClean="0">
                <a:solidFill>
                  <a:srgbClr val="FF0000"/>
                </a:solidFill>
                <a:latin typeface="Arial" charset="0"/>
              </a:rPr>
              <a:t>hybrid siden 2010,</a:t>
            </a:r>
            <a:r>
              <a:rPr lang="nb-NO" sz="2400" i="1" baseline="0" dirty="0" smtClean="0">
                <a:solidFill>
                  <a:srgbClr val="FF0000"/>
                </a:solidFill>
                <a:latin typeface="Arial" charset="0"/>
              </a:rPr>
              <a:t> og prisene er stand-by</a:t>
            </a:r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C2B4-000A-4B5E-9000-E31FB1ED1281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1917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sz="2400" i="1" dirty="0" smtClean="0">
                <a:solidFill>
                  <a:srgbClr val="FF0000"/>
                </a:solidFill>
                <a:latin typeface="Arial" charset="0"/>
              </a:rPr>
              <a:t>Batteripriser</a:t>
            </a:r>
            <a:r>
              <a:rPr lang="nb-NO" sz="2400" i="1" baseline="0" dirty="0" smtClean="0">
                <a:solidFill>
                  <a:srgbClr val="FF0000"/>
                </a:solidFill>
                <a:latin typeface="Arial" charset="0"/>
              </a:rPr>
              <a:t> -</a:t>
            </a:r>
            <a:r>
              <a:rPr lang="nb-NO" sz="2400" i="1" dirty="0" smtClean="0">
                <a:solidFill>
                  <a:srgbClr val="FF0000"/>
                </a:solidFill>
                <a:latin typeface="Arial" charset="0"/>
              </a:rPr>
              <a:t>hybrid siden 2010,</a:t>
            </a:r>
            <a:r>
              <a:rPr lang="nb-NO" sz="2400" i="1" baseline="0" dirty="0" smtClean="0">
                <a:solidFill>
                  <a:srgbClr val="FF0000"/>
                </a:solidFill>
                <a:latin typeface="Arial" charset="0"/>
              </a:rPr>
              <a:t> og prisene </a:t>
            </a:r>
            <a:r>
              <a:rPr lang="nb-NO" sz="2400" i="1" baseline="0" smtClean="0">
                <a:solidFill>
                  <a:srgbClr val="FF0000"/>
                </a:solidFill>
                <a:latin typeface="Arial" charset="0"/>
              </a:rPr>
              <a:t>er stand-by</a:t>
            </a:r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C2B4-000A-4B5E-9000-E31FB1ED1281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1917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C2B4-000A-4B5E-9000-E31FB1ED1281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1917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unibuss_powerpoint_graph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36550" y="1958975"/>
            <a:ext cx="5199063" cy="12350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Klikk for å redigere tittelstil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36550" y="3194050"/>
            <a:ext cx="5199063" cy="1208088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 smtClean="0"/>
              <a:t>Klikk for å redigere undertittelstil i malen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Unibuss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1A6F651E-3A74-4BD2-86FB-493B1EC9F6E8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Unibuss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3A54F29A-FDF0-410A-9735-A1FE4B193E0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911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99250" y="1397000"/>
            <a:ext cx="2120900" cy="466407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36550" y="1397000"/>
            <a:ext cx="6210300" cy="466407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Unibuss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0A202A9F-6250-41BB-B6E5-80320856E3D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4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Unibuss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9723F5BC-57EE-41B6-BFF6-CFC7A27316F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96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Unibuss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0DF00A39-7FD2-469F-9417-7081D18232F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918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36550" y="2630488"/>
            <a:ext cx="4165600" cy="343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54550" y="2630488"/>
            <a:ext cx="4165600" cy="3430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Unibuss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4465843D-5FB7-45FA-A474-3E33751503E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110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Unibuss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3D4B221F-FB4A-40F6-A4E1-717D276D394C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860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Unibuss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BACC8458-D0D3-404C-8C59-6D9EF6DBDCCE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753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Unibuss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00B191D8-C8CA-456F-91B8-D5CFF86C2E8F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676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Unibuss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6C686251-E8BA-45E0-9DBF-7B9E68CD5DF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733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Unibuss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Side </a:t>
            </a:r>
            <a:fld id="{3ADC9D79-74B2-46AB-A820-A9E6869F361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7352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unibuss_powerpoint_strip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6550" y="1397000"/>
            <a:ext cx="8483600" cy="12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6550" y="2630488"/>
            <a:ext cx="8483600" cy="343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86000" tIns="45720" rIns="486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6550" y="6061075"/>
            <a:ext cx="2030413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/>
              <a:t>dd / mm / yyyy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050" y="6061075"/>
            <a:ext cx="27051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/>
              <a:t>Unibuss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95763" y="6061075"/>
            <a:ext cx="752475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nb-NO"/>
              <a:t>Side </a:t>
            </a:r>
            <a:fld id="{0C07D161-DFB9-48CD-AF75-8466A70CC178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pitchFamily="34" charset="0"/>
          <a:cs typeface="Arial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pitchFamily="34" charset="0"/>
          <a:cs typeface="Arial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pitchFamily="34" charset="0"/>
          <a:cs typeface="Arial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3F80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Dialogkonferanse </a:t>
            </a:r>
            <a:r>
              <a:rPr lang="nb-NO" dirty="0"/>
              <a:t>– bussmateriellstrategi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18.11.2013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 smtClean="0"/>
              <a:t>Unibuss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1A6F651E-3A74-4BD2-86FB-493B1EC9F6E8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99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118030"/>
            <a:ext cx="8483600" cy="729058"/>
          </a:xfrm>
        </p:spPr>
        <p:txBody>
          <a:bodyPr/>
          <a:lstStyle/>
          <a:p>
            <a:r>
              <a:rPr lang="nb-NO" dirty="0" smtClean="0"/>
              <a:t>Til slutt….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1700784"/>
            <a:ext cx="8483600" cy="4164661"/>
          </a:xfrm>
        </p:spPr>
        <p:txBody>
          <a:bodyPr/>
          <a:lstStyle/>
          <a:p>
            <a:endParaRPr lang="nb-NO" sz="2800" dirty="0" smtClean="0">
              <a:ea typeface="ＭＳ Ｐゴシック" pitchFamily="34" charset="-128"/>
            </a:endParaRPr>
          </a:p>
          <a:p>
            <a:r>
              <a:rPr lang="nb-NO" sz="2800" dirty="0" smtClean="0">
                <a:ea typeface="ＭＳ Ｐゴシック" pitchFamily="34" charset="-128"/>
              </a:rPr>
              <a:t>Infrastrukturkrav knyttet til miljøteknologi</a:t>
            </a:r>
          </a:p>
          <a:p>
            <a:pPr lvl="1"/>
            <a:r>
              <a:rPr lang="nb-NO" sz="2400" dirty="0" smtClean="0">
                <a:ea typeface="ＭＳ Ｐゴシック" pitchFamily="34" charset="-128"/>
              </a:rPr>
              <a:t>Bussanlegg</a:t>
            </a:r>
          </a:p>
          <a:p>
            <a:pPr lvl="1"/>
            <a:r>
              <a:rPr lang="nb-NO" sz="2400" dirty="0" smtClean="0">
                <a:ea typeface="ＭＳ Ｐゴシック" pitchFamily="34" charset="-128"/>
              </a:rPr>
              <a:t>I linjenettet </a:t>
            </a:r>
          </a:p>
          <a:p>
            <a:pPr lvl="1"/>
            <a:endParaRPr lang="nb-NO" sz="2400" dirty="0" smtClean="0">
              <a:ea typeface="ＭＳ Ｐゴシック" pitchFamily="34" charset="-128"/>
            </a:endParaRPr>
          </a:p>
          <a:p>
            <a:r>
              <a:rPr lang="nb-NO" dirty="0" smtClean="0">
                <a:ea typeface="ＭＳ Ｐゴシック" pitchFamily="34" charset="-128"/>
              </a:rPr>
              <a:t>Miljøkravene – Hvordan sikre gjenbruk av kjøretøy og ivareta </a:t>
            </a:r>
            <a:r>
              <a:rPr lang="nb-NO" dirty="0" err="1" smtClean="0">
                <a:ea typeface="ＭＳ Ｐゴシック" pitchFamily="34" charset="-128"/>
              </a:rPr>
              <a:t>miljøteknologisk</a:t>
            </a:r>
            <a:r>
              <a:rPr lang="nb-NO" dirty="0">
                <a:ea typeface="ＭＳ Ｐゴシック" pitchFamily="34" charset="-128"/>
              </a:rPr>
              <a:t> </a:t>
            </a:r>
            <a:r>
              <a:rPr lang="nb-NO" dirty="0" smtClean="0">
                <a:ea typeface="ＭＳ Ｐゴシック" pitchFamily="34" charset="-128"/>
              </a:rPr>
              <a:t>utvikling?</a:t>
            </a:r>
            <a:endParaRPr lang="nb-NO" dirty="0" smtClean="0"/>
          </a:p>
          <a:p>
            <a:pPr marL="457200" lvl="1" indent="0">
              <a:buNone/>
            </a:pPr>
            <a:endParaRPr lang="nb-NO" dirty="0"/>
          </a:p>
          <a:p>
            <a:r>
              <a:rPr lang="nb-NO" dirty="0" smtClean="0"/>
              <a:t>Dimensjoneringsplikten </a:t>
            </a:r>
            <a:r>
              <a:rPr lang="nb-NO" dirty="0"/>
              <a:t>er ikke </a:t>
            </a:r>
            <a:r>
              <a:rPr lang="nb-NO" dirty="0" smtClean="0"/>
              <a:t>nevnt</a:t>
            </a:r>
            <a:endParaRPr lang="nb-NO" dirty="0"/>
          </a:p>
          <a:p>
            <a:endParaRPr lang="nb-NO" dirty="0" smtClean="0"/>
          </a:p>
          <a:p>
            <a:pPr lvl="2"/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18.11.2013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9723F5BC-57EE-41B6-BFF6-CFC7A27316FB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102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299992"/>
            <a:ext cx="8483600" cy="677333"/>
          </a:xfrm>
        </p:spPr>
        <p:txBody>
          <a:bodyPr/>
          <a:lstStyle/>
          <a:p>
            <a:r>
              <a:rPr lang="nb-NO" dirty="0" smtClean="0"/>
              <a:t>Oppgaven: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1930400"/>
            <a:ext cx="8483600" cy="4130675"/>
          </a:xfrm>
        </p:spPr>
        <p:txBody>
          <a:bodyPr/>
          <a:lstStyle/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r>
              <a:rPr lang="nb-NO" sz="2800" dirty="0" smtClean="0"/>
              <a:t>Innspill </a:t>
            </a:r>
            <a:r>
              <a:rPr lang="nb-NO" sz="2800" dirty="0"/>
              <a:t>til strategien, resonnementer, </a:t>
            </a:r>
            <a:r>
              <a:rPr lang="nb-NO" sz="2800" dirty="0" err="1"/>
              <a:t>evt</a:t>
            </a:r>
            <a:r>
              <a:rPr lang="nb-NO" sz="2800" dirty="0"/>
              <a:t> feil eller svakheter i analyser, prosess, </a:t>
            </a:r>
            <a:r>
              <a:rPr lang="nb-NO" sz="2800" dirty="0" err="1"/>
              <a:t>osv</a:t>
            </a:r>
            <a:endParaRPr lang="nb-NO" sz="2800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18.11.2013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9723F5BC-57EE-41B6-BFF6-CFC7A27316FB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916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118030"/>
            <a:ext cx="8483600" cy="840604"/>
          </a:xfrm>
        </p:spPr>
        <p:txBody>
          <a:bodyPr/>
          <a:lstStyle/>
          <a:p>
            <a:r>
              <a:rPr lang="nb-NO" dirty="0" smtClean="0"/>
              <a:t>Generelt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1958634"/>
            <a:ext cx="8483600" cy="3906811"/>
          </a:xfrm>
        </p:spPr>
        <p:txBody>
          <a:bodyPr/>
          <a:lstStyle/>
          <a:p>
            <a:r>
              <a:rPr lang="nb-NO" dirty="0" smtClean="0"/>
              <a:t>Unibuss </a:t>
            </a:r>
            <a:r>
              <a:rPr lang="nb-NO" dirty="0"/>
              <a:t>har 8 kontrakter</a:t>
            </a:r>
          </a:p>
          <a:p>
            <a:pPr marL="914400" lvl="1" indent="-457200"/>
            <a:r>
              <a:rPr lang="nb-NO" dirty="0"/>
              <a:t>32 </a:t>
            </a:r>
            <a:r>
              <a:rPr lang="nb-NO" dirty="0" smtClean="0"/>
              <a:t>kategorier </a:t>
            </a:r>
            <a:r>
              <a:rPr lang="nb-NO" dirty="0"/>
              <a:t>av busser</a:t>
            </a:r>
          </a:p>
          <a:p>
            <a:pPr marL="914400" lvl="1" indent="-457200"/>
            <a:r>
              <a:rPr lang="nb-NO" dirty="0"/>
              <a:t>39 varianter innenfor hver kategori</a:t>
            </a:r>
          </a:p>
          <a:p>
            <a:pPr marL="914400" lvl="1" indent="-457200"/>
            <a:r>
              <a:rPr lang="nb-NO" dirty="0" smtClean="0"/>
              <a:t>Svært få som krysser hverandre</a:t>
            </a:r>
          </a:p>
          <a:p>
            <a:pPr marL="914400" lvl="1" indent="-457200"/>
            <a:endParaRPr lang="nb-NO" dirty="0" smtClean="0"/>
          </a:p>
          <a:p>
            <a:r>
              <a:rPr lang="nb-NO" dirty="0" smtClean="0">
                <a:ea typeface="ＭＳ Ｐゴシック" pitchFamily="34" charset="-128"/>
              </a:rPr>
              <a:t>Fra «Hypoteser» </a:t>
            </a:r>
          </a:p>
          <a:p>
            <a:pPr lvl="1"/>
            <a:r>
              <a:rPr lang="nb-NO" dirty="0">
                <a:ea typeface="ＭＳ Ｐゴシック" pitchFamily="34" charset="-128"/>
              </a:rPr>
              <a:t>Busser som har avsluttet oppdrag i Ruter sitt område, kan også benyttes i </a:t>
            </a:r>
            <a:r>
              <a:rPr lang="nb-NO" u="sng" dirty="0">
                <a:ea typeface="ＭＳ Ｐゴシック" pitchFamily="34" charset="-128"/>
              </a:rPr>
              <a:t>andre kontrakter i Ruters </a:t>
            </a:r>
            <a:r>
              <a:rPr lang="nb-NO" dirty="0">
                <a:ea typeface="ＭＳ Ｐゴシック" pitchFamily="34" charset="-128"/>
              </a:rPr>
              <a:t>områder eller </a:t>
            </a:r>
            <a:r>
              <a:rPr lang="nb-NO" u="sng" dirty="0">
                <a:ea typeface="ＭＳ Ｐゴシック" pitchFamily="34" charset="-128"/>
              </a:rPr>
              <a:t>andre steder i Norge</a:t>
            </a:r>
            <a:r>
              <a:rPr lang="nb-NO" dirty="0" smtClean="0">
                <a:ea typeface="ＭＳ Ｐゴシック" pitchFamily="34" charset="-128"/>
              </a:rPr>
              <a:t>.</a:t>
            </a:r>
          </a:p>
          <a:p>
            <a:pPr lvl="2"/>
            <a:r>
              <a:rPr lang="nb-NO" dirty="0" smtClean="0">
                <a:ea typeface="ＭＳ Ｐゴシック" pitchFamily="34" charset="-128"/>
              </a:rPr>
              <a:t>Et ønske, dog ikke gjennomførbart i praksis</a:t>
            </a:r>
          </a:p>
          <a:p>
            <a:pPr lvl="2"/>
            <a:r>
              <a:rPr lang="nb-NO" dirty="0" smtClean="0">
                <a:ea typeface="ＭＳ Ｐゴシック" pitchFamily="34" charset="-128"/>
              </a:rPr>
              <a:t>For stor forskjell på «by og land»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18.11.2013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9723F5BC-57EE-41B6-BFF6-CFC7A27316FB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925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086449"/>
            <a:ext cx="8483600" cy="1233488"/>
          </a:xfrm>
        </p:spPr>
        <p:txBody>
          <a:bodyPr/>
          <a:lstStyle/>
          <a:p>
            <a:r>
              <a:rPr lang="nb-NO" dirty="0"/>
              <a:t>Innspill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1600609"/>
            <a:ext cx="8483600" cy="3906811"/>
          </a:xfrm>
        </p:spPr>
        <p:txBody>
          <a:bodyPr/>
          <a:lstStyle/>
          <a:p>
            <a:r>
              <a:rPr lang="nb-NO" dirty="0" smtClean="0"/>
              <a:t>Overgang fra teknisk til funksjonell (</a:t>
            </a:r>
            <a:r>
              <a:rPr lang="nb-NO" sz="2200" dirty="0" smtClean="0">
                <a:solidFill>
                  <a:srgbClr val="C00000"/>
                </a:solidFill>
                <a:ea typeface="ＭＳ Ｐゴシック" pitchFamily="34" charset="-128"/>
              </a:rPr>
              <a:t>Vil stille helt nye krav til bransjen, er dere klare for dette?</a:t>
            </a:r>
            <a:r>
              <a:rPr lang="nb-NO" dirty="0" smtClean="0">
                <a:ea typeface="ＭＳ Ｐゴシック" pitchFamily="34" charset="-128"/>
              </a:rPr>
              <a:t>)</a:t>
            </a:r>
            <a:r>
              <a:rPr lang="nb-NO" sz="2200" dirty="0" smtClean="0">
                <a:solidFill>
                  <a:srgbClr val="C00000"/>
                </a:solidFill>
                <a:ea typeface="ＭＳ Ｐゴシック" pitchFamily="34" charset="-128"/>
              </a:rPr>
              <a:t> </a:t>
            </a:r>
            <a:r>
              <a:rPr lang="nb-NO" dirty="0" smtClean="0"/>
              <a:t>:</a:t>
            </a:r>
          </a:p>
          <a:p>
            <a:pPr lvl="1"/>
            <a:r>
              <a:rPr lang="nb-NO" dirty="0" smtClean="0"/>
              <a:t>Krever tydelige krav fra markedsbeskrivelsen</a:t>
            </a:r>
          </a:p>
          <a:p>
            <a:pPr lvl="1"/>
            <a:r>
              <a:rPr lang="nb-NO" dirty="0" smtClean="0"/>
              <a:t>Hva med miljøaspektet?</a:t>
            </a:r>
          </a:p>
          <a:p>
            <a:pPr lvl="1"/>
            <a:r>
              <a:rPr lang="nb-NO" dirty="0" smtClean="0"/>
              <a:t>Hva med snittalder og fremstå som «moderne»?</a:t>
            </a:r>
          </a:p>
          <a:p>
            <a:pPr lvl="1"/>
            <a:r>
              <a:rPr lang="nb-NO" dirty="0" smtClean="0"/>
              <a:t>Det må også fremkomme av tildelingskriteriene</a:t>
            </a:r>
          </a:p>
          <a:p>
            <a:pPr lvl="1"/>
            <a:r>
              <a:rPr lang="nb-NO" dirty="0"/>
              <a:t>Funksjonelle krav mest mulig lik europeiske normer</a:t>
            </a:r>
          </a:p>
          <a:p>
            <a:r>
              <a:rPr lang="nb-NO" dirty="0" smtClean="0"/>
              <a:t>Busskostnadene</a:t>
            </a:r>
          </a:p>
          <a:p>
            <a:pPr lvl="1"/>
            <a:r>
              <a:rPr lang="nb-NO" dirty="0" smtClean="0"/>
              <a:t>Avhengig av samkjøring mellom «Ruterkontrakt» og busskontrakt – gjenkjøp og service- og reparasjonskontrakt</a:t>
            </a:r>
          </a:p>
          <a:p>
            <a:pPr lvl="1"/>
            <a:r>
              <a:rPr lang="nb-NO" dirty="0" smtClean="0"/>
              <a:t>Endringer underveis er meget kostbart</a:t>
            </a:r>
          </a:p>
          <a:p>
            <a:pPr lvl="1"/>
            <a:r>
              <a:rPr lang="nb-NO" dirty="0" smtClean="0"/>
              <a:t>Er det tatt hensyn til dimensjoneringsplikten?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  <a:p>
            <a:pPr marL="514350" indent="-457200"/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18.11.2013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9723F5BC-57EE-41B6-BFF6-CFC7A27316FB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204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118030"/>
            <a:ext cx="8483600" cy="1233488"/>
          </a:xfrm>
        </p:spPr>
        <p:txBody>
          <a:bodyPr/>
          <a:lstStyle/>
          <a:p>
            <a:r>
              <a:rPr lang="nb-NO" dirty="0"/>
              <a:t>Innspill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62649" y="1969566"/>
            <a:ext cx="8483600" cy="4164661"/>
          </a:xfrm>
        </p:spPr>
        <p:txBody>
          <a:bodyPr/>
          <a:lstStyle/>
          <a:p>
            <a:r>
              <a:rPr lang="nb-NO" sz="2800" dirty="0" smtClean="0">
                <a:ea typeface="ＭＳ Ｐゴシック" pitchFamily="34" charset="-128"/>
              </a:rPr>
              <a:t>Kommentar til «Kontraktens </a:t>
            </a:r>
            <a:r>
              <a:rPr lang="nb-NO" sz="2800" dirty="0">
                <a:ea typeface="ＭＳ Ｐゴシック" pitchFamily="34" charset="-128"/>
              </a:rPr>
              <a:t>størrelse og </a:t>
            </a:r>
            <a:r>
              <a:rPr lang="nb-NO" sz="2800" dirty="0" smtClean="0">
                <a:ea typeface="ＭＳ Ｐゴシック" pitchFamily="34" charset="-128"/>
              </a:rPr>
              <a:t>lengde» </a:t>
            </a:r>
            <a:r>
              <a:rPr lang="nb-NO" sz="2400" dirty="0" smtClean="0">
                <a:ea typeface="ＭＳ Ｐゴシック" pitchFamily="34" charset="-128"/>
              </a:rPr>
              <a:t>Kontraktslengde </a:t>
            </a:r>
            <a:r>
              <a:rPr lang="nb-NO" sz="2400" dirty="0">
                <a:ea typeface="ＭＳ Ｐゴシック" pitchFamily="34" charset="-128"/>
              </a:rPr>
              <a:t>7 år og brukte busser (inntil 3 år</a:t>
            </a:r>
            <a:r>
              <a:rPr lang="nb-NO" sz="2400" dirty="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nb-NO" dirty="0" smtClean="0">
                <a:ea typeface="ＭＳ Ｐゴシック" pitchFamily="34" charset="-128"/>
              </a:rPr>
              <a:t>Må </a:t>
            </a:r>
            <a:r>
              <a:rPr lang="nb-NO" dirty="0">
                <a:ea typeface="ＭＳ Ｐゴシック" pitchFamily="34" charset="-128"/>
              </a:rPr>
              <a:t>ta </a:t>
            </a:r>
            <a:r>
              <a:rPr lang="nb-NO" dirty="0" smtClean="0">
                <a:ea typeface="ＭＳ Ｐゴシック" pitchFamily="34" charset="-128"/>
              </a:rPr>
              <a:t>hensyn til eventuell </a:t>
            </a:r>
            <a:r>
              <a:rPr lang="nb-NO" u="sng" dirty="0" smtClean="0">
                <a:ea typeface="ＭＳ Ｐゴシック" pitchFamily="34" charset="-128"/>
              </a:rPr>
              <a:t>ombygging</a:t>
            </a:r>
            <a:r>
              <a:rPr lang="nb-NO" dirty="0" smtClean="0">
                <a:ea typeface="ＭＳ Ｐゴシック" pitchFamily="34" charset="-128"/>
              </a:rPr>
              <a:t> og </a:t>
            </a:r>
            <a:r>
              <a:rPr lang="nb-NO" u="sng" dirty="0" smtClean="0">
                <a:ea typeface="ＭＳ Ｐゴシック" pitchFamily="34" charset="-128"/>
              </a:rPr>
              <a:t>oppgradering</a:t>
            </a:r>
            <a:r>
              <a:rPr lang="nb-NO" dirty="0" smtClean="0">
                <a:ea typeface="ＭＳ Ｐゴシック" pitchFamily="34" charset="-128"/>
              </a:rPr>
              <a:t>, og se det opp i mot kontraktens lengde</a:t>
            </a:r>
          </a:p>
          <a:p>
            <a:pPr lvl="1"/>
            <a:endParaRPr lang="nb-NO" dirty="0" smtClean="0">
              <a:ea typeface="ＭＳ Ｐゴシック" pitchFamily="34" charset="-128"/>
            </a:endParaRPr>
          </a:p>
          <a:p>
            <a:pPr lvl="1"/>
            <a:r>
              <a:rPr lang="nb-NO" dirty="0" smtClean="0"/>
              <a:t>Kan gi feilaktig bilde dersom gjenkjøp og serviceavtale </a:t>
            </a:r>
          </a:p>
          <a:p>
            <a:pPr lvl="2"/>
            <a:r>
              <a:rPr lang="nb-NO" dirty="0" smtClean="0"/>
              <a:t>Fornyelse av service- og rep. avtale er kostbart</a:t>
            </a:r>
          </a:p>
          <a:p>
            <a:pPr lvl="2"/>
            <a:r>
              <a:rPr lang="nb-NO" dirty="0" smtClean="0"/>
              <a:t>Følsomt for endringer i bussprisene </a:t>
            </a:r>
          </a:p>
          <a:p>
            <a:endParaRPr lang="nb-NO" dirty="0" smtClean="0"/>
          </a:p>
          <a:p>
            <a:pPr lvl="2"/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18.11.2013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9723F5BC-57EE-41B6-BFF6-CFC7A27316FB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99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118030"/>
            <a:ext cx="8483600" cy="729058"/>
          </a:xfrm>
        </p:spPr>
        <p:txBody>
          <a:bodyPr/>
          <a:lstStyle/>
          <a:p>
            <a:r>
              <a:rPr lang="nb-NO" dirty="0" smtClean="0"/>
              <a:t>Innspill til 10 pkt. strategi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1847088"/>
            <a:ext cx="8483600" cy="4164661"/>
          </a:xfrm>
        </p:spPr>
        <p:txBody>
          <a:bodyPr/>
          <a:lstStyle/>
          <a:p>
            <a:r>
              <a:rPr lang="nb-NO" dirty="0" smtClean="0"/>
              <a:t>Pkt. 2. Standardisering</a:t>
            </a:r>
          </a:p>
          <a:p>
            <a:pPr lvl="1"/>
            <a:r>
              <a:rPr lang="nb-NO" dirty="0" smtClean="0"/>
              <a:t>Standardisering er bra –dog er det miljøteknologiske </a:t>
            </a:r>
            <a:r>
              <a:rPr lang="nb-NO" dirty="0"/>
              <a:t>sprangene er utfordring for </a:t>
            </a:r>
            <a:r>
              <a:rPr lang="nb-NO" dirty="0" smtClean="0"/>
              <a:t>gjenbruk</a:t>
            </a:r>
          </a:p>
          <a:p>
            <a:pPr lvl="1"/>
            <a:r>
              <a:rPr lang="nb-NO" dirty="0" smtClean="0"/>
              <a:t>Lengden på kontrakter er styrende</a:t>
            </a:r>
          </a:p>
          <a:p>
            <a:pPr lvl="1"/>
            <a:r>
              <a:rPr lang="nb-NO" dirty="0" smtClean="0"/>
              <a:t>Standardisering </a:t>
            </a:r>
            <a:r>
              <a:rPr lang="nb-NO" dirty="0"/>
              <a:t>gir lavere innkjøpskost </a:t>
            </a:r>
            <a:r>
              <a:rPr lang="nb-NO" dirty="0" err="1" smtClean="0"/>
              <a:t>p.g.a.</a:t>
            </a:r>
            <a:r>
              <a:rPr lang="nb-NO" dirty="0" smtClean="0"/>
              <a:t> </a:t>
            </a:r>
            <a:r>
              <a:rPr lang="nb-NO" dirty="0"/>
              <a:t>mer strømlinjeformet produksjon av busser</a:t>
            </a:r>
          </a:p>
          <a:p>
            <a:endParaRPr lang="nb-NO" dirty="0" smtClean="0"/>
          </a:p>
          <a:p>
            <a:r>
              <a:rPr lang="nb-NO" dirty="0" smtClean="0"/>
              <a:t>Pkt. 4 </a:t>
            </a:r>
            <a:r>
              <a:rPr lang="nb-NO" sz="2800" dirty="0" smtClean="0">
                <a:ea typeface="ＭＳ Ｐゴシック" pitchFamily="34" charset="-128"/>
              </a:rPr>
              <a:t>Kundene </a:t>
            </a:r>
            <a:r>
              <a:rPr lang="nb-NO" sz="2800" dirty="0">
                <a:ea typeface="ＭＳ Ｐゴシック" pitchFamily="34" charset="-128"/>
              </a:rPr>
              <a:t>med på råd og kommunisere kundebehov til </a:t>
            </a:r>
            <a:r>
              <a:rPr lang="nb-NO" sz="2800" dirty="0" smtClean="0">
                <a:ea typeface="ＭＳ Ｐゴシック" pitchFamily="34" charset="-128"/>
              </a:rPr>
              <a:t>næringen</a:t>
            </a:r>
          </a:p>
          <a:p>
            <a:pPr lvl="1"/>
            <a:r>
              <a:rPr lang="nb-NO" dirty="0" smtClean="0">
                <a:ea typeface="ＭＳ Ｐゴシック" pitchFamily="34" charset="-128"/>
              </a:rPr>
              <a:t>Er det motstridende med «Standardisering»?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18.11.2013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9723F5BC-57EE-41B6-BFF6-CFC7A27316FB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943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118030"/>
            <a:ext cx="8483600" cy="729058"/>
          </a:xfrm>
        </p:spPr>
        <p:txBody>
          <a:bodyPr/>
          <a:lstStyle/>
          <a:p>
            <a:r>
              <a:rPr lang="nb-NO" dirty="0" smtClean="0"/>
              <a:t>Innspill til 10 pkt. strategi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2150726"/>
            <a:ext cx="8483600" cy="4164661"/>
          </a:xfrm>
        </p:spPr>
        <p:txBody>
          <a:bodyPr/>
          <a:lstStyle/>
          <a:p>
            <a:r>
              <a:rPr lang="nb-NO" sz="2800" dirty="0" smtClean="0">
                <a:ea typeface="ＭＳ Ｐゴシック" pitchFamily="34" charset="-128"/>
              </a:rPr>
              <a:t>Pkt. 6 Utvikle </a:t>
            </a:r>
            <a:r>
              <a:rPr lang="nb-NO" sz="2800" dirty="0">
                <a:ea typeface="ＭＳ Ｐゴシック" pitchFamily="34" charset="-128"/>
              </a:rPr>
              <a:t>kontrakter som åpner for flåtestyring og gir mer </a:t>
            </a:r>
            <a:r>
              <a:rPr lang="nb-NO" sz="2800" dirty="0" smtClean="0">
                <a:ea typeface="ＭＳ Ｐゴシック" pitchFamily="34" charset="-128"/>
              </a:rPr>
              <a:t>fleksibilitet</a:t>
            </a:r>
          </a:p>
          <a:p>
            <a:pPr lvl="1"/>
            <a:r>
              <a:rPr lang="nb-NO" dirty="0" smtClean="0">
                <a:ea typeface="ＭＳ Ｐゴシック" pitchFamily="34" charset="-128"/>
              </a:rPr>
              <a:t>Positivt med differensiering av kjøretøy</a:t>
            </a:r>
          </a:p>
          <a:p>
            <a:pPr lvl="1"/>
            <a:r>
              <a:rPr lang="nb-NO" dirty="0" smtClean="0">
                <a:ea typeface="ＭＳ Ｐゴシック" pitchFamily="34" charset="-128"/>
              </a:rPr>
              <a:t>Kunsten er å skape færrest mulig kategorier og varianter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18.11.2013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9723F5BC-57EE-41B6-BFF6-CFC7A27316FB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61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974188"/>
            <a:ext cx="8483600" cy="729058"/>
          </a:xfrm>
        </p:spPr>
        <p:txBody>
          <a:bodyPr/>
          <a:lstStyle/>
          <a:p>
            <a:r>
              <a:rPr lang="nb-NO" dirty="0" smtClean="0"/>
              <a:t>Innspill til 10 pkt. strategi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1517904"/>
            <a:ext cx="8483600" cy="4681728"/>
          </a:xfrm>
        </p:spPr>
        <p:txBody>
          <a:bodyPr/>
          <a:lstStyle/>
          <a:p>
            <a:r>
              <a:rPr lang="nb-NO" sz="2800" dirty="0" smtClean="0">
                <a:ea typeface="ＭＳ Ｐゴシック" pitchFamily="34" charset="-128"/>
              </a:rPr>
              <a:t>Pkt. 7 Implementere </a:t>
            </a:r>
            <a:r>
              <a:rPr lang="nb-NO" sz="2800" dirty="0">
                <a:ea typeface="ＭＳ Ｐゴシック" pitchFamily="34" charset="-128"/>
              </a:rPr>
              <a:t>en materiellstrategi som peker framover og tar i bruk tilgjengelig </a:t>
            </a:r>
            <a:r>
              <a:rPr lang="nb-NO" sz="2800" dirty="0" smtClean="0">
                <a:ea typeface="ＭＳ Ｐゴシック" pitchFamily="34" charset="-128"/>
              </a:rPr>
              <a:t>teknologi. </a:t>
            </a:r>
          </a:p>
          <a:p>
            <a:pPr lvl="1"/>
            <a:r>
              <a:rPr lang="nb-NO" sz="2400" dirty="0" smtClean="0">
                <a:ea typeface="ＭＳ Ｐゴシック" pitchFamily="34" charset="-128"/>
              </a:rPr>
              <a:t>Elbusser - </a:t>
            </a:r>
            <a:r>
              <a:rPr lang="nb-NO" sz="2400" i="1" dirty="0">
                <a:solidFill>
                  <a:srgbClr val="FF0000"/>
                </a:solidFill>
                <a:latin typeface="Arial" charset="0"/>
              </a:rPr>
              <a:t>Er dette egentlig et argument for kortere kontrakter for en periode? </a:t>
            </a:r>
            <a:endParaRPr lang="nb-NO" sz="2400" i="1" dirty="0" smtClean="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nb-NO" sz="2400" i="1" dirty="0" smtClean="0">
                <a:latin typeface="Arial" charset="0"/>
              </a:rPr>
              <a:t>Teknologisk fremskritt ; Ja</a:t>
            </a:r>
          </a:p>
          <a:p>
            <a:pPr lvl="2"/>
            <a:r>
              <a:rPr lang="nb-NO" sz="2400" i="1" dirty="0" smtClean="0">
                <a:latin typeface="Arial" charset="0"/>
              </a:rPr>
              <a:t>Dog tar det tid med infrastruktur</a:t>
            </a:r>
          </a:p>
          <a:p>
            <a:pPr lvl="2"/>
            <a:r>
              <a:rPr lang="nb-NO" sz="2400" i="1" dirty="0">
                <a:latin typeface="Arial" charset="0"/>
              </a:rPr>
              <a:t>I</a:t>
            </a:r>
            <a:r>
              <a:rPr lang="nb-NO" sz="2400" i="1" dirty="0" smtClean="0">
                <a:latin typeface="Arial" charset="0"/>
              </a:rPr>
              <a:t>ngen tegn til lavere priser på batterier</a:t>
            </a:r>
          </a:p>
          <a:p>
            <a:pPr lvl="2"/>
            <a:r>
              <a:rPr lang="nb-NO" sz="2400" i="1" dirty="0">
                <a:latin typeface="Arial" charset="0"/>
                <a:ea typeface="ＭＳ Ｐゴシック" pitchFamily="34" charset="-128"/>
              </a:rPr>
              <a:t>Det vil alltid være teknologisk utvikling og den går raskere – men hvor raskt går den….</a:t>
            </a:r>
          </a:p>
          <a:p>
            <a:pPr lvl="2"/>
            <a:r>
              <a:rPr lang="nb-NO" sz="2400" i="1" dirty="0" smtClean="0">
                <a:latin typeface="Arial" charset="0"/>
                <a:ea typeface="ＭＳ Ｐゴシック" pitchFamily="34" charset="-128"/>
              </a:rPr>
              <a:t>For eksempel: Ingen lavgulv euro 6 diesel </a:t>
            </a:r>
            <a:r>
              <a:rPr lang="nb-NO" sz="2400" i="1" dirty="0" err="1" smtClean="0">
                <a:latin typeface="Arial" charset="0"/>
                <a:ea typeface="ＭＳ Ｐゴシック" pitchFamily="34" charset="-128"/>
              </a:rPr>
              <a:t>pt</a:t>
            </a:r>
            <a:r>
              <a:rPr lang="nb-NO" sz="2400" i="1" dirty="0" smtClean="0">
                <a:latin typeface="Arial" charset="0"/>
                <a:ea typeface="ＭＳ Ｐゴシック" pitchFamily="34" charset="-128"/>
              </a:rPr>
              <a:t>. som lovlig kan benytte 100% biodiesel</a:t>
            </a:r>
            <a:endParaRPr lang="nb-NO" sz="2400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18.11.2013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Unibuss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9723F5BC-57EE-41B6-BFF6-CFC7A27316FB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839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36550" y="1118030"/>
            <a:ext cx="8483600" cy="729058"/>
          </a:xfrm>
        </p:spPr>
        <p:txBody>
          <a:bodyPr/>
          <a:lstStyle/>
          <a:p>
            <a:r>
              <a:rPr lang="nb-NO" dirty="0" smtClean="0"/>
              <a:t>Innspill til 10 pkt. strategi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36550" y="2286000"/>
            <a:ext cx="8483600" cy="3579445"/>
          </a:xfrm>
        </p:spPr>
        <p:txBody>
          <a:bodyPr/>
          <a:lstStyle/>
          <a:p>
            <a:r>
              <a:rPr lang="nb-NO" sz="2800" dirty="0" smtClean="0">
                <a:ea typeface="ＭＳ Ｐゴシック" pitchFamily="34" charset="-128"/>
              </a:rPr>
              <a:t>Pkt 9. Gå </a:t>
            </a:r>
            <a:r>
              <a:rPr lang="nb-NO" sz="2800" dirty="0">
                <a:ea typeface="ＭＳ Ｐゴシック" pitchFamily="34" charset="-128"/>
              </a:rPr>
              <a:t>foran ved å legge til rette for nasjonal standard for </a:t>
            </a:r>
            <a:r>
              <a:rPr lang="nb-NO" sz="2800" dirty="0" smtClean="0">
                <a:ea typeface="ＭＳ Ｐゴシック" pitchFamily="34" charset="-128"/>
              </a:rPr>
              <a:t>busser</a:t>
            </a:r>
          </a:p>
          <a:p>
            <a:pPr lvl="1"/>
            <a:r>
              <a:rPr lang="nb-NO" sz="2400" dirty="0" smtClean="0">
                <a:ea typeface="ＭＳ Ｐゴシック" pitchFamily="34" charset="-128"/>
              </a:rPr>
              <a:t>Positivt; Husk det er forskjell på storby, by og land</a:t>
            </a:r>
          </a:p>
          <a:p>
            <a:pPr lvl="1"/>
            <a:r>
              <a:rPr lang="nb-NO" sz="2400" dirty="0">
                <a:ea typeface="ＭＳ Ｐゴシック" pitchFamily="34" charset="-128"/>
              </a:rPr>
              <a:t>Nasjonale standard bør følge internasjonale standarder – ingen grunn til at bybuss i Stockholm, Helsingfors eller Oslo er ulik</a:t>
            </a:r>
          </a:p>
          <a:p>
            <a:endParaRPr lang="nb-NO" sz="2800" dirty="0" smtClean="0">
              <a:ea typeface="ＭＳ Ｐゴシック" pitchFamily="34" charset="-128"/>
            </a:endParaRPr>
          </a:p>
          <a:p>
            <a:endParaRPr lang="nb-NO" dirty="0" smtClean="0"/>
          </a:p>
          <a:p>
            <a:pPr lvl="2"/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18.11.2013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Unibuss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Side </a:t>
            </a:r>
            <a:fld id="{9723F5BC-57EE-41B6-BFF6-CFC7A27316FB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855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buss_revisjon1">
  <a:themeElements>
    <a:clrScheme name="Unibuss_revisjon1 1">
      <a:dk1>
        <a:srgbClr val="000000"/>
      </a:dk1>
      <a:lt1>
        <a:srgbClr val="FFFFFF"/>
      </a:lt1>
      <a:dk2>
        <a:srgbClr val="D5D5D6"/>
      </a:dk2>
      <a:lt2>
        <a:srgbClr val="979797"/>
      </a:lt2>
      <a:accent1>
        <a:srgbClr val="009FBC"/>
      </a:accent1>
      <a:accent2>
        <a:srgbClr val="005798"/>
      </a:accent2>
      <a:accent3>
        <a:srgbClr val="FFFFFF"/>
      </a:accent3>
      <a:accent4>
        <a:srgbClr val="000000"/>
      </a:accent4>
      <a:accent5>
        <a:srgbClr val="AACDDA"/>
      </a:accent5>
      <a:accent6>
        <a:srgbClr val="004E89"/>
      </a:accent6>
      <a:hlink>
        <a:srgbClr val="BDBCBD"/>
      </a:hlink>
      <a:folHlink>
        <a:srgbClr val="2278A8"/>
      </a:folHlink>
    </a:clrScheme>
    <a:fontScheme name="Unibuss_revisjon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buss_revisjon1 1">
        <a:dk1>
          <a:srgbClr val="000000"/>
        </a:dk1>
        <a:lt1>
          <a:srgbClr val="FFFFFF"/>
        </a:lt1>
        <a:dk2>
          <a:srgbClr val="D5D5D6"/>
        </a:dk2>
        <a:lt2>
          <a:srgbClr val="979797"/>
        </a:lt2>
        <a:accent1>
          <a:srgbClr val="009FBC"/>
        </a:accent1>
        <a:accent2>
          <a:srgbClr val="005798"/>
        </a:accent2>
        <a:accent3>
          <a:srgbClr val="FFFFFF"/>
        </a:accent3>
        <a:accent4>
          <a:srgbClr val="000000"/>
        </a:accent4>
        <a:accent5>
          <a:srgbClr val="AACDDA"/>
        </a:accent5>
        <a:accent6>
          <a:srgbClr val="004E89"/>
        </a:accent6>
        <a:hlink>
          <a:srgbClr val="BDBCBD"/>
        </a:hlink>
        <a:folHlink>
          <a:srgbClr val="2278A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Unibuss_revisjon1</Template>
  <TotalTime>1415</TotalTime>
  <Words>624</Words>
  <Application>Microsoft Office PowerPoint</Application>
  <PresentationFormat>Skjermfremvisning (4:3)</PresentationFormat>
  <Paragraphs>118</Paragraphs>
  <Slides>10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Unibuss_revisjon1</vt:lpstr>
      <vt:lpstr>Dialogkonferanse – bussmateriellstrategi</vt:lpstr>
      <vt:lpstr>Oppgaven:</vt:lpstr>
      <vt:lpstr>Generelt</vt:lpstr>
      <vt:lpstr>Innspill</vt:lpstr>
      <vt:lpstr>Innspill</vt:lpstr>
      <vt:lpstr>Innspill til 10 pkt. strategi</vt:lpstr>
      <vt:lpstr>Innspill til 10 pkt. strategi</vt:lpstr>
      <vt:lpstr>Innspill til 10 pkt. strategi</vt:lpstr>
      <vt:lpstr>Innspill til 10 pkt. strategi</vt:lpstr>
      <vt:lpstr>Til slutt….</vt:lpstr>
    </vt:vector>
  </TitlesOfParts>
  <Company>SPORVEIEN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ÅSE HARDANG</dc:creator>
  <dc:description>Dev by addpoint.no</dc:description>
  <cp:lastModifiedBy>Berthelsen, Henning</cp:lastModifiedBy>
  <cp:revision>65</cp:revision>
  <dcterms:created xsi:type="dcterms:W3CDTF">2008-09-25T11:33:14Z</dcterms:created>
  <dcterms:modified xsi:type="dcterms:W3CDTF">2013-11-18T08:12:07Z</dcterms:modified>
  <cp:category>Presentasjon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</Properties>
</file>