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63" r:id="rId2"/>
    <p:sldId id="269" r:id="rId3"/>
    <p:sldId id="257" r:id="rId4"/>
    <p:sldId id="265" r:id="rId5"/>
    <p:sldId id="266" r:id="rId6"/>
    <p:sldId id="268" r:id="rId7"/>
  </p:sldIdLst>
  <p:sldSz cx="9144000" cy="6858000" type="screen4x3"/>
  <p:notesSz cx="6858000" cy="9144000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1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DFDD4952-49DE-4A98-B0AB-585518A57A50}" type="datetimeFigureOut">
              <a:rPr lang="en-US"/>
              <a:pPr>
                <a:defRPr/>
              </a:pPr>
              <a:t>9/24/2014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1618FE80-F68E-46A7-B06B-0DEC1743E3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449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763FFFD-C1ED-40E8-BA1F-2A094E6C486B}" type="slidenum">
              <a:rPr lang="nb-NO" smtClean="0"/>
              <a:pPr eaLnBrk="1" hangingPunct="1"/>
              <a:t>1</a:t>
            </a:fld>
            <a:endParaRPr lang="nb-NO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414E04-1E2E-4C3B-A9E0-30E01FD1EC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89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B11A6-768F-4DA1-B296-6C1B849A5B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978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762750" y="260350"/>
            <a:ext cx="2057400" cy="5865813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590550" y="260350"/>
            <a:ext cx="6019800" cy="5865813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499C5-DAC2-484E-B519-5A91FF7A7B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21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36E9F3-77F6-4F62-9426-CED742F39D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157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481441-9CCB-4B65-AE9A-82253656A0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768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59055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78155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911C70-5EF7-4DFA-8964-AA3553778A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539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8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B753E8-5B46-46C7-A748-DAE4FD7389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495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F73F9-1751-4B97-ADED-A0A5584A1E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547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6EF8E9-A8B8-4012-B5E0-1DCB170734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843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3276D1-AC87-4E03-9649-93C60D886F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823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b-NO" noProof="0" smtClean="0"/>
              <a:t>Klikk ikonet for å legge til et bilde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CA1865-7D0C-457F-A4D0-E0BE944B3D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179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11"/>
          <p:cNvSpPr>
            <a:spLocks noChangeShapeType="1"/>
          </p:cNvSpPr>
          <p:nvPr/>
        </p:nvSpPr>
        <p:spPr bwMode="auto">
          <a:xfrm>
            <a:off x="0" y="6237288"/>
            <a:ext cx="91440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11188" y="260350"/>
            <a:ext cx="79311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59055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Arial" charset="0"/>
              </a:defRPr>
            </a:lvl1pPr>
          </a:lstStyle>
          <a:p>
            <a:pPr>
              <a:defRPr/>
            </a:pPr>
            <a:endParaRPr lang="nb-NO"/>
          </a:p>
        </p:txBody>
      </p:sp>
      <p:pic>
        <p:nvPicPr>
          <p:cNvPr id="1030" name="Picture 12" descr="Boreal-logo_H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3050" y="6330950"/>
            <a:ext cx="10509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2627313" y="63309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FF8F160-2469-44D6-AA13-282F54C97D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250825" y="115888"/>
            <a:ext cx="2160588" cy="10810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2051" name="Rectangle 5"/>
          <p:cNvSpPr>
            <a:spLocks noChangeArrowheads="1"/>
          </p:cNvSpPr>
          <p:nvPr/>
        </p:nvSpPr>
        <p:spPr bwMode="auto">
          <a:xfrm>
            <a:off x="0" y="0"/>
            <a:ext cx="179388" cy="1412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pic>
        <p:nvPicPr>
          <p:cNvPr id="2052" name="Bild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-26988"/>
            <a:ext cx="8856663" cy="6261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Sylinder 1"/>
          <p:cNvSpPr txBox="1"/>
          <p:nvPr/>
        </p:nvSpPr>
        <p:spPr>
          <a:xfrm>
            <a:off x="107504" y="476672"/>
            <a:ext cx="2664296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Dialogkonferanse</a:t>
            </a:r>
            <a:endParaRPr lang="en-GB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GB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Ruter</a:t>
            </a:r>
            <a:endParaRPr lang="en-GB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26</a:t>
            </a:r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r>
              <a:rPr lang="en-GB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september</a:t>
            </a:r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2014</a:t>
            </a:r>
            <a:endParaRPr lang="en-GB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184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11188" y="44624"/>
            <a:ext cx="7931150" cy="936104"/>
          </a:xfrm>
        </p:spPr>
        <p:txBody>
          <a:bodyPr/>
          <a:lstStyle/>
          <a:p>
            <a:pPr algn="l"/>
            <a:r>
              <a:rPr lang="nb-NO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Oppdragsbeskrivelse / kvalitet</a:t>
            </a:r>
            <a:endParaRPr lang="nb-NO" sz="2400" b="1" dirty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90550" y="980728"/>
            <a:ext cx="8229600" cy="525658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nb-NO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Positive til kvalitet som del av tildelingskriteriene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nb-NO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Viktig å tydeliggjør hvilke forhold tilbyder blir evaluert på under tildelingskriteriet kvalitet</a:t>
            </a:r>
            <a:endParaRPr lang="nb-NO" sz="1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nb-NO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Dette sikrer en tydelig og presis besvarelse</a:t>
            </a:r>
          </a:p>
          <a:p>
            <a:pPr marL="0" indent="0">
              <a:buNone/>
            </a:pPr>
            <a:r>
              <a:rPr lang="nb-NO" sz="2000" dirty="0" smtClean="0"/>
              <a:t> </a:t>
            </a:r>
          </a:p>
          <a:p>
            <a:pPr>
              <a:buFont typeface="Arial" pitchFamily="34" charset="0"/>
              <a:buChar char="•"/>
            </a:pPr>
            <a:endParaRPr lang="nb-NO" sz="2000" dirty="0" smtClean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936E9F3-77F6-4F62-9426-CED742F39D0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583" t="11167" r="1145" b="74833"/>
          <a:stretch/>
        </p:blipFill>
        <p:spPr bwMode="auto">
          <a:xfrm>
            <a:off x="6789390" y="44624"/>
            <a:ext cx="2348739" cy="599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63515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11188" y="44624"/>
            <a:ext cx="7931150" cy="936104"/>
          </a:xfrm>
        </p:spPr>
        <p:txBody>
          <a:bodyPr/>
          <a:lstStyle/>
          <a:p>
            <a:pPr algn="l"/>
            <a:r>
              <a:rPr lang="nb-NO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Bussmateriell og miljø</a:t>
            </a:r>
            <a:endParaRPr lang="nb-NO" sz="2400" b="1" dirty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90550" y="980728"/>
            <a:ext cx="8229600" cy="525658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Unngå detaljkrav og særegenheter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Gjennomsnittsalder bør være i takt med </a:t>
            </a:r>
            <a:r>
              <a:rPr lang="nb-NO" sz="18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kontraktslengden</a:t>
            </a:r>
            <a:endParaRPr lang="nb-NO" sz="1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Del av tildelingskriteriene – presiser hvilke områder som er av særlig betydning for oppdragsgiver</a:t>
            </a:r>
            <a:r>
              <a:rPr lang="nb-NO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/ hvilke forhold tilbyder blir evaluert på. </a:t>
            </a:r>
            <a:endParaRPr lang="nb-NO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936E9F3-77F6-4F62-9426-CED742F39D0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583" t="11167" r="1145" b="74833"/>
          <a:stretch/>
        </p:blipFill>
        <p:spPr bwMode="auto">
          <a:xfrm>
            <a:off x="6789390" y="44624"/>
            <a:ext cx="2348739" cy="599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77259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11188" y="44624"/>
            <a:ext cx="7931150" cy="936104"/>
          </a:xfrm>
        </p:spPr>
        <p:txBody>
          <a:bodyPr/>
          <a:lstStyle/>
          <a:p>
            <a:pPr algn="l"/>
            <a:r>
              <a:rPr lang="nb-NO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Rutebeskrivelse</a:t>
            </a:r>
            <a:endParaRPr lang="nb-NO" sz="2400" b="1" dirty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90550" y="980728"/>
            <a:ext cx="8229600" cy="525658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nb-NO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Realistiske rutetider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nb-NO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Fremheve fremkommelighetsproblemer i rutetraseen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nb-NO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Positive til fastsatt regulerings- og </a:t>
            </a:r>
            <a:r>
              <a:rPr lang="nb-NO" sz="18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oppstillingstid</a:t>
            </a:r>
            <a:endParaRPr lang="nb-NO" sz="1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nb-NO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Rutedata i format som lett kan eksporteres </a:t>
            </a:r>
            <a:endParaRPr lang="nb-NO" sz="1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936E9F3-77F6-4F62-9426-CED742F39D0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583" t="11167" r="1145" b="74833"/>
          <a:stretch/>
        </p:blipFill>
        <p:spPr bwMode="auto">
          <a:xfrm>
            <a:off x="6789390" y="44624"/>
            <a:ext cx="2348739" cy="599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72440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11188" y="44624"/>
            <a:ext cx="7931150" cy="936104"/>
          </a:xfrm>
        </p:spPr>
        <p:txBody>
          <a:bodyPr/>
          <a:lstStyle/>
          <a:p>
            <a:pPr algn="l"/>
            <a:r>
              <a:rPr lang="nb-NO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Incitamentsordninger</a:t>
            </a:r>
            <a:endParaRPr lang="nb-NO" sz="2400" b="1" dirty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90550" y="980728"/>
            <a:ext cx="8229600" cy="525658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nb-NO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Forståelig og forutsigbare måleparameter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nb-NO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Målep</a:t>
            </a:r>
            <a:r>
              <a:rPr lang="nb-NO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arameter som kan påvirkes av operatør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nb-NO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Unngå dobbelstraff – bøter og malus</a:t>
            </a:r>
            <a:endParaRPr lang="nb-NO" sz="1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936E9F3-77F6-4F62-9426-CED742F39D0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583" t="11167" r="1145" b="74833"/>
          <a:stretch/>
        </p:blipFill>
        <p:spPr bwMode="auto">
          <a:xfrm>
            <a:off x="6789390" y="44624"/>
            <a:ext cx="2348739" cy="599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44484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11188" y="44624"/>
            <a:ext cx="6265068" cy="936104"/>
          </a:xfrm>
        </p:spPr>
        <p:txBody>
          <a:bodyPr/>
          <a:lstStyle/>
          <a:p>
            <a:pPr algn="l"/>
            <a:r>
              <a:rPr lang="nb-NO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Tildelingskriterier, funksjonskrav vs. Minimumskrav og konkurransen</a:t>
            </a:r>
            <a:endParaRPr lang="nb-NO" sz="2000" b="1" dirty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90550" y="980728"/>
            <a:ext cx="8229600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Tildelingskriterier</a:t>
            </a:r>
            <a:endParaRPr lang="nb-NO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nb-NO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Savner større fokus på sikkerhet. Dette burde etter vårt syn bli vektlagt i tildelingskriteriene.</a:t>
            </a:r>
          </a:p>
          <a:p>
            <a:pPr marL="0" indent="0">
              <a:buNone/>
            </a:pPr>
            <a:endParaRPr lang="nb-NO" sz="2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nb-NO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Funksjonskrav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b-NO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Operatør får et visst handlingsrom til hvordan best løse funksjonskravene, i motsetning til detaljert </a:t>
            </a:r>
            <a:r>
              <a:rPr lang="nb-NO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spesifikasjon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b-NO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Utfordringer </a:t>
            </a:r>
            <a:r>
              <a:rPr lang="nb-NO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med å sammenligne </a:t>
            </a:r>
            <a:r>
              <a:rPr lang="nb-NO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tilbud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b-NO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Sikre at operatør får </a:t>
            </a:r>
            <a:r>
              <a:rPr lang="nb-NO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et klart bilde av hva som er viktig for oppdragsgiver.</a:t>
            </a:r>
          </a:p>
          <a:p>
            <a:pPr lvl="1"/>
            <a:endParaRPr lang="nb-NO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nb-NO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Konkurransen</a:t>
            </a:r>
            <a:endParaRPr lang="nb-NO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nb-NO" sz="1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Det må gis tilstrekkelig tid for operatør til å utarbeide et best mulig </a:t>
            </a:r>
            <a:r>
              <a:rPr lang="nb-NO" sz="1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tilbud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b-NO" sz="1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Det </a:t>
            </a:r>
            <a:r>
              <a:rPr lang="nb-NO" sz="1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må settes av tilstrekkelig tid mellom kontraktstildeling og </a:t>
            </a:r>
            <a:r>
              <a:rPr lang="nb-NO" sz="1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oppstart.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b-NO" sz="1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Vurder nødvendigheten av </a:t>
            </a:r>
            <a:r>
              <a:rPr lang="nb-NO" sz="15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opsjonsår</a:t>
            </a:r>
            <a:r>
              <a:rPr lang="nb-NO" sz="1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Ved bruk av opsjon foreslår vi at </a:t>
            </a:r>
            <a:r>
              <a:rPr lang="nb-NO" sz="15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opsjonsår</a:t>
            </a:r>
            <a:r>
              <a:rPr lang="nb-NO" sz="1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prises og vurderes separat.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b-NO" sz="1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Likestilling av alle tilbyderne – depot til rådighet for operatør</a:t>
            </a:r>
            <a:endParaRPr lang="nb-NO" sz="15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Arial" pitchFamily="34" charset="0"/>
              <a:buChar char="•"/>
            </a:pPr>
            <a:endParaRPr lang="nb-NO" sz="2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Arial" pitchFamily="34" charset="0"/>
              <a:buChar char="•"/>
            </a:pPr>
            <a:endParaRPr lang="nb-NO" sz="2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936E9F3-77F6-4F62-9426-CED742F39D0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583" t="11167" r="1145" b="74833"/>
          <a:stretch/>
        </p:blipFill>
        <p:spPr bwMode="auto">
          <a:xfrm>
            <a:off x="6789390" y="44624"/>
            <a:ext cx="2348739" cy="599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3507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Mal">
  <a:themeElements>
    <a:clrScheme name="PowerPointMa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owerPointM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owerPointM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Mal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Mal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Mal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Mal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Mal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Mal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Mal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Mal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Mal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Mal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Mal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PowerPointMal</Template>
  <TotalTime>114</TotalTime>
  <Words>231</Words>
  <Application>Microsoft Office PowerPoint</Application>
  <PresentationFormat>Skjermfremvisning (4:3)</PresentationFormat>
  <Paragraphs>41</Paragraphs>
  <Slides>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7" baseType="lpstr">
      <vt:lpstr>PowerPointMal</vt:lpstr>
      <vt:lpstr>PowerPoint-presentasjon</vt:lpstr>
      <vt:lpstr>Oppdragsbeskrivelse / kvalitet</vt:lpstr>
      <vt:lpstr>Bussmateriell og miljø</vt:lpstr>
      <vt:lpstr>Rutebeskrivelse</vt:lpstr>
      <vt:lpstr>Incitamentsordninger</vt:lpstr>
      <vt:lpstr>Tildelingskriterier, funksjonskrav vs. Minimumskrav og konkurransen</vt:lpstr>
    </vt:vector>
  </TitlesOfParts>
  <Company>Boreal Transport Norge 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Marit O. Refsland</dc:creator>
  <cp:lastModifiedBy>Kristine Kvalbein Fjetland</cp:lastModifiedBy>
  <cp:revision>57</cp:revision>
  <dcterms:created xsi:type="dcterms:W3CDTF">2012-11-27T13:55:08Z</dcterms:created>
  <dcterms:modified xsi:type="dcterms:W3CDTF">2014-09-24T13:14:32Z</dcterms:modified>
</cp:coreProperties>
</file>