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0" r:id="rId1"/>
    <p:sldMasterId id="2147493925" r:id="rId2"/>
  </p:sldMasterIdLst>
  <p:notesMasterIdLst>
    <p:notesMasterId r:id="rId15"/>
  </p:notesMasterIdLst>
  <p:handoutMasterIdLst>
    <p:handoutMasterId r:id="rId16"/>
  </p:handoutMasterIdLst>
  <p:sldIdLst>
    <p:sldId id="1323" r:id="rId3"/>
    <p:sldId id="1349" r:id="rId4"/>
    <p:sldId id="1338" r:id="rId5"/>
    <p:sldId id="1339" r:id="rId6"/>
    <p:sldId id="1341" r:id="rId7"/>
    <p:sldId id="1346" r:id="rId8"/>
    <p:sldId id="1343" r:id="rId9"/>
    <p:sldId id="1347" r:id="rId10"/>
    <p:sldId id="1345" r:id="rId11"/>
    <p:sldId id="1317" r:id="rId12"/>
    <p:sldId id="1319" r:id="rId13"/>
    <p:sldId id="1350" r:id="rId14"/>
  </p:sldIdLst>
  <p:sldSz cx="12188825" cy="6858000"/>
  <p:notesSz cx="6797675" cy="9928225"/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1pPr>
    <a:lvl2pPr marL="450850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2pPr>
    <a:lvl3pPr marL="90328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3pPr>
    <a:lvl4pPr marL="1357313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4pPr>
    <a:lvl5pPr marL="1811338" indent="79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107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4178">
          <p15:clr>
            <a:srgbClr val="A4A3A4"/>
          </p15:clr>
        </p15:guide>
        <p15:guide id="5" orient="horz" pos="4133">
          <p15:clr>
            <a:srgbClr val="A4A3A4"/>
          </p15:clr>
        </p15:guide>
        <p15:guide id="6" orient="horz" pos="4088">
          <p15:clr>
            <a:srgbClr val="A4A3A4"/>
          </p15:clr>
        </p15:guide>
        <p15:guide id="7" pos="7354">
          <p15:clr>
            <a:srgbClr val="A4A3A4"/>
          </p15:clr>
        </p15:guide>
        <p15:guide id="8" pos="4905">
          <p15:clr>
            <a:srgbClr val="A4A3A4"/>
          </p15:clr>
        </p15:guide>
        <p15:guide id="9" pos="210">
          <p15:clr>
            <a:srgbClr val="A4A3A4"/>
          </p15:clr>
        </p15:guide>
        <p15:guide id="10" pos="7468">
          <p15:clr>
            <a:srgbClr val="A4A3A4"/>
          </p15:clr>
        </p15:guide>
        <p15:guide id="11" pos="7422">
          <p15:clr>
            <a:srgbClr val="A4A3A4"/>
          </p15:clr>
        </p15:guide>
        <p15:guide id="12" pos="256">
          <p15:clr>
            <a:srgbClr val="A4A3A4"/>
          </p15:clr>
        </p15:guide>
        <p15:guide id="13" pos="2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igt, Tammo (028)" initials="VT(" lastIdx="1" clrIdx="0">
    <p:extLst>
      <p:ext uri="{19B8F6BF-5375-455C-9EA6-DF929625EA0E}">
        <p15:presenceInfo xmlns:p15="http://schemas.microsoft.com/office/powerpoint/2012/main" userId="S-1-5-21-1482476501-1450960922-725345543-178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0070C0"/>
    <a:srgbClr val="060A12"/>
    <a:srgbClr val="FF9900"/>
    <a:srgbClr val="BFBFBF"/>
    <a:srgbClr val="FFFFFF"/>
    <a:srgbClr val="263F6A"/>
    <a:srgbClr val="000000"/>
    <a:srgbClr val="500000"/>
    <a:srgbClr val="10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5163" autoAdjust="0"/>
  </p:normalViewPr>
  <p:slideViewPr>
    <p:cSldViewPr snapToGrid="0" snapToObjects="1">
      <p:cViewPr varScale="1">
        <p:scale>
          <a:sx n="70" d="100"/>
          <a:sy n="70" d="100"/>
        </p:scale>
        <p:origin x="978" y="72"/>
      </p:cViewPr>
      <p:guideLst>
        <p:guide orient="horz" pos="1026"/>
        <p:guide orient="horz" pos="1071"/>
        <p:guide orient="horz" pos="981"/>
        <p:guide orient="horz" pos="4178"/>
        <p:guide orient="horz" pos="4133"/>
        <p:guide orient="horz" pos="4088"/>
        <p:guide pos="7354"/>
        <p:guide pos="4905"/>
        <p:guide pos="210"/>
        <p:guide pos="7468"/>
        <p:guide pos="7422"/>
        <p:guide pos="256"/>
        <p:guide pos="28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 snapToObjects="1">
      <p:cViewPr>
        <p:scale>
          <a:sx n="90" d="100"/>
          <a:sy n="90" d="100"/>
        </p:scale>
        <p:origin x="2022" y="-25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2T21:08:40.963" idx="1">
    <p:pos x="10" y="10"/>
    <p:text>Reichweite in heutigem Fenster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284" tIns="40142" rIns="80284" bIns="40142" numCol="1" anchor="t" anchorCtr="0" compatLnSpc="1">
            <a:prstTxWarp prst="textNoShape">
              <a:avLst/>
            </a:prstTxWarp>
          </a:bodyPr>
          <a:lstStyle>
            <a:lvl1pPr defTabSz="803273" eaLnBrk="0" hangingPunct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284" tIns="40142" rIns="80284" bIns="40142" numCol="1" anchor="t" anchorCtr="0" compatLnSpc="1">
            <a:prstTxWarp prst="textNoShape">
              <a:avLst/>
            </a:prstTxWarp>
          </a:bodyPr>
          <a:lstStyle>
            <a:lvl1pPr algn="r" defTabSz="803273" eaLnBrk="0" hangingPunct="0">
              <a:defRPr sz="1100"/>
            </a:lvl1pPr>
          </a:lstStyle>
          <a:p>
            <a:pPr>
              <a:defRPr/>
            </a:pPr>
            <a:fld id="{A8C13A83-2D5E-47AB-B56B-91E1BD21A849}" type="datetime1">
              <a:rPr lang="de-DE"/>
              <a:pPr>
                <a:defRPr/>
              </a:pPr>
              <a:t>13.02.2017</a:t>
            </a:fld>
            <a:endParaRPr lang="de-DE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8632"/>
            <a:ext cx="2946189" cy="49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284" tIns="40142" rIns="80284" bIns="40142" numCol="1" anchor="b" anchorCtr="0" compatLnSpc="1">
            <a:prstTxWarp prst="textNoShape">
              <a:avLst/>
            </a:prstTxWarp>
          </a:bodyPr>
          <a:lstStyle>
            <a:lvl1pPr algn="r" defTabSz="803273" eaLnBrk="0" hangingPunct="0">
              <a:defRPr sz="1100"/>
            </a:lvl1pPr>
          </a:lstStyle>
          <a:p>
            <a:pPr>
              <a:defRPr/>
            </a:pPr>
            <a:fld id="{25FB4858-368B-4B8B-938A-CF802C7E65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18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284" tIns="40142" rIns="80284" bIns="40142" numCol="1" anchor="t" anchorCtr="0" compatLnSpc="1">
            <a:prstTxWarp prst="textNoShape">
              <a:avLst/>
            </a:prstTxWarp>
          </a:bodyPr>
          <a:lstStyle>
            <a:lvl1pPr defTabSz="80327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284" tIns="40142" rIns="80284" bIns="40142" numCol="1" anchor="t" anchorCtr="0" compatLnSpc="1">
            <a:prstTxWarp prst="textNoShape">
              <a:avLst/>
            </a:prstTxWarp>
          </a:bodyPr>
          <a:lstStyle>
            <a:lvl1pPr algn="r" defTabSz="803273">
              <a:defRPr sz="1100"/>
            </a:lvl1pPr>
          </a:lstStyle>
          <a:p>
            <a:pPr>
              <a:defRPr/>
            </a:pPr>
            <a:fld id="{0A7510FB-B169-41F0-8C25-C7BECED6E624}" type="datetime1">
              <a:rPr lang="en-US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283" y="742950"/>
            <a:ext cx="4861109" cy="27362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6326" y="3583173"/>
            <a:ext cx="6602817" cy="58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284" tIns="40142" rIns="80284" bIns="40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8374" name="Foliennummernplatzhalter 3"/>
          <p:cNvSpPr txBox="1">
            <a:spLocks noGrp="1"/>
          </p:cNvSpPr>
          <p:nvPr/>
        </p:nvSpPr>
        <p:spPr bwMode="auto">
          <a:xfrm>
            <a:off x="3849899" y="9430223"/>
            <a:ext cx="2946189" cy="496411"/>
          </a:xfrm>
          <a:prstGeom prst="rect">
            <a:avLst/>
          </a:prstGeom>
          <a:noFill/>
          <a:ln>
            <a:noFill/>
          </a:ln>
          <a:extLst/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B414EF4A-6D24-4A04-B372-AA93CD7601B3}" type="slidenum">
              <a:rPr lang="de-DE" sz="1300" smtClean="0">
                <a:latin typeface="Arial" charset="0"/>
              </a:rPr>
              <a:pPr algn="r" eaLnBrk="1" hangingPunct="1">
                <a:defRPr/>
              </a:pPr>
              <a:t>‹#›</a:t>
            </a:fld>
            <a:endParaRPr lang="de-DE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5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1pPr>
    <a:lvl2pPr marL="620713" indent="-166688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2pPr>
    <a:lvl3pPr marL="903288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3pPr>
    <a:lvl4pPr marL="1357313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4pPr>
    <a:lvl5pPr marL="1811338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CorpoS" pitchFamily="2" charset="0"/>
        <a:ea typeface="MS PGothic" pitchFamily="34" charset="-128"/>
        <a:cs typeface="+mn-cs"/>
      </a:defRPr>
    </a:lvl5pPr>
    <a:lvl6pPr marL="2267926" algn="l" defTabSz="90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1517" algn="l" defTabSz="90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112" algn="l" defTabSz="90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8697" algn="l" defTabSz="907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42950"/>
            <a:ext cx="4864100" cy="273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AC7F1437-3BF2-450D-A7B9-B11E523F51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4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42950"/>
            <a:ext cx="4864100" cy="273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of today already more than half of the world's population live in </a:t>
            </a:r>
            <a:r>
              <a:rPr lang="de-DE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 </a:t>
            </a:r>
            <a:r>
              <a:rPr lang="en-US" sz="16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</a:t>
            </a:r>
            <a:r>
              <a:rPr lang="de-DE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urbanization is progressing: in 2050, the share of urban residents will be more than </a:t>
            </a:r>
            <a:r>
              <a:rPr lang="en-US" sz="16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third</a:t>
            </a:r>
            <a:r>
              <a:rPr lang="de-DE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2050, the three megacities of New York, Delhi and Tokyo alone will have to buy more than 40,000 additional buses to be able to transport their citizens.</a:t>
            </a:r>
          </a:p>
          <a:p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years, transport operators have reported growing passenger numbers.</a:t>
            </a:r>
          </a:p>
          <a:p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year, German transport operators counted more than ten billion passengers in buses and trains for the first time.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/>
          <a:lstStyle/>
          <a:p>
            <a:fld id="{AC7F1437-3BF2-450D-A7B9-B11E523F51F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13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42950"/>
            <a:ext cx="4864100" cy="273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Reichweite mit heute bekannten </a:t>
            </a:r>
            <a:r>
              <a:rPr lang="de-DE" dirty="0" err="1" smtClean="0"/>
              <a:t>Techn</a:t>
            </a:r>
            <a:r>
              <a:rPr lang="de-DE" dirty="0" smtClean="0"/>
              <a:t> </a:t>
            </a:r>
            <a:r>
              <a:rPr lang="de-DE" dirty="0" err="1" smtClean="0"/>
              <a:t>lösungen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76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42950"/>
            <a:ext cx="4864100" cy="273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AC7F1437-3BF2-450D-A7B9-B11E523F51F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6788" y="742950"/>
            <a:ext cx="4864100" cy="273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AC7F1437-3BF2-450D-A7B9-B11E523F51F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8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flipH="1">
            <a:off x="406394" y="1628774"/>
            <a:ext cx="11376030" cy="486092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50800" dist="38100" dir="18900000" algn="bl" rotWithShape="0">
              <a:schemeClr val="accent4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8000"/>
              </a:lnSpc>
              <a:spcAft>
                <a:spcPts val="1008"/>
              </a:spcAft>
            </a:pPr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ct val="50000"/>
              </a:spcAft>
            </a:pPr>
            <a:r>
              <a:rPr lang="en-US" smtClean="0"/>
              <a:t>Energy services for e-mobility / BI / 15.07.2016 /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9E27B5-A0BD-4BBC-9848-528270478D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0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6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7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8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1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2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3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4" name="Listenebene erhöhe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5" name="Listenebene verringern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79" y="3429000"/>
            <a:ext cx="12189654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160" y="2045814"/>
            <a:ext cx="10929334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</a:t>
            </a:r>
            <a:br>
              <a:rPr lang="en-US" dirty="0" smtClean="0"/>
            </a:br>
            <a:r>
              <a:rPr lang="en-US" dirty="0" smtClean="0"/>
              <a:t>Presentation title in two or three </a:t>
            </a:r>
            <a:br>
              <a:rPr lang="en-US" dirty="0" smtClean="0"/>
            </a:br>
            <a:r>
              <a:rPr lang="en-US" dirty="0" smtClean="0"/>
              <a:t>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" y="790853"/>
            <a:ext cx="341733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27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6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7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8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1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2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3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4" name="Listenebene erhöhe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5" name="Listenebene verringern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79" y="2281900"/>
            <a:ext cx="12189655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159" y="2044433"/>
            <a:ext cx="7230350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for presentation</a:t>
            </a:r>
            <a:endParaRPr lang="en-US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" y="790853"/>
            <a:ext cx="341733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4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Buerstung O_L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/>
        </p:blipFill>
        <p:spPr bwMode="white">
          <a:xfrm>
            <a:off x="-1" y="0"/>
            <a:ext cx="12187276" cy="6487838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8160" y="288859"/>
            <a:ext cx="10929608" cy="102568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Image-chart, Headline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</a:t>
            </a:r>
            <a:br>
              <a:rPr lang="en-US" dirty="0" smtClean="0"/>
            </a:br>
            <a:r>
              <a:rPr lang="en-US" dirty="0" smtClean="0"/>
              <a:t>in two or more lines of text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7197"/>
            <a:ext cx="12187276" cy="3059413"/>
          </a:xfrm>
          <a:custGeom>
            <a:avLst/>
            <a:gdLst>
              <a:gd name="connsiteX0" fmla="*/ 0 w 12196800"/>
              <a:gd name="connsiteY0" fmla="*/ 0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0 h 3060123"/>
              <a:gd name="connsiteX0" fmla="*/ 0 w 12196800"/>
              <a:gd name="connsiteY0" fmla="*/ 0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1070191 h 3060123"/>
              <a:gd name="connsiteX5" fmla="*/ 0 w 12196800"/>
              <a:gd name="connsiteY5" fmla="*/ 0 h 3060123"/>
              <a:gd name="connsiteX0" fmla="*/ 0 w 12196800"/>
              <a:gd name="connsiteY0" fmla="*/ 1070191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1070191 h 306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3060123">
                <a:moveTo>
                  <a:pt x="0" y="1070191"/>
                </a:moveTo>
                <a:lnTo>
                  <a:pt x="12196800" y="0"/>
                </a:lnTo>
                <a:lnTo>
                  <a:pt x="12196800" y="3060123"/>
                </a:lnTo>
                <a:lnTo>
                  <a:pt x="0" y="3060123"/>
                </a:lnTo>
                <a:lnTo>
                  <a:pt x="0" y="1070191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782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4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"/>
          <a:stretch/>
        </p:blipFill>
        <p:spPr bwMode="white">
          <a:xfrm>
            <a:off x="0" y="-1"/>
            <a:ext cx="12187276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952" y="288857"/>
            <a:ext cx="10927815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Image-chart, Headline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</a:t>
            </a:r>
            <a:br>
              <a:rPr lang="en-US" dirty="0" smtClean="0"/>
            </a:br>
            <a:r>
              <a:rPr lang="en-US" dirty="0" smtClean="0"/>
              <a:t>in two lines of text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87276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808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ith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3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33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4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2" name="Buerstung U_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" y="1"/>
            <a:ext cx="12187275" cy="6490342"/>
          </a:xfrm>
          <a:prstGeom prst="rect">
            <a:avLst/>
          </a:prstGeom>
        </p:spPr>
      </p:pic>
      <p:sp>
        <p:nvSpPr>
          <p:cNvPr id="20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160" y="288859"/>
            <a:ext cx="10929608" cy="114885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Agenda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 </a:t>
            </a:r>
            <a:br>
              <a:rPr lang="en-US" noProof="0" dirty="0" smtClean="0"/>
            </a:br>
            <a:r>
              <a:rPr lang="en-US" noProof="0" dirty="0" smtClean="0"/>
              <a:t>one or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9953" y="1504603"/>
            <a:ext cx="10928176" cy="3386305"/>
          </a:xfrm>
          <a:custGeom>
            <a:avLst/>
            <a:gdLst>
              <a:gd name="connsiteX0" fmla="*/ 0 w 10936081"/>
              <a:gd name="connsiteY0" fmla="*/ 0 h 3384000"/>
              <a:gd name="connsiteX1" fmla="*/ 10936081 w 10936081"/>
              <a:gd name="connsiteY1" fmla="*/ 0 h 3384000"/>
              <a:gd name="connsiteX2" fmla="*/ 10936081 w 10936081"/>
              <a:gd name="connsiteY2" fmla="*/ 3384000 h 3384000"/>
              <a:gd name="connsiteX3" fmla="*/ 0 w 10936081"/>
              <a:gd name="connsiteY3" fmla="*/ 3384000 h 3384000"/>
              <a:gd name="connsiteX4" fmla="*/ 0 w 10936081"/>
              <a:gd name="connsiteY4" fmla="*/ 0 h 3384000"/>
              <a:gd name="connsiteX0" fmla="*/ 0 w 10936081"/>
              <a:gd name="connsiteY0" fmla="*/ 0 h 3387089"/>
              <a:gd name="connsiteX1" fmla="*/ 10936081 w 10936081"/>
              <a:gd name="connsiteY1" fmla="*/ 0 h 3387089"/>
              <a:gd name="connsiteX2" fmla="*/ 10936081 w 10936081"/>
              <a:gd name="connsiteY2" fmla="*/ 3384000 h 3387089"/>
              <a:gd name="connsiteX3" fmla="*/ 2006076 w 10936081"/>
              <a:gd name="connsiteY3" fmla="*/ 3387089 h 3387089"/>
              <a:gd name="connsiteX4" fmla="*/ 0 w 10936081"/>
              <a:gd name="connsiteY4" fmla="*/ 3384000 h 3387089"/>
              <a:gd name="connsiteX5" fmla="*/ 0 w 10936081"/>
              <a:gd name="connsiteY5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10936081 w 10936716"/>
              <a:gd name="connsiteY3" fmla="*/ 3384000 h 3387089"/>
              <a:gd name="connsiteX4" fmla="*/ 2006076 w 10936716"/>
              <a:gd name="connsiteY4" fmla="*/ 3387089 h 3387089"/>
              <a:gd name="connsiteX5" fmla="*/ 0 w 10936716"/>
              <a:gd name="connsiteY5" fmla="*/ 3384000 h 3387089"/>
              <a:gd name="connsiteX6" fmla="*/ 0 w 10936716"/>
              <a:gd name="connsiteY6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2006076 w 10936716"/>
              <a:gd name="connsiteY3" fmla="*/ 3387089 h 3387089"/>
              <a:gd name="connsiteX4" fmla="*/ 0 w 10936716"/>
              <a:gd name="connsiteY4" fmla="*/ 3384000 h 3387089"/>
              <a:gd name="connsiteX5" fmla="*/ 0 w 10936716"/>
              <a:gd name="connsiteY5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2006076 w 10936716"/>
              <a:gd name="connsiteY3" fmla="*/ 3387089 h 3387089"/>
              <a:gd name="connsiteX4" fmla="*/ 0 w 10936716"/>
              <a:gd name="connsiteY4" fmla="*/ 3384000 h 3387089"/>
              <a:gd name="connsiteX5" fmla="*/ 0 w 10936716"/>
              <a:gd name="connsiteY5" fmla="*/ 0 h 338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716" h="3387089">
                <a:moveTo>
                  <a:pt x="0" y="0"/>
                </a:moveTo>
                <a:lnTo>
                  <a:pt x="10936081" y="0"/>
                </a:lnTo>
                <a:cubicBezTo>
                  <a:pt x="10936293" y="852170"/>
                  <a:pt x="10936504" y="1704339"/>
                  <a:pt x="10936716" y="2556509"/>
                </a:cubicBezTo>
                <a:lnTo>
                  <a:pt x="2006076" y="3387089"/>
                </a:lnTo>
                <a:lnTo>
                  <a:pt x="0" y="338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359784" indent="-359784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Agenda point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</p:txBody>
      </p:sp>
    </p:spTree>
    <p:extLst>
      <p:ext uri="{BB962C8B-B14F-4D97-AF65-F5344CB8AC3E}">
        <p14:creationId xmlns:p14="http://schemas.microsoft.com/office/powerpoint/2010/main" val="83900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948" userDrawn="1">
          <p15:clr>
            <a:srgbClr val="FBAE40"/>
          </p15:clr>
        </p15:guide>
        <p15:guide id="3" orient="horz" pos="33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Agenda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 </a:t>
            </a:r>
            <a:br>
              <a:rPr lang="en-US" noProof="0" dirty="0" smtClean="0"/>
            </a:br>
            <a:r>
              <a:rPr lang="en-US" noProof="0" dirty="0" smtClean="0"/>
              <a:t>one or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160" y="1504602"/>
            <a:ext cx="10929333" cy="4875670"/>
          </a:xfrm>
        </p:spPr>
        <p:txBody>
          <a:bodyPr/>
          <a:lstStyle>
            <a:lvl1pPr marL="359784" indent="-359784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784" indent="-359784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Agenda point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908638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948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746" y="1504602"/>
            <a:ext cx="10927747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// for conclusion, summary or short highlight: Home // Paragraph// Increase List Level</a:t>
            </a:r>
          </a:p>
          <a:p>
            <a:pPr lvl="1"/>
            <a:r>
              <a:rPr lang="en-US" noProof="0" dirty="0" smtClean="0"/>
              <a:t>Second level (Conclusion, summary or short highlight)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Sevens level</a:t>
            </a:r>
          </a:p>
          <a:p>
            <a:pPr lvl="7"/>
            <a:r>
              <a:rPr lang="en-US" noProof="0" dirty="0" smtClean="0"/>
              <a:t>Eight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830266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orient="horz" pos="95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22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3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4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5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6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7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28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29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0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746" y="1504602"/>
            <a:ext cx="10927747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Insert content or text in </a:t>
            </a:r>
            <a:r>
              <a:rPr lang="en-US" noProof="0" dirty="0" err="1" smtClean="0"/>
              <a:t>Corpo</a:t>
            </a:r>
            <a:r>
              <a:rPr lang="en-US" noProof="0" dirty="0" smtClean="0"/>
              <a:t> S (Body) 24 pt. (Mark-ups in Bold) // for conclusion, summary or short highlight: Home // Paragraph// Increase List Level</a:t>
            </a:r>
          </a:p>
          <a:p>
            <a:pPr lvl="1"/>
            <a:r>
              <a:rPr lang="en-US" noProof="0" dirty="0" smtClean="0"/>
              <a:t>Second level (Conclusion, summary or short highlight)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Sevens level</a:t>
            </a:r>
          </a:p>
          <a:p>
            <a:pPr lvl="7"/>
            <a:r>
              <a:rPr lang="en-US" noProof="0" dirty="0" smtClean="0"/>
              <a:t>Eight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745" y="1504602"/>
            <a:ext cx="10927746" cy="4983236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1106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orient="horz" pos="95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508" y="285982"/>
            <a:ext cx="10928259" cy="683842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508" y="1233203"/>
            <a:ext cx="10927985" cy="52546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// for conclusion, summary or short highlight: Home // Paragraph// Increase List Level</a:t>
            </a:r>
          </a:p>
          <a:p>
            <a:pPr lvl="1"/>
            <a:r>
              <a:rPr lang="en-US" noProof="0" dirty="0" smtClean="0"/>
              <a:t>Second level (Conclusion, summary or short highlight)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Sevens level</a:t>
            </a:r>
          </a:p>
          <a:p>
            <a:pPr lvl="7"/>
            <a:r>
              <a:rPr lang="en-US" noProof="0" dirty="0" smtClean="0"/>
              <a:t>Eight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3875060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508" y="285982"/>
            <a:ext cx="10928259" cy="683842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745" y="1233203"/>
            <a:ext cx="10927746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07926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ct val="50000"/>
              </a:spcAft>
            </a:pPr>
            <a:r>
              <a:rPr lang="en-US" smtClean="0"/>
              <a:t>Energy services for e-mobility / BI / 15.07.2016 /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9E27B5-A0BD-4BBC-9848-528270478D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O_M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" y="1"/>
            <a:ext cx="12187275" cy="6490342"/>
          </a:xfrm>
          <a:prstGeom prst="rect">
            <a:avLst/>
          </a:prstGeom>
        </p:spPr>
      </p:pic>
      <p:sp>
        <p:nvSpPr>
          <p:cNvPr id="24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905728"/>
            <a:ext cx="5118863" cy="3580883"/>
          </a:xfrm>
          <a:custGeom>
            <a:avLst/>
            <a:gdLst>
              <a:gd name="connsiteX0" fmla="*/ 0 w 5122800"/>
              <a:gd name="connsiteY0" fmla="*/ 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0 h 3581712"/>
              <a:gd name="connsiteX0" fmla="*/ 0 w 5122800"/>
              <a:gd name="connsiteY0" fmla="*/ 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448780 h 3581712"/>
              <a:gd name="connsiteX5" fmla="*/ 0 w 5122800"/>
              <a:gd name="connsiteY5" fmla="*/ 0 h 3581712"/>
              <a:gd name="connsiteX0" fmla="*/ 0 w 5122800"/>
              <a:gd name="connsiteY0" fmla="*/ 44878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448780 h 358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800" h="3581712">
                <a:moveTo>
                  <a:pt x="0" y="448780"/>
                </a:moveTo>
                <a:lnTo>
                  <a:pt x="5122800" y="0"/>
                </a:lnTo>
                <a:lnTo>
                  <a:pt x="5122800" y="3581712"/>
                </a:lnTo>
                <a:lnTo>
                  <a:pt x="0" y="3581712"/>
                </a:lnTo>
                <a:lnTo>
                  <a:pt x="0" y="44878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953" y="288858"/>
            <a:ext cx="10927814" cy="102568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Image-chart, Headline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</a:t>
            </a:r>
            <a:br>
              <a:rPr lang="en-US" dirty="0" smtClean="0"/>
            </a:br>
            <a:r>
              <a:rPr lang="en-US" dirty="0" smtClean="0"/>
              <a:t>in two or more lines of text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91831" y="2284568"/>
            <a:ext cx="6996993" cy="4202043"/>
          </a:xfrm>
          <a:custGeom>
            <a:avLst/>
            <a:gdLst>
              <a:gd name="connsiteX0" fmla="*/ 0 w 7003550"/>
              <a:gd name="connsiteY0" fmla="*/ 0 h 4203016"/>
              <a:gd name="connsiteX1" fmla="*/ 7003550 w 7003550"/>
              <a:gd name="connsiteY1" fmla="*/ 0 h 4203016"/>
              <a:gd name="connsiteX2" fmla="*/ 7003550 w 7003550"/>
              <a:gd name="connsiteY2" fmla="*/ 4203016 h 4203016"/>
              <a:gd name="connsiteX3" fmla="*/ 0 w 7003550"/>
              <a:gd name="connsiteY3" fmla="*/ 4203016 h 4203016"/>
              <a:gd name="connsiteX4" fmla="*/ 0 w 7003550"/>
              <a:gd name="connsiteY4" fmla="*/ 0 h 4203016"/>
              <a:gd name="connsiteX0" fmla="*/ 1294 w 7004844"/>
              <a:gd name="connsiteY0" fmla="*/ 0 h 4203016"/>
              <a:gd name="connsiteX1" fmla="*/ 7004844 w 7004844"/>
              <a:gd name="connsiteY1" fmla="*/ 0 h 4203016"/>
              <a:gd name="connsiteX2" fmla="*/ 7004844 w 7004844"/>
              <a:gd name="connsiteY2" fmla="*/ 4203016 h 4203016"/>
              <a:gd name="connsiteX3" fmla="*/ 1294 w 7004844"/>
              <a:gd name="connsiteY3" fmla="*/ 4203016 h 4203016"/>
              <a:gd name="connsiteX4" fmla="*/ 0 w 7004844"/>
              <a:gd name="connsiteY4" fmla="*/ 615266 h 4203016"/>
              <a:gd name="connsiteX5" fmla="*/ 1294 w 7004844"/>
              <a:gd name="connsiteY5" fmla="*/ 0 h 4203016"/>
              <a:gd name="connsiteX0" fmla="*/ 0 w 7004844"/>
              <a:gd name="connsiteY0" fmla="*/ 878655 h 4466405"/>
              <a:gd name="connsiteX1" fmla="*/ 7004844 w 7004844"/>
              <a:gd name="connsiteY1" fmla="*/ 263389 h 4466405"/>
              <a:gd name="connsiteX2" fmla="*/ 7004844 w 7004844"/>
              <a:gd name="connsiteY2" fmla="*/ 4466405 h 4466405"/>
              <a:gd name="connsiteX3" fmla="*/ 1294 w 7004844"/>
              <a:gd name="connsiteY3" fmla="*/ 4466405 h 4466405"/>
              <a:gd name="connsiteX4" fmla="*/ 0 w 7004844"/>
              <a:gd name="connsiteY4" fmla="*/ 878655 h 4466405"/>
              <a:gd name="connsiteX0" fmla="*/ 0 w 7004844"/>
              <a:gd name="connsiteY0" fmla="*/ 615266 h 4203016"/>
              <a:gd name="connsiteX1" fmla="*/ 7004844 w 7004844"/>
              <a:gd name="connsiteY1" fmla="*/ 0 h 4203016"/>
              <a:gd name="connsiteX2" fmla="*/ 7004844 w 7004844"/>
              <a:gd name="connsiteY2" fmla="*/ 4203016 h 4203016"/>
              <a:gd name="connsiteX3" fmla="*/ 1294 w 7004844"/>
              <a:gd name="connsiteY3" fmla="*/ 4203016 h 4203016"/>
              <a:gd name="connsiteX4" fmla="*/ 0 w 7004844"/>
              <a:gd name="connsiteY4" fmla="*/ 615266 h 420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44" h="4203016">
                <a:moveTo>
                  <a:pt x="0" y="615266"/>
                </a:moveTo>
                <a:lnTo>
                  <a:pt x="7004844" y="0"/>
                </a:lnTo>
                <a:lnTo>
                  <a:pt x="7004844" y="4203016"/>
                </a:lnTo>
                <a:lnTo>
                  <a:pt x="1294" y="4203016"/>
                </a:lnTo>
                <a:cubicBezTo>
                  <a:pt x="863" y="3007099"/>
                  <a:pt x="431" y="1811183"/>
                  <a:pt x="0" y="615266"/>
                </a:cubicBez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3990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pos="3273" userDrawn="1">
          <p15:clr>
            <a:srgbClr val="FBAE40"/>
          </p15:clr>
        </p15:guide>
        <p15:guide id="5" pos="322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4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O_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" y="1"/>
            <a:ext cx="12187275" cy="6490342"/>
          </a:xfrm>
          <a:prstGeom prst="rect">
            <a:avLst/>
          </a:prstGeom>
        </p:spPr>
      </p:pic>
      <p:sp>
        <p:nvSpPr>
          <p:cNvPr id="23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688656"/>
            <a:ext cx="6057929" cy="4797954"/>
          </a:xfrm>
          <a:custGeom>
            <a:avLst/>
            <a:gdLst>
              <a:gd name="connsiteX0" fmla="*/ 0 w 6060500"/>
              <a:gd name="connsiteY0" fmla="*/ 0 h 4799065"/>
              <a:gd name="connsiteX1" fmla="*/ 6060500 w 6060500"/>
              <a:gd name="connsiteY1" fmla="*/ 0 h 4799065"/>
              <a:gd name="connsiteX2" fmla="*/ 6060500 w 6060500"/>
              <a:gd name="connsiteY2" fmla="*/ 4799065 h 4799065"/>
              <a:gd name="connsiteX3" fmla="*/ 0 w 6060500"/>
              <a:gd name="connsiteY3" fmla="*/ 4799065 h 4799065"/>
              <a:gd name="connsiteX4" fmla="*/ 0 w 6060500"/>
              <a:gd name="connsiteY4" fmla="*/ 0 h 4799065"/>
              <a:gd name="connsiteX0" fmla="*/ 2382 w 6062882"/>
              <a:gd name="connsiteY0" fmla="*/ 0 h 4799065"/>
              <a:gd name="connsiteX1" fmla="*/ 6062882 w 6062882"/>
              <a:gd name="connsiteY1" fmla="*/ 0 h 4799065"/>
              <a:gd name="connsiteX2" fmla="*/ 6062882 w 6062882"/>
              <a:gd name="connsiteY2" fmla="*/ 4799065 h 4799065"/>
              <a:gd name="connsiteX3" fmla="*/ 2382 w 6062882"/>
              <a:gd name="connsiteY3" fmla="*/ 4799065 h 4799065"/>
              <a:gd name="connsiteX4" fmla="*/ 0 w 6062882"/>
              <a:gd name="connsiteY4" fmla="*/ 532659 h 4799065"/>
              <a:gd name="connsiteX5" fmla="*/ 2382 w 6062882"/>
              <a:gd name="connsiteY5" fmla="*/ 0 h 4799065"/>
              <a:gd name="connsiteX0" fmla="*/ 0 w 6062882"/>
              <a:gd name="connsiteY0" fmla="*/ 532659 h 4799065"/>
              <a:gd name="connsiteX1" fmla="*/ 6062882 w 6062882"/>
              <a:gd name="connsiteY1" fmla="*/ 0 h 4799065"/>
              <a:gd name="connsiteX2" fmla="*/ 6062882 w 6062882"/>
              <a:gd name="connsiteY2" fmla="*/ 4799065 h 4799065"/>
              <a:gd name="connsiteX3" fmla="*/ 2382 w 6062882"/>
              <a:gd name="connsiteY3" fmla="*/ 4799065 h 4799065"/>
              <a:gd name="connsiteX4" fmla="*/ 0 w 6062882"/>
              <a:gd name="connsiteY4" fmla="*/ 532659 h 47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2882" h="4799065">
                <a:moveTo>
                  <a:pt x="0" y="532659"/>
                </a:moveTo>
                <a:lnTo>
                  <a:pt x="6062882" y="0"/>
                </a:lnTo>
                <a:lnTo>
                  <a:pt x="6062882" y="4799065"/>
                </a:lnTo>
                <a:lnTo>
                  <a:pt x="2382" y="4799065"/>
                </a:lnTo>
                <a:lnTo>
                  <a:pt x="0" y="532659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953" y="288858"/>
            <a:ext cx="10928176" cy="1115742"/>
          </a:xfrm>
          <a:custGeom>
            <a:avLst/>
            <a:gdLst>
              <a:gd name="connsiteX0" fmla="*/ 0 w 10936355"/>
              <a:gd name="connsiteY0" fmla="*/ 0 h 1116000"/>
              <a:gd name="connsiteX1" fmla="*/ 10936355 w 10936355"/>
              <a:gd name="connsiteY1" fmla="*/ 0 h 1116000"/>
              <a:gd name="connsiteX2" fmla="*/ 10936355 w 10936355"/>
              <a:gd name="connsiteY2" fmla="*/ 1116000 h 1116000"/>
              <a:gd name="connsiteX3" fmla="*/ 0 w 10936355"/>
              <a:gd name="connsiteY3" fmla="*/ 1116000 h 1116000"/>
              <a:gd name="connsiteX4" fmla="*/ 0 w 10936355"/>
              <a:gd name="connsiteY4" fmla="*/ 0 h 1116000"/>
              <a:gd name="connsiteX0" fmla="*/ 0 w 10936355"/>
              <a:gd name="connsiteY0" fmla="*/ 0 h 1116000"/>
              <a:gd name="connsiteX1" fmla="*/ 10936355 w 10936355"/>
              <a:gd name="connsiteY1" fmla="*/ 0 h 1116000"/>
              <a:gd name="connsiteX2" fmla="*/ 10936355 w 10936355"/>
              <a:gd name="connsiteY2" fmla="*/ 1116000 h 1116000"/>
              <a:gd name="connsiteX3" fmla="*/ 5793216 w 10936355"/>
              <a:gd name="connsiteY3" fmla="*/ 1113155 h 1116000"/>
              <a:gd name="connsiteX4" fmla="*/ 0 w 10936355"/>
              <a:gd name="connsiteY4" fmla="*/ 1116000 h 1116000"/>
              <a:gd name="connsiteX5" fmla="*/ 0 w 10936355"/>
              <a:gd name="connsiteY5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10936355 w 10936716"/>
              <a:gd name="connsiteY3" fmla="*/ 1116000 h 1116000"/>
              <a:gd name="connsiteX4" fmla="*/ 5793216 w 10936716"/>
              <a:gd name="connsiteY4" fmla="*/ 1113155 h 1116000"/>
              <a:gd name="connsiteX5" fmla="*/ 0 w 10936716"/>
              <a:gd name="connsiteY5" fmla="*/ 1116000 h 1116000"/>
              <a:gd name="connsiteX6" fmla="*/ 0 w 10936716"/>
              <a:gd name="connsiteY6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5793216 w 10936716"/>
              <a:gd name="connsiteY3" fmla="*/ 1113155 h 1116000"/>
              <a:gd name="connsiteX4" fmla="*/ 0 w 10936716"/>
              <a:gd name="connsiteY4" fmla="*/ 1116000 h 1116000"/>
              <a:gd name="connsiteX5" fmla="*/ 0 w 10936716"/>
              <a:gd name="connsiteY5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5793216 w 10936716"/>
              <a:gd name="connsiteY3" fmla="*/ 1113155 h 1116000"/>
              <a:gd name="connsiteX4" fmla="*/ 0 w 10936716"/>
              <a:gd name="connsiteY4" fmla="*/ 1116000 h 1116000"/>
              <a:gd name="connsiteX5" fmla="*/ 0 w 10936716"/>
              <a:gd name="connsiteY5" fmla="*/ 0 h 11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716" h="1116000">
                <a:moveTo>
                  <a:pt x="0" y="0"/>
                </a:moveTo>
                <a:lnTo>
                  <a:pt x="10936355" y="0"/>
                </a:lnTo>
                <a:cubicBezTo>
                  <a:pt x="10936475" y="226272"/>
                  <a:pt x="10936596" y="452543"/>
                  <a:pt x="10936716" y="678815"/>
                </a:cubicBezTo>
                <a:lnTo>
                  <a:pt x="5793216" y="1113155"/>
                </a:lnTo>
                <a:lnTo>
                  <a:pt x="0" y="111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Image-chart, Headline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</a:t>
            </a:r>
            <a:br>
              <a:rPr lang="en-US" dirty="0" smtClean="0"/>
            </a:br>
            <a:r>
              <a:rPr lang="en-US" dirty="0" smtClean="0"/>
              <a:t>in two lines of text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30898" y="1149011"/>
            <a:ext cx="6056078" cy="5337600"/>
          </a:xfrm>
          <a:custGeom>
            <a:avLst/>
            <a:gdLst>
              <a:gd name="connsiteX0" fmla="*/ 0 w 6063460"/>
              <a:gd name="connsiteY0" fmla="*/ 0 h 5338836"/>
              <a:gd name="connsiteX1" fmla="*/ 6063460 w 6063460"/>
              <a:gd name="connsiteY1" fmla="*/ 0 h 5338836"/>
              <a:gd name="connsiteX2" fmla="*/ 6063460 w 6063460"/>
              <a:gd name="connsiteY2" fmla="*/ 5338836 h 5338836"/>
              <a:gd name="connsiteX3" fmla="*/ 0 w 6063460"/>
              <a:gd name="connsiteY3" fmla="*/ 5338836 h 5338836"/>
              <a:gd name="connsiteX4" fmla="*/ 0 w 6063460"/>
              <a:gd name="connsiteY4" fmla="*/ 0 h 5338836"/>
              <a:gd name="connsiteX0" fmla="*/ 790 w 6064250"/>
              <a:gd name="connsiteY0" fmla="*/ 0 h 5338836"/>
              <a:gd name="connsiteX1" fmla="*/ 6064250 w 6064250"/>
              <a:gd name="connsiteY1" fmla="*/ 0 h 5338836"/>
              <a:gd name="connsiteX2" fmla="*/ 6064250 w 6064250"/>
              <a:gd name="connsiteY2" fmla="*/ 5338836 h 5338836"/>
              <a:gd name="connsiteX3" fmla="*/ 790 w 6064250"/>
              <a:gd name="connsiteY3" fmla="*/ 5338836 h 5338836"/>
              <a:gd name="connsiteX4" fmla="*/ 0 w 6064250"/>
              <a:gd name="connsiteY4" fmla="*/ 531886 h 5338836"/>
              <a:gd name="connsiteX5" fmla="*/ 790 w 6064250"/>
              <a:gd name="connsiteY5" fmla="*/ 0 h 5338836"/>
              <a:gd name="connsiteX0" fmla="*/ 0 w 6064250"/>
              <a:gd name="connsiteY0" fmla="*/ 950596 h 5757546"/>
              <a:gd name="connsiteX1" fmla="*/ 6064250 w 6064250"/>
              <a:gd name="connsiteY1" fmla="*/ 418710 h 5757546"/>
              <a:gd name="connsiteX2" fmla="*/ 6064250 w 6064250"/>
              <a:gd name="connsiteY2" fmla="*/ 5757546 h 5757546"/>
              <a:gd name="connsiteX3" fmla="*/ 790 w 6064250"/>
              <a:gd name="connsiteY3" fmla="*/ 5757546 h 5757546"/>
              <a:gd name="connsiteX4" fmla="*/ 0 w 6064250"/>
              <a:gd name="connsiteY4" fmla="*/ 950596 h 5757546"/>
              <a:gd name="connsiteX0" fmla="*/ 0 w 6064250"/>
              <a:gd name="connsiteY0" fmla="*/ 531886 h 5338836"/>
              <a:gd name="connsiteX1" fmla="*/ 6064250 w 6064250"/>
              <a:gd name="connsiteY1" fmla="*/ 0 h 5338836"/>
              <a:gd name="connsiteX2" fmla="*/ 6064250 w 6064250"/>
              <a:gd name="connsiteY2" fmla="*/ 5338836 h 5338836"/>
              <a:gd name="connsiteX3" fmla="*/ 790 w 6064250"/>
              <a:gd name="connsiteY3" fmla="*/ 5338836 h 5338836"/>
              <a:gd name="connsiteX4" fmla="*/ 0 w 6064250"/>
              <a:gd name="connsiteY4" fmla="*/ 531886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4250" h="5338836">
                <a:moveTo>
                  <a:pt x="0" y="531886"/>
                </a:moveTo>
                <a:lnTo>
                  <a:pt x="6064250" y="0"/>
                </a:lnTo>
                <a:lnTo>
                  <a:pt x="6064250" y="5338836"/>
                </a:lnTo>
                <a:lnTo>
                  <a:pt x="790" y="5338836"/>
                </a:lnTo>
                <a:cubicBezTo>
                  <a:pt x="527" y="3736519"/>
                  <a:pt x="263" y="2134203"/>
                  <a:pt x="0" y="531886"/>
                </a:cubicBez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153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orient="horz" pos="182" userDrawn="1">
          <p15:clr>
            <a:srgbClr val="FBAE40"/>
          </p15:clr>
        </p15:guide>
        <p15:guide id="3" pos="3819" userDrawn="1">
          <p15:clr>
            <a:srgbClr val="FBAE40"/>
          </p15:clr>
        </p15:guide>
        <p15:guide id="4" pos="38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Buerstung U_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/>
        </p:blipFill>
        <p:spPr bwMode="white">
          <a:xfrm>
            <a:off x="0" y="0"/>
            <a:ext cx="12187276" cy="6487838"/>
          </a:xfrm>
          <a:prstGeom prst="rect">
            <a:avLst/>
          </a:prstGeom>
        </p:spPr>
      </p:pic>
      <p:sp>
        <p:nvSpPr>
          <p:cNvPr id="23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612365" y="1"/>
            <a:ext cx="5574911" cy="5066126"/>
          </a:xfrm>
          <a:custGeom>
            <a:avLst/>
            <a:gdLst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68 w 5579268"/>
              <a:gd name="connsiteY2" fmla="*/ 5067299 h 5067299"/>
              <a:gd name="connsiteX3" fmla="*/ 0 w 5579268"/>
              <a:gd name="connsiteY3" fmla="*/ 5067299 h 5067299"/>
              <a:gd name="connsiteX4" fmla="*/ 0 w 5579268"/>
              <a:gd name="connsiteY4" fmla="*/ 0 h 5067299"/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31 w 5579268"/>
              <a:gd name="connsiteY2" fmla="*/ 4581524 h 5067299"/>
              <a:gd name="connsiteX3" fmla="*/ 5579268 w 5579268"/>
              <a:gd name="connsiteY3" fmla="*/ 5067299 h 5067299"/>
              <a:gd name="connsiteX4" fmla="*/ 0 w 5579268"/>
              <a:gd name="connsiteY4" fmla="*/ 5067299 h 5067299"/>
              <a:gd name="connsiteX5" fmla="*/ 0 w 5579268"/>
              <a:gd name="connsiteY5" fmla="*/ 0 h 5067299"/>
              <a:gd name="connsiteX0" fmla="*/ 0 w 5579268"/>
              <a:gd name="connsiteY0" fmla="*/ 0 h 5471929"/>
              <a:gd name="connsiteX1" fmla="*/ 5579268 w 5579268"/>
              <a:gd name="connsiteY1" fmla="*/ 0 h 5471929"/>
              <a:gd name="connsiteX2" fmla="*/ 5579231 w 5579268"/>
              <a:gd name="connsiteY2" fmla="*/ 4581524 h 5471929"/>
              <a:gd name="connsiteX3" fmla="*/ 0 w 5579268"/>
              <a:gd name="connsiteY3" fmla="*/ 5067299 h 5471929"/>
              <a:gd name="connsiteX4" fmla="*/ 0 w 5579268"/>
              <a:gd name="connsiteY4" fmla="*/ 0 h 5471929"/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31 w 5579268"/>
              <a:gd name="connsiteY2" fmla="*/ 4581524 h 5067299"/>
              <a:gd name="connsiteX3" fmla="*/ 0 w 5579268"/>
              <a:gd name="connsiteY3" fmla="*/ 5067299 h 5067299"/>
              <a:gd name="connsiteX4" fmla="*/ 0 w 5579268"/>
              <a:gd name="connsiteY4" fmla="*/ 0 h 506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268" h="5067299">
                <a:moveTo>
                  <a:pt x="0" y="0"/>
                </a:moveTo>
                <a:lnTo>
                  <a:pt x="5579268" y="0"/>
                </a:lnTo>
                <a:cubicBezTo>
                  <a:pt x="5579256" y="1527175"/>
                  <a:pt x="5579243" y="3054349"/>
                  <a:pt x="5579231" y="4581524"/>
                </a:cubicBezTo>
                <a:lnTo>
                  <a:pt x="0" y="5067299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"/>
            <a:ext cx="6544926" cy="5651097"/>
          </a:xfrm>
          <a:custGeom>
            <a:avLst/>
            <a:gdLst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50041 w 6550041"/>
              <a:gd name="connsiteY2" fmla="*/ 5652406 h 5652406"/>
              <a:gd name="connsiteX3" fmla="*/ 0 w 6550041"/>
              <a:gd name="connsiteY3" fmla="*/ 5652406 h 5652406"/>
              <a:gd name="connsiteX4" fmla="*/ 0 w 6550041"/>
              <a:gd name="connsiteY4" fmla="*/ 0 h 5652406"/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48438 w 6550041"/>
              <a:gd name="connsiteY2" fmla="*/ 5074443 h 5652406"/>
              <a:gd name="connsiteX3" fmla="*/ 6550041 w 6550041"/>
              <a:gd name="connsiteY3" fmla="*/ 5652406 h 5652406"/>
              <a:gd name="connsiteX4" fmla="*/ 0 w 6550041"/>
              <a:gd name="connsiteY4" fmla="*/ 5652406 h 5652406"/>
              <a:gd name="connsiteX5" fmla="*/ 0 w 6550041"/>
              <a:gd name="connsiteY5" fmla="*/ 0 h 5652406"/>
              <a:gd name="connsiteX0" fmla="*/ 0 w 6550041"/>
              <a:gd name="connsiteY0" fmla="*/ 0 h 6090174"/>
              <a:gd name="connsiteX1" fmla="*/ 6550041 w 6550041"/>
              <a:gd name="connsiteY1" fmla="*/ 0 h 6090174"/>
              <a:gd name="connsiteX2" fmla="*/ 6548438 w 6550041"/>
              <a:gd name="connsiteY2" fmla="*/ 5074443 h 6090174"/>
              <a:gd name="connsiteX3" fmla="*/ 0 w 6550041"/>
              <a:gd name="connsiteY3" fmla="*/ 5652406 h 6090174"/>
              <a:gd name="connsiteX4" fmla="*/ 0 w 6550041"/>
              <a:gd name="connsiteY4" fmla="*/ 0 h 6090174"/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48438 w 6550041"/>
              <a:gd name="connsiteY2" fmla="*/ 5074443 h 5652406"/>
              <a:gd name="connsiteX3" fmla="*/ 0 w 6550041"/>
              <a:gd name="connsiteY3" fmla="*/ 5652406 h 5652406"/>
              <a:gd name="connsiteX4" fmla="*/ 0 w 6550041"/>
              <a:gd name="connsiteY4" fmla="*/ 0 h 565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041" h="5652406">
                <a:moveTo>
                  <a:pt x="0" y="0"/>
                </a:moveTo>
                <a:lnTo>
                  <a:pt x="6550041" y="0"/>
                </a:lnTo>
                <a:cubicBezTo>
                  <a:pt x="6549507" y="1691481"/>
                  <a:pt x="6548972" y="3382962"/>
                  <a:pt x="6548438" y="5074443"/>
                </a:cubicBezTo>
                <a:lnTo>
                  <a:pt x="0" y="5652406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523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25" userDrawn="1">
          <p15:clr>
            <a:srgbClr val="FBAE40"/>
          </p15:clr>
        </p15:guide>
        <p15:guide id="2" pos="417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Buerstung U_M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/>
        </p:blipFill>
        <p:spPr bwMode="white">
          <a:xfrm>
            <a:off x="0" y="0"/>
            <a:ext cx="12187276" cy="6487838"/>
          </a:xfrm>
          <a:prstGeom prst="rect">
            <a:avLst/>
          </a:prstGeom>
        </p:spPr>
      </p:pic>
      <p:sp>
        <p:nvSpPr>
          <p:cNvPr id="26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4942787" cy="4530469"/>
          </a:xfrm>
          <a:custGeom>
            <a:avLst/>
            <a:gdLst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6650 w 4946650"/>
              <a:gd name="connsiteY2" fmla="*/ 4531518 h 4531518"/>
              <a:gd name="connsiteX3" fmla="*/ 0 w 4946650"/>
              <a:gd name="connsiteY3" fmla="*/ 4531518 h 4531518"/>
              <a:gd name="connsiteX4" fmla="*/ 0 w 4946650"/>
              <a:gd name="connsiteY4" fmla="*/ 0 h 4531518"/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5856 w 4946650"/>
              <a:gd name="connsiteY2" fmla="*/ 4093368 h 4531518"/>
              <a:gd name="connsiteX3" fmla="*/ 4946650 w 4946650"/>
              <a:gd name="connsiteY3" fmla="*/ 4531518 h 4531518"/>
              <a:gd name="connsiteX4" fmla="*/ 0 w 4946650"/>
              <a:gd name="connsiteY4" fmla="*/ 4531518 h 4531518"/>
              <a:gd name="connsiteX5" fmla="*/ 0 w 4946650"/>
              <a:gd name="connsiteY5" fmla="*/ 0 h 4531518"/>
              <a:gd name="connsiteX0" fmla="*/ 0 w 4946650"/>
              <a:gd name="connsiteY0" fmla="*/ 0 h 4891941"/>
              <a:gd name="connsiteX1" fmla="*/ 4946650 w 4946650"/>
              <a:gd name="connsiteY1" fmla="*/ 0 h 4891941"/>
              <a:gd name="connsiteX2" fmla="*/ 4945856 w 4946650"/>
              <a:gd name="connsiteY2" fmla="*/ 4093368 h 4891941"/>
              <a:gd name="connsiteX3" fmla="*/ 0 w 4946650"/>
              <a:gd name="connsiteY3" fmla="*/ 4531518 h 4891941"/>
              <a:gd name="connsiteX4" fmla="*/ 0 w 4946650"/>
              <a:gd name="connsiteY4" fmla="*/ 0 h 4891941"/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5856 w 4946650"/>
              <a:gd name="connsiteY2" fmla="*/ 4093368 h 4531518"/>
              <a:gd name="connsiteX3" fmla="*/ 0 w 4946650"/>
              <a:gd name="connsiteY3" fmla="*/ 4531518 h 4531518"/>
              <a:gd name="connsiteX4" fmla="*/ 0 w 4946650"/>
              <a:gd name="connsiteY4" fmla="*/ 0 h 453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650" h="4531518">
                <a:moveTo>
                  <a:pt x="0" y="0"/>
                </a:moveTo>
                <a:lnTo>
                  <a:pt x="4946650" y="0"/>
                </a:lnTo>
                <a:cubicBezTo>
                  <a:pt x="4946385" y="1364456"/>
                  <a:pt x="4946121" y="2728912"/>
                  <a:pt x="4945856" y="4093368"/>
                </a:cubicBezTo>
                <a:lnTo>
                  <a:pt x="0" y="4531518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15756" y="0"/>
            <a:ext cx="7173862" cy="4085054"/>
          </a:xfrm>
          <a:custGeom>
            <a:avLst/>
            <a:gdLst>
              <a:gd name="connsiteX0" fmla="*/ 0 w 7178674"/>
              <a:gd name="connsiteY0" fmla="*/ 0 h 4086000"/>
              <a:gd name="connsiteX1" fmla="*/ 7178674 w 7178674"/>
              <a:gd name="connsiteY1" fmla="*/ 0 h 4086000"/>
              <a:gd name="connsiteX2" fmla="*/ 7178674 w 7178674"/>
              <a:gd name="connsiteY2" fmla="*/ 4086000 h 4086000"/>
              <a:gd name="connsiteX3" fmla="*/ 0 w 7178674"/>
              <a:gd name="connsiteY3" fmla="*/ 4086000 h 4086000"/>
              <a:gd name="connsiteX4" fmla="*/ 0 w 7178674"/>
              <a:gd name="connsiteY4" fmla="*/ 0 h 4086000"/>
              <a:gd name="connsiteX0" fmla="*/ 0 w 7179468"/>
              <a:gd name="connsiteY0" fmla="*/ 0 h 4086000"/>
              <a:gd name="connsiteX1" fmla="*/ 7178674 w 7179468"/>
              <a:gd name="connsiteY1" fmla="*/ 0 h 4086000"/>
              <a:gd name="connsiteX2" fmla="*/ 7179468 w 7179468"/>
              <a:gd name="connsiteY2" fmla="*/ 3455194 h 4086000"/>
              <a:gd name="connsiteX3" fmla="*/ 7178674 w 7179468"/>
              <a:gd name="connsiteY3" fmla="*/ 4086000 h 4086000"/>
              <a:gd name="connsiteX4" fmla="*/ 0 w 7179468"/>
              <a:gd name="connsiteY4" fmla="*/ 4086000 h 4086000"/>
              <a:gd name="connsiteX5" fmla="*/ 0 w 7179468"/>
              <a:gd name="connsiteY5" fmla="*/ 0 h 4086000"/>
              <a:gd name="connsiteX0" fmla="*/ 0 w 7179468"/>
              <a:gd name="connsiteY0" fmla="*/ 0 h 4332411"/>
              <a:gd name="connsiteX1" fmla="*/ 7178674 w 7179468"/>
              <a:gd name="connsiteY1" fmla="*/ 0 h 4332411"/>
              <a:gd name="connsiteX2" fmla="*/ 7179468 w 7179468"/>
              <a:gd name="connsiteY2" fmla="*/ 3455194 h 4332411"/>
              <a:gd name="connsiteX3" fmla="*/ 0 w 7179468"/>
              <a:gd name="connsiteY3" fmla="*/ 4086000 h 4332411"/>
              <a:gd name="connsiteX4" fmla="*/ 0 w 7179468"/>
              <a:gd name="connsiteY4" fmla="*/ 0 h 4332411"/>
              <a:gd name="connsiteX0" fmla="*/ 0 w 7179468"/>
              <a:gd name="connsiteY0" fmla="*/ 0 h 4086000"/>
              <a:gd name="connsiteX1" fmla="*/ 7178674 w 7179468"/>
              <a:gd name="connsiteY1" fmla="*/ 0 h 4086000"/>
              <a:gd name="connsiteX2" fmla="*/ 7179468 w 7179468"/>
              <a:gd name="connsiteY2" fmla="*/ 3455194 h 4086000"/>
              <a:gd name="connsiteX3" fmla="*/ 0 w 7179468"/>
              <a:gd name="connsiteY3" fmla="*/ 4086000 h 4086000"/>
              <a:gd name="connsiteX4" fmla="*/ 0 w 7179468"/>
              <a:gd name="connsiteY4" fmla="*/ 0 h 40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468" h="4086000">
                <a:moveTo>
                  <a:pt x="0" y="0"/>
                </a:moveTo>
                <a:lnTo>
                  <a:pt x="7178674" y="0"/>
                </a:lnTo>
                <a:cubicBezTo>
                  <a:pt x="7178939" y="1151731"/>
                  <a:pt x="7179203" y="2303463"/>
                  <a:pt x="7179468" y="3455194"/>
                </a:cubicBezTo>
                <a:lnTo>
                  <a:pt x="0" y="4086000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9952" y="4745527"/>
            <a:ext cx="10927542" cy="163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</a:t>
            </a:r>
            <a:r>
              <a:rPr lang="en-US" dirty="0" smtClean="0"/>
              <a:t>// for Body text: Home // Paragraph// Increase List Level</a:t>
            </a:r>
          </a:p>
          <a:p>
            <a:pPr lvl="1"/>
            <a:r>
              <a:rPr lang="en-US" dirty="0" smtClean="0"/>
              <a:t>Second level (Body text)</a:t>
            </a:r>
          </a:p>
        </p:txBody>
      </p:sp>
    </p:spTree>
    <p:extLst>
      <p:ext uri="{BB962C8B-B14F-4D97-AF65-F5344CB8AC3E}">
        <p14:creationId xmlns:p14="http://schemas.microsoft.com/office/powerpoint/2010/main" val="149492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16" userDrawn="1">
          <p15:clr>
            <a:srgbClr val="FBAE40"/>
          </p15:clr>
        </p15:guide>
        <p15:guide id="2" pos="3162" userDrawn="1">
          <p15:clr>
            <a:srgbClr val="FBAE40"/>
          </p15:clr>
        </p15:guide>
        <p15:guide id="3" orient="horz" pos="2990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Brushing/ image 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21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2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3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4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6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7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8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9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40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U_L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/>
        </p:blipFill>
        <p:spPr bwMode="white">
          <a:xfrm>
            <a:off x="0" y="0"/>
            <a:ext cx="12187276" cy="6487838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-1"/>
            <a:ext cx="4596983" cy="3373450"/>
          </a:xfrm>
          <a:custGeom>
            <a:avLst/>
            <a:gdLst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600575 w 4600575"/>
              <a:gd name="connsiteY2" fmla="*/ 3374231 h 3374231"/>
              <a:gd name="connsiteX3" fmla="*/ 0 w 4600575"/>
              <a:gd name="connsiteY3" fmla="*/ 3374231 h 3374231"/>
              <a:gd name="connsiteX4" fmla="*/ 0 w 4600575"/>
              <a:gd name="connsiteY4" fmla="*/ 0 h 3374231"/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598194 w 4600575"/>
              <a:gd name="connsiteY2" fmla="*/ 2967039 h 3374231"/>
              <a:gd name="connsiteX3" fmla="*/ 4600575 w 4600575"/>
              <a:gd name="connsiteY3" fmla="*/ 3374231 h 3374231"/>
              <a:gd name="connsiteX4" fmla="*/ 0 w 4600575"/>
              <a:gd name="connsiteY4" fmla="*/ 3374231 h 3374231"/>
              <a:gd name="connsiteX5" fmla="*/ 0 w 4600575"/>
              <a:gd name="connsiteY5" fmla="*/ 0 h 3374231"/>
              <a:gd name="connsiteX0" fmla="*/ 0 w 4600575"/>
              <a:gd name="connsiteY0" fmla="*/ 0 h 3613464"/>
              <a:gd name="connsiteX1" fmla="*/ 4600575 w 4600575"/>
              <a:gd name="connsiteY1" fmla="*/ 0 h 3613464"/>
              <a:gd name="connsiteX2" fmla="*/ 4598194 w 4600575"/>
              <a:gd name="connsiteY2" fmla="*/ 2967039 h 3613464"/>
              <a:gd name="connsiteX3" fmla="*/ 0 w 4600575"/>
              <a:gd name="connsiteY3" fmla="*/ 3374231 h 3613464"/>
              <a:gd name="connsiteX4" fmla="*/ 0 w 4600575"/>
              <a:gd name="connsiteY4" fmla="*/ 0 h 3613464"/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598194 w 4600575"/>
              <a:gd name="connsiteY2" fmla="*/ 2967039 h 3374231"/>
              <a:gd name="connsiteX3" fmla="*/ 0 w 4600575"/>
              <a:gd name="connsiteY3" fmla="*/ 3374231 h 3374231"/>
              <a:gd name="connsiteX4" fmla="*/ 0 w 4600575"/>
              <a:gd name="connsiteY4" fmla="*/ 0 h 33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575" h="3374231">
                <a:moveTo>
                  <a:pt x="0" y="0"/>
                </a:moveTo>
                <a:lnTo>
                  <a:pt x="4600575" y="0"/>
                </a:lnTo>
                <a:cubicBezTo>
                  <a:pt x="4599781" y="989013"/>
                  <a:pt x="4598988" y="1978026"/>
                  <a:pt x="4598194" y="2967039"/>
                </a:cubicBezTo>
                <a:lnTo>
                  <a:pt x="0" y="3374231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68366" y="0"/>
            <a:ext cx="3307351" cy="2961589"/>
          </a:xfrm>
          <a:custGeom>
            <a:avLst/>
            <a:gdLst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9936 w 3309936"/>
              <a:gd name="connsiteY2" fmla="*/ 2962275 h 2962275"/>
              <a:gd name="connsiteX3" fmla="*/ 0 w 3309936"/>
              <a:gd name="connsiteY3" fmla="*/ 2962275 h 2962275"/>
              <a:gd name="connsiteX4" fmla="*/ 0 w 3309936"/>
              <a:gd name="connsiteY4" fmla="*/ 0 h 2962275"/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7555 w 3309936"/>
              <a:gd name="connsiteY2" fmla="*/ 2669382 h 2962275"/>
              <a:gd name="connsiteX3" fmla="*/ 3309936 w 3309936"/>
              <a:gd name="connsiteY3" fmla="*/ 2962275 h 2962275"/>
              <a:gd name="connsiteX4" fmla="*/ 0 w 3309936"/>
              <a:gd name="connsiteY4" fmla="*/ 2962275 h 2962275"/>
              <a:gd name="connsiteX5" fmla="*/ 0 w 3309936"/>
              <a:gd name="connsiteY5" fmla="*/ 0 h 2962275"/>
              <a:gd name="connsiteX0" fmla="*/ 0 w 3309936"/>
              <a:gd name="connsiteY0" fmla="*/ 0 h 3195435"/>
              <a:gd name="connsiteX1" fmla="*/ 3309936 w 3309936"/>
              <a:gd name="connsiteY1" fmla="*/ 0 h 3195435"/>
              <a:gd name="connsiteX2" fmla="*/ 3307555 w 3309936"/>
              <a:gd name="connsiteY2" fmla="*/ 2669382 h 3195435"/>
              <a:gd name="connsiteX3" fmla="*/ 0 w 3309936"/>
              <a:gd name="connsiteY3" fmla="*/ 2962275 h 3195435"/>
              <a:gd name="connsiteX4" fmla="*/ 0 w 3309936"/>
              <a:gd name="connsiteY4" fmla="*/ 0 h 3195435"/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7555 w 3309936"/>
              <a:gd name="connsiteY2" fmla="*/ 2669382 h 2962275"/>
              <a:gd name="connsiteX3" fmla="*/ 0 w 3309936"/>
              <a:gd name="connsiteY3" fmla="*/ 2962275 h 2962275"/>
              <a:gd name="connsiteX4" fmla="*/ 0 w 3309936"/>
              <a:gd name="connsiteY4" fmla="*/ 0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936" h="2962275">
                <a:moveTo>
                  <a:pt x="0" y="0"/>
                </a:moveTo>
                <a:lnTo>
                  <a:pt x="3309936" y="0"/>
                </a:lnTo>
                <a:cubicBezTo>
                  <a:pt x="3309142" y="889794"/>
                  <a:pt x="3308349" y="1779588"/>
                  <a:pt x="3307555" y="2669382"/>
                </a:cubicBezTo>
                <a:lnTo>
                  <a:pt x="0" y="2962275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51858" y="0"/>
            <a:ext cx="4135418" cy="2664002"/>
          </a:xfrm>
          <a:custGeom>
            <a:avLst/>
            <a:gdLst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50 w 4138650"/>
              <a:gd name="connsiteY2" fmla="*/ 2664619 h 2664619"/>
              <a:gd name="connsiteX3" fmla="*/ 0 w 4138650"/>
              <a:gd name="connsiteY3" fmla="*/ 2664619 h 2664619"/>
              <a:gd name="connsiteX4" fmla="*/ 0 w 4138650"/>
              <a:gd name="connsiteY4" fmla="*/ 0 h 2664619"/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13 w 4138650"/>
              <a:gd name="connsiteY2" fmla="*/ 2300289 h 2664619"/>
              <a:gd name="connsiteX3" fmla="*/ 4138650 w 4138650"/>
              <a:gd name="connsiteY3" fmla="*/ 2664619 h 2664619"/>
              <a:gd name="connsiteX4" fmla="*/ 0 w 4138650"/>
              <a:gd name="connsiteY4" fmla="*/ 2664619 h 2664619"/>
              <a:gd name="connsiteX5" fmla="*/ 0 w 4138650"/>
              <a:gd name="connsiteY5" fmla="*/ 0 h 2664619"/>
              <a:gd name="connsiteX0" fmla="*/ 0 w 4138650"/>
              <a:gd name="connsiteY0" fmla="*/ 0 h 2839529"/>
              <a:gd name="connsiteX1" fmla="*/ 4138650 w 4138650"/>
              <a:gd name="connsiteY1" fmla="*/ 0 h 2839529"/>
              <a:gd name="connsiteX2" fmla="*/ 4138613 w 4138650"/>
              <a:gd name="connsiteY2" fmla="*/ 2300289 h 2839529"/>
              <a:gd name="connsiteX3" fmla="*/ 0 w 4138650"/>
              <a:gd name="connsiteY3" fmla="*/ 2664619 h 2839529"/>
              <a:gd name="connsiteX4" fmla="*/ 0 w 4138650"/>
              <a:gd name="connsiteY4" fmla="*/ 0 h 2839529"/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13 w 4138650"/>
              <a:gd name="connsiteY2" fmla="*/ 2300289 h 2664619"/>
              <a:gd name="connsiteX3" fmla="*/ 0 w 4138650"/>
              <a:gd name="connsiteY3" fmla="*/ 2664619 h 2664619"/>
              <a:gd name="connsiteX4" fmla="*/ 0 w 4138650"/>
              <a:gd name="connsiteY4" fmla="*/ 0 h 26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650" h="2664619">
                <a:moveTo>
                  <a:pt x="0" y="0"/>
                </a:moveTo>
                <a:lnTo>
                  <a:pt x="4138650" y="0"/>
                </a:lnTo>
                <a:cubicBezTo>
                  <a:pt x="4138638" y="766763"/>
                  <a:pt x="4138625" y="1533526"/>
                  <a:pt x="4138613" y="2300289"/>
                </a:cubicBezTo>
                <a:lnTo>
                  <a:pt x="0" y="2664619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8160" y="3526609"/>
            <a:ext cx="10929334" cy="28536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</a:t>
            </a:r>
            <a:r>
              <a:rPr lang="en-US" dirty="0" smtClean="0"/>
              <a:t>// for Body text: Home // Paragraph// Increase List Level</a:t>
            </a:r>
          </a:p>
          <a:p>
            <a:pPr lvl="1"/>
            <a:r>
              <a:rPr lang="en-US" dirty="0" smtClean="0"/>
              <a:t>Second level (Body text)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629840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5028" userDrawn="1">
          <p15:clr>
            <a:srgbClr val="FBAE40"/>
          </p15:clr>
        </p15:guide>
        <p15:guide id="3" pos="5076" userDrawn="1">
          <p15:clr>
            <a:srgbClr val="FBAE40"/>
          </p15:clr>
        </p15:guide>
        <p15:guide id="4" pos="2943" userDrawn="1">
          <p15:clr>
            <a:srgbClr val="FBAE40"/>
          </p15:clr>
        </p15:guide>
        <p15:guide id="5" pos="2898" userDrawn="1">
          <p15:clr>
            <a:srgbClr val="FBAE40"/>
          </p15:clr>
        </p15:guide>
        <p15:guide id="6" orient="horz" pos="2222" userDrawn="1">
          <p15:clr>
            <a:srgbClr val="FBAE40"/>
          </p15:clr>
        </p15:guide>
        <p15:guide id="7" orient="horz" pos="40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87276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2101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/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6058327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0499" y="0"/>
            <a:ext cx="6058327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8410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/ 4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3279297"/>
            <a:ext cx="605832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0499" y="3279297"/>
            <a:ext cx="605832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605832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30499" y="1"/>
            <a:ext cx="605832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1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/ 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4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0"/>
            <a:ext cx="3840337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12512" y="0"/>
            <a:ext cx="4198831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83517" y="0"/>
            <a:ext cx="4005307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655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421" userDrawn="1">
          <p15:clr>
            <a:srgbClr val="FBAE40"/>
          </p15:clr>
        </p15:guide>
        <p15:guide id="3" pos="5159" userDrawn="1">
          <p15:clr>
            <a:srgbClr val="FBAE40"/>
          </p15:clr>
        </p15:guide>
        <p15:guide id="4" pos="2465" userDrawn="1">
          <p15:clr>
            <a:srgbClr val="FBAE40"/>
          </p15:clr>
        </p15:guide>
        <p15:guide id="5" pos="511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/ 6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4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3279297"/>
            <a:ext cx="384033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12512" y="3279297"/>
            <a:ext cx="4198831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83517" y="3279297"/>
            <a:ext cx="400530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1"/>
            <a:ext cx="384033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83518" y="1"/>
            <a:ext cx="400530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912512" y="1"/>
            <a:ext cx="4198831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016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421" userDrawn="1">
          <p15:clr>
            <a:srgbClr val="FBAE40"/>
          </p15:clr>
        </p15:guide>
        <p15:guide id="3" pos="5159" userDrawn="1">
          <p15:clr>
            <a:srgbClr val="FBAE40"/>
          </p15:clr>
        </p15:guide>
        <p15:guide id="4" pos="2465" userDrawn="1">
          <p15:clr>
            <a:srgbClr val="FBAE40"/>
          </p15:clr>
        </p15:guide>
        <p15:guide id="5" pos="51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 type="none" w="sm" len="sm"/>
            <a:tailEnd type="none" w="sm" len="sm"/>
          </a:ln>
        </p:spPr>
        <p:txBody>
          <a:bodyPr lIns="107766" tIns="56033" rIns="107766" bIns="56033"/>
          <a:lstStyle/>
          <a:p>
            <a:pPr>
              <a:defRPr/>
            </a:pPr>
            <a:endParaRPr lang="de-DE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4" name="Picture 7" descr="Daimler_Logotype_100_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963" y="1080402"/>
            <a:ext cx="440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spect="1" noChangeArrowheads="1"/>
          </p:cNvSpPr>
          <p:nvPr userDrawn="1">
            <p:ph type="ctrTitle"/>
          </p:nvPr>
        </p:nvSpPr>
        <p:spPr>
          <a:xfrm>
            <a:off x="672353" y="2992710"/>
            <a:ext cx="10972308" cy="501568"/>
          </a:xfrm>
        </p:spPr>
        <p:txBody>
          <a:bodyPr bIns="4320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 smtClean="0"/>
              <a:t>Titel durch Klicken hinzufügen</a:t>
            </a:r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72352" y="3635375"/>
            <a:ext cx="7114335" cy="7762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72000" bIns="0">
            <a:spAutoFit/>
          </a:bodyPr>
          <a:lstStyle>
            <a:lvl1pPr marL="0" indent="0">
              <a:lnSpc>
                <a:spcPct val="97000"/>
              </a:lnSpc>
              <a:spcAft>
                <a:spcPts val="300"/>
              </a:spcAft>
              <a:buNone/>
              <a:defRPr lang="de-DE" sz="2600" kern="1200" noProof="0" dirty="0" smtClean="0">
                <a:solidFill>
                  <a:schemeClr val="bg2"/>
                </a:solidFill>
                <a:ea typeface="MS PGothic" pitchFamily="34" charset="-128"/>
              </a:defRPr>
            </a:lvl1pPr>
          </a:lstStyle>
          <a:p>
            <a:pPr lvl="0" eaLnBrk="1" hangingPunct="1">
              <a:spcAft>
                <a:spcPct val="0"/>
              </a:spcAft>
              <a:buSzPct val="75000"/>
            </a:pPr>
            <a:r>
              <a:rPr lang="de-DE" noProof="0" dirty="0" smtClean="0"/>
              <a:t>Formatvorlage des Untertitelmasters durch Klicken bearbeiten</a:t>
            </a:r>
          </a:p>
        </p:txBody>
      </p:sp>
      <p:pic>
        <p:nvPicPr>
          <p:cNvPr id="20" name="Bild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30" y="4684314"/>
            <a:ext cx="3880705" cy="17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508" y="285982"/>
            <a:ext cx="10928259" cy="683842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160" y="4966850"/>
            <a:ext cx="5106173" cy="141443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text </a:t>
            </a:r>
            <a:r>
              <a:rPr lang="en-US" noProof="0" dirty="0" smtClean="0"/>
              <a:t>(Mark-ups in Bold) </a:t>
            </a:r>
            <a:r>
              <a:rPr lang="en-US" dirty="0" smtClean="0"/>
              <a:t>// conclusion etc.: Increase List Level</a:t>
            </a:r>
          </a:p>
          <a:p>
            <a:pPr lvl="1"/>
            <a:r>
              <a:rPr lang="en-US" dirty="0" smtClean="0"/>
              <a:t>Second level (Conclusion etc.)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2" y="4966850"/>
            <a:ext cx="5463081" cy="14144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Insert text </a:t>
            </a:r>
            <a:r>
              <a:rPr lang="en-US" noProof="0" dirty="0" smtClean="0"/>
              <a:t>(Mark-ups in Bold) </a:t>
            </a:r>
            <a:r>
              <a:rPr lang="en-US" dirty="0" smtClean="0"/>
              <a:t>// conclusion etc.: Increase List Level</a:t>
            </a:r>
          </a:p>
          <a:p>
            <a:pPr lvl="1"/>
            <a:r>
              <a:rPr lang="en-US" dirty="0" smtClean="0"/>
              <a:t>Second level (Conclusion etc.)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9509" y="1233203"/>
            <a:ext cx="6835433" cy="3599628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536325" y="1233202"/>
            <a:ext cx="4021441" cy="197915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536112" y="3286041"/>
            <a:ext cx="4021382" cy="1546791"/>
          </a:xfrm>
          <a:prstGeom prst="rect">
            <a:avLst/>
          </a:prstGeom>
          <a:solidFill>
            <a:srgbClr val="CFCFCF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2213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orient="horz" pos="3128" userDrawn="1">
          <p15:clr>
            <a:srgbClr val="FBAE40"/>
          </p15:clr>
        </p15:guide>
        <p15:guide id="8" pos="3842" userDrawn="1">
          <p15:clr>
            <a:srgbClr val="FBAE40"/>
          </p15:clr>
        </p15:guide>
        <p15:guide id="9" pos="3615" userDrawn="1">
          <p15:clr>
            <a:srgbClr val="FBAE40"/>
          </p15:clr>
        </p15:guide>
        <p15:guide id="10" orient="horz" pos="40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3 images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508" y="285982"/>
            <a:ext cx="10928259" cy="683842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9508" y="1233202"/>
            <a:ext cx="5464904" cy="5148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</a:t>
            </a:r>
            <a:r>
              <a:rPr lang="en-US" dirty="0" smtClean="0"/>
              <a:t>// for conclusion</a:t>
            </a:r>
            <a:r>
              <a:rPr lang="en-US" noProof="0" dirty="0" smtClean="0"/>
              <a:t>, summary or short highlight</a:t>
            </a:r>
            <a:r>
              <a:rPr lang="en-US" dirty="0" smtClean="0"/>
              <a:t>: Home // Paragraph// Increase List Level</a:t>
            </a:r>
          </a:p>
          <a:p>
            <a:pPr lvl="1"/>
            <a:r>
              <a:rPr lang="en-US" dirty="0" smtClean="0"/>
              <a:t>Second level (Conclusion, summary or short highlight)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814575" y="1233203"/>
            <a:ext cx="4743190" cy="2627392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618884" y="3933889"/>
            <a:ext cx="1938610" cy="2446383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13075" y="3933889"/>
            <a:ext cx="2735023" cy="2446383"/>
          </a:xfrm>
          <a:prstGeom prst="rect">
            <a:avLst/>
          </a:prstGeom>
          <a:solidFill>
            <a:srgbClr val="CFCFCF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5590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  <p15:guide id="5" pos="3842" userDrawn="1">
          <p15:clr>
            <a:srgbClr val="FBAE40"/>
          </p15:clr>
        </p15:guide>
        <p15:guide id="6" pos="429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745" y="2493113"/>
            <a:ext cx="4963884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</a:t>
            </a:r>
            <a:r>
              <a:rPr lang="en-US" dirty="0" smtClean="0"/>
              <a:t>// for conclusion</a:t>
            </a:r>
            <a:r>
              <a:rPr lang="en-US" noProof="0" dirty="0" smtClean="0"/>
              <a:t>, summary or short highlight</a:t>
            </a:r>
            <a:r>
              <a:rPr lang="en-US" dirty="0" smtClean="0"/>
              <a:t>: Home // Paragraph// Increase List Level</a:t>
            </a:r>
          </a:p>
          <a:p>
            <a:pPr lvl="1"/>
            <a:r>
              <a:rPr lang="en-US" dirty="0" smtClean="0"/>
              <a:t>Second level (Conclusion, summary or short highlight)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748" y="1504602"/>
            <a:ext cx="4963881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900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508" y="2231483"/>
            <a:ext cx="4964121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3371" y="2231483"/>
            <a:ext cx="4964121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3609" y="1504602"/>
            <a:ext cx="496388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900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9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3609" y="2493113"/>
            <a:ext cx="4963884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</a:t>
            </a:r>
            <a:r>
              <a:rPr lang="en-US" dirty="0" smtClean="0"/>
              <a:t>// for conclusion</a:t>
            </a:r>
            <a:r>
              <a:rPr lang="en-US" noProof="0" dirty="0" smtClean="0"/>
              <a:t>, summary or short highlight</a:t>
            </a:r>
            <a:r>
              <a:rPr lang="en-US" dirty="0" smtClean="0"/>
              <a:t>: Home // Paragraph// Increase List Level</a:t>
            </a:r>
          </a:p>
          <a:p>
            <a:pPr lvl="1"/>
            <a:r>
              <a:rPr lang="en-US" dirty="0" smtClean="0"/>
              <a:t>Second level (Conclusion, summary or short highlight)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4504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 userDrawn="1">
          <p15:clr>
            <a:srgbClr val="FBAE40"/>
          </p15:clr>
        </p15:guide>
        <p15:guide id="2" pos="4155" userDrawn="1">
          <p15:clr>
            <a:srgbClr val="FBAE40"/>
          </p15:clr>
        </p15:guide>
        <p15:guide id="3" pos="3528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orient="horz" pos="95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Gerade Verbindung 66"/>
          <p:cNvCxnSpPr/>
          <p:nvPr userDrawn="1"/>
        </p:nvCxnSpPr>
        <p:spPr>
          <a:xfrm>
            <a:off x="3361960" y="1233203"/>
            <a:ext cx="0" cy="4797153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67"/>
          <p:cNvCxnSpPr/>
          <p:nvPr userDrawn="1"/>
        </p:nvCxnSpPr>
        <p:spPr>
          <a:xfrm>
            <a:off x="6094413" y="1233202"/>
            <a:ext cx="0" cy="4797689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8"/>
          <p:cNvCxnSpPr/>
          <p:nvPr userDrawn="1"/>
        </p:nvCxnSpPr>
        <p:spPr>
          <a:xfrm>
            <a:off x="8825313" y="1233202"/>
            <a:ext cx="0" cy="4797689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9367" y="1979542"/>
            <a:ext cx="2374145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540832" y="1979542"/>
            <a:ext cx="2374145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272298" y="1979542"/>
            <a:ext cx="2374145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003764" y="1983950"/>
            <a:ext cx="2374145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809367" y="1504603"/>
            <a:ext cx="2374146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540832" y="1504603"/>
            <a:ext cx="2374146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6272298" y="1504603"/>
            <a:ext cx="2374146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9003763" y="1504603"/>
            <a:ext cx="2374146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09368" y="3275242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XXYYY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809368" y="3887100"/>
            <a:ext cx="2374144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809368" y="4426975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err="1" smtClean="0"/>
              <a:t>XXg</a:t>
            </a:r>
            <a:endParaRPr lang="en-US" dirty="0" smtClean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809368" y="5002842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err="1" smtClean="0"/>
              <a:t>X,Xl</a:t>
            </a:r>
            <a:endParaRPr lang="en-US" dirty="0" smtClean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809368" y="5830650"/>
            <a:ext cx="2374144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3540832" y="3275242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XXYYY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3540832" y="3887100"/>
            <a:ext cx="2374144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3540832" y="4426975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err="1" smtClean="0"/>
              <a:t>XXg</a:t>
            </a:r>
            <a:endParaRPr lang="en-US" dirty="0" smtClean="0"/>
          </a:p>
        </p:txBody>
      </p:sp>
      <p:sp>
        <p:nvSpPr>
          <p:cNvPr id="35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3540832" y="5002842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err="1" smtClean="0"/>
              <a:t>X,Xl</a:t>
            </a:r>
            <a:endParaRPr lang="en-US" dirty="0" smtClean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3540832" y="5830650"/>
            <a:ext cx="2374144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272300" y="3275242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XXYYY</a:t>
            </a: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34" hasCustomPrompt="1"/>
          </p:nvPr>
        </p:nvSpPr>
        <p:spPr>
          <a:xfrm>
            <a:off x="6272300" y="3887100"/>
            <a:ext cx="2374144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5" hasCustomPrompt="1"/>
          </p:nvPr>
        </p:nvSpPr>
        <p:spPr>
          <a:xfrm>
            <a:off x="6272300" y="4426975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err="1" smtClean="0"/>
              <a:t>XXg</a:t>
            </a:r>
            <a:endParaRPr lang="en-US" dirty="0" smtClean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6272300" y="5002842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err="1" smtClean="0"/>
              <a:t>X,Xl</a:t>
            </a:r>
            <a:endParaRPr lang="en-US" dirty="0" smtClean="0"/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272300" y="5830650"/>
            <a:ext cx="2374144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9003764" y="3303538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XXYYY</a:t>
            </a:r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9003764" y="3915397"/>
            <a:ext cx="2374144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40" hasCustomPrompt="1"/>
          </p:nvPr>
        </p:nvSpPr>
        <p:spPr>
          <a:xfrm>
            <a:off x="9003764" y="4455272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err="1" smtClean="0"/>
              <a:t>XXg</a:t>
            </a:r>
            <a:endParaRPr lang="en-US" dirty="0" smtClean="0"/>
          </a:p>
        </p:txBody>
      </p:sp>
      <p:sp>
        <p:nvSpPr>
          <p:cNvPr id="45" name="Text Placeholder 18"/>
          <p:cNvSpPr>
            <a:spLocks noGrp="1"/>
          </p:cNvSpPr>
          <p:nvPr>
            <p:ph type="body" sz="quarter" idx="41" hasCustomPrompt="1"/>
          </p:nvPr>
        </p:nvSpPr>
        <p:spPr>
          <a:xfrm>
            <a:off x="9003764" y="5031138"/>
            <a:ext cx="2374144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7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err="1" smtClean="0"/>
              <a:t>X,Xl</a:t>
            </a:r>
            <a:endParaRPr lang="en-US" dirty="0" smtClean="0"/>
          </a:p>
        </p:txBody>
      </p:sp>
      <p:sp>
        <p:nvSpPr>
          <p:cNvPr id="46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9003764" y="5858946"/>
            <a:ext cx="2374144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 hasCustomPrompt="1"/>
          </p:nvPr>
        </p:nvSpPr>
        <p:spPr>
          <a:xfrm>
            <a:off x="629508" y="285982"/>
            <a:ext cx="10928259" cy="683842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321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34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508" y="285982"/>
            <a:ext cx="10928259" cy="683842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192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orient="horz" pos="18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Bild Bürst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white">
          <a:xfrm>
            <a:off x="0" y="-1"/>
            <a:ext cx="12187276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sz="1199" dirty="0">
                <a:latin typeface="+mn-lt"/>
                <a:cs typeface="Daimler CS"/>
              </a:rPr>
              <a:t>Daimler Buses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87276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Bild einfügen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 hasCustomPrompt="1"/>
          </p:nvPr>
        </p:nvSpPr>
        <p:spPr>
          <a:xfrm>
            <a:off x="629952" y="288857"/>
            <a:ext cx="10927815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Bilder Folie, Headline CorpoS (Textkörper) 35 pt.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smtClean="0"/>
              <a:t>E-mobility Strategy /  Mai 2016  /  Markus Balke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Page </a:t>
            </a:r>
            <a:fld id="{52531704-8F80-415D-BD2B-6B9991AE822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63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. 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6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2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7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2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8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1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2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72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000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72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000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3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72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000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72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000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4" name="Listenebene erhöhe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5" name="Listenebene verringern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79" y="3429000"/>
            <a:ext cx="12189654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160" y="2045814"/>
            <a:ext cx="10929334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</a:t>
            </a:r>
            <a:br>
              <a:rPr lang="en-US" dirty="0" smtClean="0"/>
            </a:br>
            <a:r>
              <a:rPr lang="en-US" dirty="0" smtClean="0"/>
              <a:t>Presentation title in two or three </a:t>
            </a:r>
            <a:br>
              <a:rPr lang="en-US" dirty="0" smtClean="0"/>
            </a:br>
            <a:r>
              <a:rPr lang="en-US" dirty="0" smtClean="0"/>
              <a:t>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" y="790853"/>
            <a:ext cx="341733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hne Inhalt / Ü 2 Zeil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508" y="285982"/>
            <a:ext cx="10928259" cy="469819"/>
          </a:xfrm>
        </p:spPr>
        <p:txBody>
          <a:bodyPr/>
          <a:lstStyle/>
          <a:p>
            <a:r>
              <a:rPr lang="de-DE" noProof="0" dirty="0" smtClean="0"/>
              <a:t>Headline in CorpoS (Textkörper) 35 pt.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Energy services for e-mobility / BI / 15.07.2016 /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52531704-8F80-415D-BD2B-6B9991AE822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523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hne Inhalt / Ü 1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49" y="690518"/>
            <a:ext cx="11282363" cy="870569"/>
          </a:xfrm>
        </p:spPr>
        <p:txBody>
          <a:bodyPr/>
          <a:lstStyle/>
          <a:p>
            <a:r>
              <a:rPr lang="de-DE" noProof="0" dirty="0"/>
              <a:t>Headline in CorpoS (Textkörper) 35 pt.</a:t>
            </a:r>
            <a:br>
              <a:rPr lang="de-DE" noProof="0" dirty="0"/>
            </a:br>
            <a:r>
              <a:rPr lang="de-DE" noProof="0" dirty="0"/>
              <a:t>über zwei Zeilen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E-mobility Strategy /  Mai 2016  /  Markus Balke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52531704-8F80-415D-BD2B-6B9991AE822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3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8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9509" y="5121280"/>
            <a:ext cx="10927985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Presentation title</a:t>
            </a:r>
            <a:br>
              <a:rPr lang="en-US" dirty="0" smtClean="0"/>
            </a:br>
            <a:r>
              <a:rPr lang="en-US" dirty="0" smtClean="0"/>
              <a:t>in two 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29" name="Wortmarke DAIMLER" descr="Daimler_RGB_100mm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" y="790853"/>
            <a:ext cx="341733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84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160" y="5121280"/>
            <a:ext cx="10929334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Presentation title</a:t>
            </a:r>
            <a:br>
              <a:rPr lang="en-US" dirty="0" smtClean="0"/>
            </a:br>
            <a:r>
              <a:rPr lang="en-US" dirty="0" smtClean="0"/>
              <a:t>in two or more 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" y="790853"/>
            <a:ext cx="341733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5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 userDrawn="1"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9509" y="4608438"/>
            <a:ext cx="10927985" cy="1538527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</a:t>
            </a:r>
            <a:br>
              <a:rPr lang="en-US" dirty="0" smtClean="0"/>
            </a:br>
            <a:r>
              <a:rPr lang="en-US" dirty="0" smtClean="0"/>
              <a:t>Presentation title in two lines or </a:t>
            </a:r>
            <a:br>
              <a:rPr lang="en-US" dirty="0" smtClean="0"/>
            </a:br>
            <a:r>
              <a:rPr lang="en-US" dirty="0" smtClean="0"/>
              <a:t>more 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" y="790853"/>
            <a:ext cx="341733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5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vmlDrawing" Target="../drawings/vmlDrawing2.v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4996004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49" y="1700213"/>
            <a:ext cx="11145839" cy="482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72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825" y="6673562"/>
            <a:ext cx="23923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ct val="50000"/>
              </a:spcAft>
              <a:defRPr sz="800">
                <a:solidFill>
                  <a:srgbClr val="000000"/>
                </a:solidFill>
                <a:latin typeface="CorpoS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89E27B5-A0BD-4BBC-9848-528270478DA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4349" y="690518"/>
            <a:ext cx="11282363" cy="4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68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36550" y="593725"/>
            <a:ext cx="115157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06" tIns="45357" rIns="90706" bIns="45357" anchor="ctr"/>
          <a:lstStyle/>
          <a:p>
            <a:endParaRPr lang="de-DE"/>
          </a:p>
        </p:txBody>
      </p:sp>
      <p:pic>
        <p:nvPicPr>
          <p:cNvPr id="1030" name="Picture 13" descr="Daimler_Logotype_042_C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176213"/>
            <a:ext cx="15605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 bwMode="auto">
          <a:xfrm>
            <a:off x="336212" y="6622619"/>
            <a:ext cx="115164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19438" y="161925"/>
            <a:ext cx="8677274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dirty="0">
                <a:solidFill>
                  <a:schemeClr val="tx2"/>
                </a:solidFill>
              </a:rPr>
              <a:t>Daimler </a:t>
            </a:r>
            <a:r>
              <a:rPr lang="de-DE" dirty="0" smtClean="0">
                <a:solidFill>
                  <a:schemeClr val="tx2"/>
                </a:solidFill>
              </a:rPr>
              <a:t>Buses</a:t>
            </a:r>
            <a:endParaRPr lang="de-DE" sz="1900" b="1" dirty="0">
              <a:solidFill>
                <a:schemeClr val="bg2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1813" y="6673562"/>
            <a:ext cx="417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lang="de-DE" sz="800" dirty="0">
                <a:solidFill>
                  <a:srgbClr val="000000"/>
                </a:solidFill>
                <a:ea typeface="+mn-ea"/>
              </a:defRPr>
            </a:lvl1pPr>
          </a:lstStyle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ct val="50000"/>
              </a:spcAft>
            </a:pPr>
            <a:r>
              <a:rPr lang="en-US" smtClean="0"/>
              <a:t>Energy services for e-mobility / BI / 15.07.2016 /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13" r:id="rId1"/>
    <p:sldLayoutId id="2147493917" r:id="rId2"/>
    <p:sldLayoutId id="2147493921" r:id="rId3"/>
    <p:sldLayoutId id="2147493955" r:id="rId4"/>
    <p:sldLayoutId id="2147493957" r:id="rId5"/>
    <p:sldLayoutId id="214749395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ea typeface="+mj-ea"/>
          <a:cs typeface="+mj-cs"/>
        </a:defRPr>
      </a:lvl1pPr>
      <a:lvl2pPr algn="l" rtl="0" eaLnBrk="0" fontAlgn="base" hangingPunct="0">
        <a:lnSpc>
          <a:spcPts val="2988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cs typeface="Arial" charset="0"/>
        </a:defRPr>
      </a:lvl2pPr>
      <a:lvl3pPr algn="l" rtl="0" eaLnBrk="0" fontAlgn="base" hangingPunct="0">
        <a:lnSpc>
          <a:spcPts val="2988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cs typeface="Arial" charset="0"/>
        </a:defRPr>
      </a:lvl3pPr>
      <a:lvl4pPr algn="l" rtl="0" eaLnBrk="0" fontAlgn="base" hangingPunct="0">
        <a:lnSpc>
          <a:spcPts val="2988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cs typeface="Arial" charset="0"/>
        </a:defRPr>
      </a:lvl4pPr>
      <a:lvl5pPr algn="l" rtl="0" eaLnBrk="0" fontAlgn="base" hangingPunct="0">
        <a:lnSpc>
          <a:spcPts val="2988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cs typeface="Arial" charset="0"/>
        </a:defRPr>
      </a:lvl5pPr>
      <a:lvl6pPr marL="453531" algn="l" rtl="0" fontAlgn="base">
        <a:lnSpc>
          <a:spcPts val="2997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cs typeface="Arial" charset="0"/>
        </a:defRPr>
      </a:lvl6pPr>
      <a:lvl7pPr marL="907080" algn="l" rtl="0" fontAlgn="base">
        <a:lnSpc>
          <a:spcPts val="2997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cs typeface="Arial" charset="0"/>
        </a:defRPr>
      </a:lvl7pPr>
      <a:lvl8pPr marL="1360617" algn="l" rtl="0" fontAlgn="base">
        <a:lnSpc>
          <a:spcPts val="2997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cs typeface="Arial" charset="0"/>
        </a:defRPr>
      </a:lvl8pPr>
      <a:lvl9pPr marL="1814153" algn="l" rtl="0" fontAlgn="base">
        <a:lnSpc>
          <a:spcPts val="2997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  <a:cs typeface="Arial" charset="0"/>
        </a:defRPr>
      </a:lvl9pPr>
    </p:titleStyle>
    <p:bodyStyle>
      <a:lvl1pPr marL="269875" indent="-269875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Clr>
          <a:schemeClr val="tx2"/>
        </a:buClr>
        <a:buSzPct val="90000"/>
        <a:buChar char="•"/>
        <a:defRPr sz="2000">
          <a:solidFill>
            <a:schemeClr val="tx1"/>
          </a:solidFill>
          <a:latin typeface="CorpoS" pitchFamily="2" charset="0"/>
          <a:ea typeface="+mn-ea"/>
          <a:cs typeface="+mn-cs"/>
        </a:defRPr>
      </a:lvl1pPr>
      <a:lvl2pPr marL="539750" indent="-263525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Clr>
          <a:schemeClr val="tx2"/>
        </a:buClr>
        <a:buSzPct val="110000"/>
        <a:buFont typeface="CorpoS" pitchFamily="2" charset="0"/>
        <a:buChar char="−"/>
        <a:defRPr sz="1800">
          <a:solidFill>
            <a:schemeClr val="tx1"/>
          </a:solidFill>
          <a:latin typeface="CorpoS" pitchFamily="2" charset="0"/>
          <a:cs typeface="+mn-cs"/>
        </a:defRPr>
      </a:lvl2pPr>
      <a:lvl3pPr marL="712788" indent="-173038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Clr>
          <a:schemeClr val="tx2"/>
        </a:buClr>
        <a:buSzPct val="95000"/>
        <a:buFont typeface="CorpoS" pitchFamily="2" charset="0"/>
        <a:buChar char="−"/>
        <a:defRPr sz="1800">
          <a:solidFill>
            <a:schemeClr val="tx1"/>
          </a:solidFill>
          <a:latin typeface="CorpoS" pitchFamily="2" charset="0"/>
          <a:cs typeface="+mn-cs"/>
        </a:defRPr>
      </a:lvl3pPr>
      <a:lvl4pPr marL="1246188" indent="-171450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100">
          <a:solidFill>
            <a:schemeClr val="tx1"/>
          </a:solidFill>
          <a:latin typeface="CorpoS" pitchFamily="2" charset="0"/>
          <a:cs typeface="+mn-cs"/>
        </a:defRPr>
      </a:lvl4pPr>
      <a:lvl5pPr marL="1604963" indent="-176213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100">
          <a:solidFill>
            <a:schemeClr val="tx1"/>
          </a:solidFill>
          <a:latin typeface="CorpoS" pitchFamily="2" charset="0"/>
          <a:cs typeface="+mn-cs"/>
        </a:defRPr>
      </a:lvl5pPr>
      <a:lvl6pPr marL="2064533" indent="-181070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100">
          <a:solidFill>
            <a:schemeClr val="tx1"/>
          </a:solidFill>
          <a:latin typeface="+mn-lt"/>
          <a:cs typeface="+mn-cs"/>
        </a:defRPr>
      </a:lvl6pPr>
      <a:lvl7pPr marL="2518068" indent="-181070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100">
          <a:solidFill>
            <a:schemeClr val="tx1"/>
          </a:solidFill>
          <a:latin typeface="+mn-lt"/>
          <a:cs typeface="+mn-cs"/>
        </a:defRPr>
      </a:lvl7pPr>
      <a:lvl8pPr marL="2971613" indent="-181070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100">
          <a:solidFill>
            <a:schemeClr val="tx1"/>
          </a:solidFill>
          <a:latin typeface="+mn-lt"/>
          <a:cs typeface="+mn-cs"/>
        </a:defRPr>
      </a:lvl8pPr>
      <a:lvl9pPr marL="3425134" indent="-181070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31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080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617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153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667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213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763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291" algn="l" defTabSz="9070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08917070"/>
              </p:ext>
            </p:extLst>
          </p:nvPr>
        </p:nvGraphicFramePr>
        <p:xfrm>
          <a:off x="1587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Folie" r:id="rId34" imgW="360" imgH="360" progId="TCLayout.ActiveDocument.1">
                  <p:embed/>
                </p:oleObj>
              </mc:Choice>
              <mc:Fallback>
                <p:oleObj name="think-cell Folie" r:id="rId3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Regieanweisungen"/>
          <p:cNvGrpSpPr/>
          <p:nvPr/>
        </p:nvGrpSpPr>
        <p:grpSpPr>
          <a:xfrm>
            <a:off x="-2086369" y="-467892"/>
            <a:ext cx="13644137" cy="7792196"/>
            <a:chOff x="-2088000" y="-468000"/>
            <a:chExt cx="13654799" cy="7794000"/>
          </a:xfrm>
        </p:grpSpPr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8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2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36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1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 smtClean="0">
                  <a:solidFill>
                    <a:srgbClr val="444444"/>
                  </a:solidFill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via menu bar: </a:t>
                </a:r>
                <a:br>
                  <a:rPr lang="en-US" sz="1100" dirty="0" smtClean="0">
                    <a:solidFill>
                      <a:srgbClr val="444444"/>
                    </a:solidFill>
                  </a:rPr>
                </a:br>
                <a:r>
                  <a:rPr lang="en-US" sz="1100" dirty="0" smtClean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2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23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 defTabSz="91372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dirty="0" smtClean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7" name="Listenebene erhöhen"/>
                <p:cNvPicPr>
                  <a:picLocks noChangeAspect="1"/>
                </p:cNvPicPr>
                <p:nvPr userDrawn="1"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 userDrawn="1"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508" y="6564880"/>
            <a:ext cx="2086370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306">
              <a:defRPr/>
            </a:pPr>
            <a:r>
              <a:rPr lang="en-US" sz="1200" dirty="0" smtClean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  <a:endParaRPr lang="en-US" sz="1200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507" y="6487838"/>
            <a:ext cx="1092826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953" y="1504603"/>
            <a:ext cx="10927541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</a:t>
            </a:r>
            <a:r>
              <a:rPr lang="en-US" dirty="0" smtClean="0"/>
              <a:t>// for conclusion</a:t>
            </a:r>
            <a:r>
              <a:rPr lang="en-US" noProof="0" dirty="0" smtClean="0"/>
              <a:t>, summary or short highlight</a:t>
            </a:r>
            <a:r>
              <a:rPr lang="en-US" dirty="0" smtClean="0"/>
              <a:t>: Home // Paragraph// Increase List Level</a:t>
            </a:r>
          </a:p>
          <a:p>
            <a:pPr lvl="1"/>
            <a:r>
              <a:rPr lang="en-US" dirty="0" smtClean="0"/>
              <a:t>Second level (Conclusion, summary or short highlight)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160" y="285982"/>
            <a:ext cx="10929607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7750" y="6564880"/>
            <a:ext cx="8118855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200">
                <a:latin typeface="+mn-lt"/>
              </a:defRPr>
            </a:lvl2pPr>
            <a:lvl3pPr marL="0" indent="0" algn="r">
              <a:spcBef>
                <a:spcPts val="0"/>
              </a:spcBef>
              <a:defRPr sz="1200">
                <a:latin typeface="+mn-lt"/>
              </a:defRPr>
            </a:lvl3pPr>
            <a:lvl4pPr marL="0" indent="0" algn="r">
              <a:spcBef>
                <a:spcPts val="0"/>
              </a:spcBef>
              <a:defRPr sz="1200">
                <a:latin typeface="+mn-lt"/>
              </a:defRPr>
            </a:lvl4pPr>
            <a:lvl5pPr marL="0" indent="0" algn="r">
              <a:spcBef>
                <a:spcPts val="0"/>
              </a:spcBef>
              <a:defRPr sz="1200">
                <a:latin typeface="+mn-lt"/>
              </a:defRPr>
            </a:lvl5pPr>
            <a:lvl6pPr marL="0" indent="0" algn="r">
              <a:spcBef>
                <a:spcPts val="0"/>
              </a:spcBef>
              <a:defRPr sz="1200">
                <a:latin typeface="+mn-lt"/>
              </a:defRPr>
            </a:lvl6pPr>
            <a:lvl7pPr marL="0" indent="0" algn="r">
              <a:spcBef>
                <a:spcPts val="0"/>
              </a:spcBef>
              <a:defRPr sz="1200">
                <a:latin typeface="+mn-lt"/>
              </a:defRPr>
            </a:lvl7pPr>
            <a:lvl8pPr marL="0" indent="0" algn="r">
              <a:spcBef>
                <a:spcPts val="0"/>
              </a:spcBef>
              <a:defRPr sz="1200">
                <a:latin typeface="+mn-lt"/>
              </a:defRPr>
            </a:lvl8pPr>
            <a:lvl9pPr marL="0" indent="0" algn="r">
              <a:spcBef>
                <a:spcPts val="0"/>
              </a:spcBef>
              <a:defRPr sz="1200">
                <a:latin typeface="+mn-lt"/>
              </a:defRPr>
            </a:lvl9pPr>
          </a:lstStyle>
          <a:p>
            <a:pPr defTabSz="1088306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+mn-ea"/>
              </a:rPr>
              <a:t>Energy services for e-mobility / BI / 15.07.2016 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3929" y="6564880"/>
            <a:ext cx="1154896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spcBef>
                <a:spcPts val="0"/>
              </a:spcBef>
              <a:defRPr sz="1200">
                <a:latin typeface="+mn-lt"/>
              </a:defRPr>
            </a:lvl9pPr>
          </a:lstStyle>
          <a:p>
            <a:pPr defTabSz="1088306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+mn-ea"/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  <a:ea typeface="+mn-ea"/>
              </a:rPr>
              <a:pPr defTabSz="1088306" fontAlgn="auto"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890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26" r:id="rId1"/>
    <p:sldLayoutId id="2147493927" r:id="rId2"/>
    <p:sldLayoutId id="2147493928" r:id="rId3"/>
    <p:sldLayoutId id="2147493929" r:id="rId4"/>
    <p:sldLayoutId id="2147493930" r:id="rId5"/>
    <p:sldLayoutId id="2147493931" r:id="rId6"/>
    <p:sldLayoutId id="2147493932" r:id="rId7"/>
    <p:sldLayoutId id="2147493933" r:id="rId8"/>
    <p:sldLayoutId id="2147493934" r:id="rId9"/>
    <p:sldLayoutId id="2147493935" r:id="rId10"/>
    <p:sldLayoutId id="2147493936" r:id="rId11"/>
    <p:sldLayoutId id="2147493937" r:id="rId12"/>
    <p:sldLayoutId id="2147493938" r:id="rId13"/>
    <p:sldLayoutId id="2147493939" r:id="rId14"/>
    <p:sldLayoutId id="2147493940" r:id="rId15"/>
    <p:sldLayoutId id="2147493941" r:id="rId16"/>
    <p:sldLayoutId id="2147493942" r:id="rId17"/>
    <p:sldLayoutId id="2147493943" r:id="rId18"/>
    <p:sldLayoutId id="2147493944" r:id="rId19"/>
    <p:sldLayoutId id="2147493945" r:id="rId20"/>
    <p:sldLayoutId id="2147493946" r:id="rId21"/>
    <p:sldLayoutId id="2147493947" r:id="rId22"/>
    <p:sldLayoutId id="2147493948" r:id="rId23"/>
    <p:sldLayoutId id="2147493949" r:id="rId24"/>
    <p:sldLayoutId id="2147493950" r:id="rId25"/>
    <p:sldLayoutId id="2147493951" r:id="rId26"/>
    <p:sldLayoutId id="2147493952" r:id="rId27"/>
    <p:sldLayoutId id="2147493953" r:id="rId28"/>
    <p:sldLayoutId id="2147493954" r:id="rId29"/>
    <p:sldLayoutId id="2147493959" r:id="rId30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306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sz="35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57" indent="-237457" algn="l" defTabSz="1088306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8830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108830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108830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30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30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30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30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30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2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06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8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11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64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17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69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22" algn="l" defTabSz="10883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 userDrawn="1">
          <p15:clr>
            <a:srgbClr val="F26B43"/>
          </p15:clr>
        </p15:guide>
        <p15:guide id="2" pos="72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s://thenounproject.com/term/solar-panel/122071" TargetMode="External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henounproject.com/term/electric-charging-station/293754" TargetMode="External"/><Relationship Id="rId11" Type="http://schemas.openxmlformats.org/officeDocument/2006/relationships/hyperlink" Target="https://thenounproject.com/term/solar-power/173667" TargetMode="External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hyperlink" Target="https://thenounproject.com/term/bus/19255" TargetMode="External"/><Relationship Id="rId9" Type="http://schemas.openxmlformats.org/officeDocument/2006/relationships/hyperlink" Target="https://thenounproject.com/term/wind-turbine/145421" TargetMode="External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3.png"/><Relationship Id="rId18" Type="http://schemas.openxmlformats.org/officeDocument/2006/relationships/hyperlink" Target="https://thenounproject.com/term/solar-panel/122071" TargetMode="External"/><Relationship Id="rId26" Type="http://schemas.openxmlformats.org/officeDocument/2006/relationships/hyperlink" Target="https://thenounproject.com/term/funding/223711" TargetMode="External"/><Relationship Id="rId3" Type="http://schemas.openxmlformats.org/officeDocument/2006/relationships/hyperlink" Target="https://thenounproject.com/term/distance/151681" TargetMode="External"/><Relationship Id="rId21" Type="http://schemas.openxmlformats.org/officeDocument/2006/relationships/image" Target="../media/image57.png"/><Relationship Id="rId7" Type="http://schemas.openxmlformats.org/officeDocument/2006/relationships/hyperlink" Target="https://thenounproject.com/term/bus/19255" TargetMode="External"/><Relationship Id="rId12" Type="http://schemas.openxmlformats.org/officeDocument/2006/relationships/hyperlink" Target="https://thenounproject.com/term/power-line/151913" TargetMode="Externa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henounproject.com/term/consulting/11661" TargetMode="External"/><Relationship Id="rId20" Type="http://schemas.openxmlformats.org/officeDocument/2006/relationships/hyperlink" Target="https://thenounproject.com/term/wind-turbine/145421" TargetMode="External"/><Relationship Id="rId29" Type="http://schemas.openxmlformats.org/officeDocument/2006/relationships/hyperlink" Target="https://thenounproject.com/term/lightning/9036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11" Type="http://schemas.openxmlformats.org/officeDocument/2006/relationships/image" Target="../media/image20.png"/><Relationship Id="rId24" Type="http://schemas.openxmlformats.org/officeDocument/2006/relationships/hyperlink" Target="https://thenounproject.com/term/distance/151683" TargetMode="External"/><Relationship Id="rId5" Type="http://schemas.openxmlformats.org/officeDocument/2006/relationships/hyperlink" Target="https://thenounproject.com/term/dollar/39128" TargetMode="External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image" Target="../media/image61.png"/><Relationship Id="rId10" Type="http://schemas.openxmlformats.org/officeDocument/2006/relationships/hyperlink" Target="https://thenounproject.com/term/electric-charging-station/293754" TargetMode="External"/><Relationship Id="rId19" Type="http://schemas.openxmlformats.org/officeDocument/2006/relationships/image" Target="../media/image56.png"/><Relationship Id="rId31" Type="http://schemas.openxmlformats.org/officeDocument/2006/relationships/image" Target="../media/image6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hyperlink" Target="https://thenounproject.com/term/mobile-analytics/519432" TargetMode="External"/><Relationship Id="rId22" Type="http://schemas.openxmlformats.org/officeDocument/2006/relationships/hyperlink" Target="https://thenounproject.com/term/calendar/404" TargetMode="External"/><Relationship Id="rId27" Type="http://schemas.openxmlformats.org/officeDocument/2006/relationships/image" Target="../media/image60.png"/><Relationship Id="rId30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hyperlink" Target="https://thenounproject.com/term/tools/58200" TargetMode="External"/><Relationship Id="rId18" Type="http://schemas.openxmlformats.org/officeDocument/2006/relationships/image" Target="../media/image71.png"/><Relationship Id="rId26" Type="http://schemas.openxmlformats.org/officeDocument/2006/relationships/image" Target="../media/image75.png"/><Relationship Id="rId39" Type="http://schemas.openxmlformats.org/officeDocument/2006/relationships/hyperlink" Target="https://thenounproject.com/term/power-line/126856" TargetMode="External"/><Relationship Id="rId3" Type="http://schemas.openxmlformats.org/officeDocument/2006/relationships/image" Target="../media/image64.png"/><Relationship Id="rId21" Type="http://schemas.openxmlformats.org/officeDocument/2006/relationships/hyperlink" Target="https://thenounproject.com/term/architect/262138" TargetMode="External"/><Relationship Id="rId34" Type="http://schemas.openxmlformats.org/officeDocument/2006/relationships/image" Target="../media/image80.png"/><Relationship Id="rId42" Type="http://schemas.openxmlformats.org/officeDocument/2006/relationships/image" Target="../media/image84.png"/><Relationship Id="rId7" Type="http://schemas.openxmlformats.org/officeDocument/2006/relationships/hyperlink" Target="https://thenounproject.com/term/electric-charging-station/293754" TargetMode="External"/><Relationship Id="rId12" Type="http://schemas.openxmlformats.org/officeDocument/2006/relationships/image" Target="../media/image68.png"/><Relationship Id="rId17" Type="http://schemas.openxmlformats.org/officeDocument/2006/relationships/hyperlink" Target="https://thenounproject.com/term/software-engineering/532299" TargetMode="External"/><Relationship Id="rId25" Type="http://schemas.openxmlformats.org/officeDocument/2006/relationships/hyperlink" Target="https://thenounproject.com/term/bus/19255" TargetMode="External"/><Relationship Id="rId33" Type="http://schemas.openxmlformats.org/officeDocument/2006/relationships/image" Target="../media/image79.png"/><Relationship Id="rId38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29" Type="http://schemas.openxmlformats.org/officeDocument/2006/relationships/hyperlink" Target="https://thenounproject.com/term/solar-panel/122071" TargetMode="External"/><Relationship Id="rId41" Type="http://schemas.openxmlformats.org/officeDocument/2006/relationships/hyperlink" Target="https://thenounproject.com/term/charging-station/294163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11" Type="http://schemas.openxmlformats.org/officeDocument/2006/relationships/hyperlink" Target="https://thenounproject.com/term/car-battery/521429" TargetMode="External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openxmlformats.org/officeDocument/2006/relationships/hyperlink" Target="https://thenounproject.com/term/factory/10948" TargetMode="External"/><Relationship Id="rId40" Type="http://schemas.openxmlformats.org/officeDocument/2006/relationships/image" Target="../media/image83.png"/><Relationship Id="rId5" Type="http://schemas.openxmlformats.org/officeDocument/2006/relationships/hyperlink" Target="https://thenounproject.com/term/electric-grid/104287" TargetMode="External"/><Relationship Id="rId15" Type="http://schemas.openxmlformats.org/officeDocument/2006/relationships/hyperlink" Target="https://thenounproject.com/term/debris-management/4271" TargetMode="External"/><Relationship Id="rId23" Type="http://schemas.openxmlformats.org/officeDocument/2006/relationships/hyperlink" Target="https://thenounproject.com/term/plug/375924" TargetMode="External"/><Relationship Id="rId28" Type="http://schemas.openxmlformats.org/officeDocument/2006/relationships/image" Target="../media/image76.png"/><Relationship Id="rId36" Type="http://schemas.openxmlformats.org/officeDocument/2006/relationships/image" Target="../media/image81.png"/><Relationship Id="rId10" Type="http://schemas.openxmlformats.org/officeDocument/2006/relationships/image" Target="../media/image67.png"/><Relationship Id="rId19" Type="http://schemas.openxmlformats.org/officeDocument/2006/relationships/hyperlink" Target="https://thenounproject.com/term/gavel/13766" TargetMode="External"/><Relationship Id="rId31" Type="http://schemas.openxmlformats.org/officeDocument/2006/relationships/hyperlink" Target="https://thenounproject.com/term/map-pin/494151" TargetMode="External"/><Relationship Id="rId4" Type="http://schemas.microsoft.com/office/2007/relationships/hdphoto" Target="../media/hdphoto2.wdp"/><Relationship Id="rId9" Type="http://schemas.openxmlformats.org/officeDocument/2006/relationships/hyperlink" Target="https://thenounproject.com/term/settings/378134" TargetMode="External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hyperlink" Target="https://thenounproject.com/term/wind-turbine/145421" TargetMode="External"/><Relationship Id="rId30" Type="http://schemas.openxmlformats.org/officeDocument/2006/relationships/image" Target="../media/image77.png"/><Relationship Id="rId35" Type="http://schemas.openxmlformats.org/officeDocument/2006/relationships/hyperlink" Target="https://thenounproject.com/term/buildings/534388" TargetMode="External"/><Relationship Id="rId43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" b="477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27781" y="1517334"/>
            <a:ext cx="10929334" cy="1619625"/>
          </a:xfrm>
        </p:spPr>
        <p:txBody>
          <a:bodyPr/>
          <a:lstStyle/>
          <a:p>
            <a:r>
              <a:rPr lang="en-US" dirty="0" smtClean="0"/>
              <a:t>E-Bus Activities and Smart energy services for e-mobility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Oslo 13.2.2017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Tammo Voigt</a:t>
            </a:r>
            <a:endParaRPr lang="en-US" sz="1600" dirty="0"/>
          </a:p>
        </p:txBody>
      </p:sp>
      <p:pic>
        <p:nvPicPr>
          <p:cNvPr id="8" name="Picture 6" descr="https://d30y9cdsu7xlg0.cloudfront.net/png/19255-200.png">
            <a:hlinkClick r:id="rId4" tooltip="Bus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9763" y="5444757"/>
            <a:ext cx="359719" cy="3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d30y9cdsu7xlg0.cloudfront.net/png/293754-200.png">
            <a:hlinkClick r:id="rId6" tooltip="Electric Charging Sta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194" y="6020688"/>
            <a:ext cx="359719" cy="3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s://d30y9cdsu7xlg0.cloudfront.net/png/145421-200.png">
            <a:hlinkClick r:id="rId9" tooltip="Wind Turbin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03" y="6118501"/>
            <a:ext cx="359719" cy="3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s://d30y9cdsu7xlg0.cloudfront.net/png/173667-200.png">
            <a:hlinkClick r:id="rId11" tooltip="Solar Power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14" y="5125184"/>
            <a:ext cx="359719" cy="3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https://d30y9cdsu7xlg0.cloudfront.net/png/122071-200.png">
            <a:hlinkClick r:id="rId13" tooltip="solar panel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09" y="6424972"/>
            <a:ext cx="359719" cy="3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IEGJON\Downloads\sports-ca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32" y="5371207"/>
            <a:ext cx="359719" cy="3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7365821" y="1517886"/>
            <a:ext cx="2333782" cy="2629233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13910" y="1852993"/>
            <a:ext cx="2327599" cy="229048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53418" y="1858473"/>
            <a:ext cx="2335242" cy="229048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1044" name="Picture 20" descr="https://d30y9cdsu7xlg0.cloudfront.net/png/151681-200.png">
            <a:hlinkClick r:id="rId3" tooltip="distanc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03" y="1722977"/>
            <a:ext cx="2039557" cy="20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1831" y="1510950"/>
            <a:ext cx="9420172" cy="399295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45517" y="1807647"/>
            <a:ext cx="2333782" cy="2629233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system of energy </a:t>
            </a:r>
            <a:r>
              <a:rPr lang="en-US" dirty="0"/>
              <a:t>s</a:t>
            </a:r>
            <a:r>
              <a:rPr lang="en-US" dirty="0" smtClean="0"/>
              <a:t>ervices allows solutions tailored to customer needs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4993606" y="1845191"/>
            <a:ext cx="2327599" cy="229048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33115" y="1845191"/>
            <a:ext cx="2335242" cy="229048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s://d30y9cdsu7xlg0.cloudfront.net/png/39128-200.png">
            <a:hlinkClick r:id="rId5" tooltip="dollar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68" y="5540077"/>
            <a:ext cx="480347" cy="4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30y9cdsu7xlg0.cloudfront.net/png/19255-200.png">
            <a:hlinkClick r:id="rId7" tooltip="Bus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0629" y="5655222"/>
            <a:ext cx="591997" cy="5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30y9cdsu7xlg0.cloudfront.net/png/19255-200.png">
            <a:hlinkClick r:id="rId7" tooltip="Bus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1697" y="2569298"/>
            <a:ext cx="591997" cy="5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d30y9cdsu7xlg0.cloudfront.net/png/19255-200.png">
            <a:hlinkClick r:id="rId7" tooltip="Bus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554" y="2360757"/>
            <a:ext cx="1139607" cy="11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30y9cdsu7xlg0.cloudfront.net/png/293754-200.png">
            <a:hlinkClick r:id="rId10" tooltip="Electric Charging Station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19" y="2479982"/>
            <a:ext cx="243797" cy="2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30y9cdsu7xlg0.cloudfront.net/png/151913-200.png">
            <a:hlinkClick r:id="rId12" tooltip="power lin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31" y="1929072"/>
            <a:ext cx="659817" cy="6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320" y="1504603"/>
            <a:ext cx="2338173" cy="340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</a:rPr>
              <a:t>E-Bus/Van/Truck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660" y="1517886"/>
            <a:ext cx="2338173" cy="340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</a:rPr>
              <a:t>Infrastructure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81580" y="1517886"/>
            <a:ext cx="2338173" cy="340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</a:rPr>
              <a:t>Energy/ V2G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319" y="4555208"/>
            <a:ext cx="9414806" cy="357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</a:rPr>
              <a:t>Value-added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53828" y="1517886"/>
            <a:ext cx="2338173" cy="340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</a:rPr>
              <a:t>Renewables</a:t>
            </a:r>
          </a:p>
        </p:txBody>
      </p:sp>
      <p:pic>
        <p:nvPicPr>
          <p:cNvPr id="1040" name="Picture 16" descr="https://d30y9cdsu7xlg0.cloudfront.net/png/519432-200.png">
            <a:hlinkClick r:id="rId14" tooltip="Mobile Analytics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85" y="4934757"/>
            <a:ext cx="437768" cy="4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d30y9cdsu7xlg0.cloudfront.net/png/11661-200.png">
            <a:hlinkClick r:id="rId16" tooltip="consulting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53" y="4891002"/>
            <a:ext cx="553453" cy="5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d30y9cdsu7xlg0.cloudfront.net/png/293754-200.png">
            <a:hlinkClick r:id="rId10" tooltip="Electric Charging Station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40" y="2745930"/>
            <a:ext cx="243797" cy="2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>
            <a:off x="2607030" y="1485235"/>
            <a:ext cx="0" cy="295131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269748" y="5570445"/>
            <a:ext cx="9422253" cy="7963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1048" name="Picture 24" descr="https://d30y9cdsu7xlg0.cloudfront.net/png/122071-200.png">
            <a:hlinkClick r:id="rId18" tooltip="solar panel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33" y="2453772"/>
            <a:ext cx="785992" cy="7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d30y9cdsu7xlg0.cloudfront.net/png/145421-200.png">
            <a:hlinkClick r:id="rId20" tooltip="Wind Turbine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15" y="2165806"/>
            <a:ext cx="735901" cy="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640727" y="3355760"/>
            <a:ext cx="2331816" cy="1199449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t"/>
          <a:lstStyle/>
          <a:p>
            <a:pPr marL="285551" indent="-285551" defTabSz="108819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Infrastructure at depot: Charging stations and grid extension.</a:t>
            </a:r>
          </a:p>
          <a:p>
            <a:pPr marL="285551" indent="-285551" defTabSz="108819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Optional stationary battery.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88971" y="3355759"/>
            <a:ext cx="2339337" cy="119944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t"/>
          <a:lstStyle/>
          <a:p>
            <a:pPr marL="342659" indent="-342659" defTabSz="108819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Cost optimization of electricity bill (energy cost, demand charges).</a:t>
            </a:r>
          </a:p>
          <a:p>
            <a:pPr marL="342659" indent="-342659" defTabSz="108819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Additional revenues through Vehicle2Grid.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65821" y="3355759"/>
            <a:ext cx="2303482" cy="119944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t"/>
          <a:lstStyle/>
          <a:p>
            <a:pPr marL="342659" indent="-342659" defTabSz="108819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Option to obtain energy from renewable resources.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090962" y="6095566"/>
            <a:ext cx="1814015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b="1" dirty="0">
                <a:solidFill>
                  <a:srgbClr val="00677F"/>
                </a:solidFill>
                <a:latin typeface="CorpoS"/>
                <a:ea typeface="+mn-ea"/>
                <a:cs typeface="Daimler CS"/>
              </a:rPr>
              <a:t>Full - service leasing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2914534" y="6092681"/>
            <a:ext cx="379615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b="1" dirty="0">
                <a:solidFill>
                  <a:srgbClr val="00677F"/>
                </a:solidFill>
                <a:latin typeface="CorpoS"/>
                <a:ea typeface="+mn-ea"/>
                <a:cs typeface="Daimler CS"/>
              </a:rPr>
              <a:t>Sale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8351844" y="6092681"/>
            <a:ext cx="1033322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b="1" dirty="0">
                <a:solidFill>
                  <a:srgbClr val="00677F"/>
                </a:solidFill>
                <a:latin typeface="CorpoS"/>
                <a:ea typeface="+mn-ea"/>
                <a:cs typeface="Daimler CS"/>
              </a:rPr>
              <a:t>Pay per use</a:t>
            </a:r>
          </a:p>
        </p:txBody>
      </p:sp>
      <p:pic>
        <p:nvPicPr>
          <p:cNvPr id="48" name="Picture 6" descr="https://d30y9cdsu7xlg0.cloudfront.net/png/19255-200.png">
            <a:hlinkClick r:id="rId7" tooltip="Bus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0825" y="5655222"/>
            <a:ext cx="591997" cy="5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d30y9cdsu7xlg0.cloudfront.net/png/404-200.png">
            <a:hlinkClick r:id="rId22" tooltip="Calendar"/>
          </p:cNvPr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49" y="5629520"/>
            <a:ext cx="247049" cy="2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d30y9cdsu7xlg0.cloudfront.net/png/19255-200.png">
            <a:hlinkClick r:id="rId7" tooltip="Bus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6343" y="5655222"/>
            <a:ext cx="591997" cy="5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d30y9cdsu7xlg0.cloudfront.net/png/151683-200.png">
            <a:hlinkClick r:id="rId24" tooltip="distance"/>
          </p:cNvPr>
          <p:cNvPicPr>
            <a:picLocks noChangeAspect="1" noChangeArrowheads="1"/>
          </p:cNvPicPr>
          <p:nvPr/>
        </p:nvPicPr>
        <p:blipFill>
          <a:blip r:embed="rId2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14" y="5570444"/>
            <a:ext cx="449996" cy="4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12005" y="3367167"/>
            <a:ext cx="2276774" cy="1188041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t"/>
          <a:lstStyle/>
          <a:p>
            <a:pPr marL="285551" indent="-285551" defTabSz="108819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Prerequisite: Purchase of a Daimler e-vehicle.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81304" y="5570445"/>
            <a:ext cx="1999666" cy="792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</a:rPr>
              <a:t>Payment options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8277812" y="5012811"/>
            <a:ext cx="959449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b="1" dirty="0">
                <a:solidFill>
                  <a:srgbClr val="00677F"/>
                </a:solidFill>
                <a:latin typeface="CorpoS"/>
                <a:ea typeface="+mn-ea"/>
                <a:cs typeface="Daimler CS"/>
              </a:rPr>
              <a:t>Consulting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1415612" y="4928122"/>
            <a:ext cx="1153165" cy="4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1088197"/>
            <a:r>
              <a:rPr lang="en-US" sz="1600" b="1" dirty="0">
                <a:solidFill>
                  <a:srgbClr val="00677F"/>
                </a:solidFill>
                <a:latin typeface="CorpoS"/>
                <a:ea typeface="+mn-ea"/>
                <a:cs typeface="Daimler CS"/>
              </a:rPr>
              <a:t>Software support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051762" y="1701208"/>
            <a:ext cx="1899800" cy="15723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</a:endParaRPr>
          </a:p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white"/>
                </a:solidFill>
              </a:rPr>
              <a:t>Optimized</a:t>
            </a:r>
            <a:r>
              <a:rPr lang="de-DE" b="1" dirty="0" smtClean="0">
                <a:solidFill>
                  <a:prstClr val="white"/>
                </a:solidFill>
              </a:rPr>
              <a:t> TCO due </a:t>
            </a:r>
            <a:r>
              <a:rPr lang="de-DE" b="1" dirty="0" err="1" smtClean="0">
                <a:solidFill>
                  <a:prstClr val="white"/>
                </a:solidFill>
              </a:rPr>
              <a:t>to</a:t>
            </a:r>
            <a:r>
              <a:rPr lang="de-DE" b="1" dirty="0" smtClean="0">
                <a:solidFill>
                  <a:prstClr val="white"/>
                </a:solidFill>
              </a:rPr>
              <a:t> intelligent </a:t>
            </a:r>
            <a:r>
              <a:rPr lang="de-DE" b="1" dirty="0" err="1" smtClean="0">
                <a:solidFill>
                  <a:prstClr val="white"/>
                </a:solidFill>
              </a:rPr>
              <a:t>concept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r>
              <a:rPr lang="de-DE" b="1" dirty="0" err="1" smtClean="0">
                <a:solidFill>
                  <a:prstClr val="white"/>
                </a:solidFill>
              </a:rPr>
              <a:t>and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r>
              <a:rPr lang="de-DE" b="1" dirty="0" err="1" smtClean="0">
                <a:solidFill>
                  <a:prstClr val="white"/>
                </a:solidFill>
              </a:rPr>
              <a:t>operation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d30y9cdsu7xlg0.cloudfront.net/png/223711-200.png">
            <a:hlinkClick r:id="rId26" tooltip="funding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15" y="4962586"/>
            <a:ext cx="357822" cy="3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 bwMode="auto">
          <a:xfrm>
            <a:off x="4605180" y="4927036"/>
            <a:ext cx="1153165" cy="4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1088197"/>
            <a:r>
              <a:rPr lang="en-US" sz="1600" b="1" dirty="0">
                <a:solidFill>
                  <a:srgbClr val="00677F"/>
                </a:solidFill>
                <a:latin typeface="CorpoS"/>
                <a:ea typeface="+mn-ea"/>
                <a:cs typeface="Daimler CS"/>
              </a:rPr>
              <a:t>TCO simulation</a:t>
            </a:r>
          </a:p>
        </p:txBody>
      </p:sp>
      <p:pic>
        <p:nvPicPr>
          <p:cNvPr id="62" name="Picture 4" descr="https://d30y9cdsu7xlg0.cloudfront.net/png/39128-200.png">
            <a:hlinkClick r:id="rId5" tooltip="dollar"/>
          </p:cNvPr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21" y="5503903"/>
            <a:ext cx="506348" cy="5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d30y9cdsu7xlg0.cloudfront.net/png/19255-200.png">
            <a:hlinkClick r:id="rId7" tooltip="Bus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6584" y="5660731"/>
            <a:ext cx="591997" cy="5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9727823" y="1485234"/>
            <a:ext cx="611522" cy="61185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2242550" y="2132928"/>
            <a:ext cx="770218" cy="827964"/>
          </a:xfrm>
          <a:prstGeom prst="mathPlus">
            <a:avLst/>
          </a:prstGeom>
          <a:solidFill>
            <a:srgbClr val="004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73" name="Picture 20" descr="https://d30y9cdsu7xlg0.cloudfront.net/png/151681-200.png">
            <a:hlinkClick r:id="rId3" tooltip="distanc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76" y="1657646"/>
            <a:ext cx="2169459" cy="21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30y9cdsu7xlg0.cloudfront.net/png/9036-200.png">
            <a:hlinkClick r:id="rId29" tooltip="Lightning"/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48" y="1989576"/>
            <a:ext cx="1510987" cy="1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hevron 9"/>
          <p:cNvSpPr/>
          <p:nvPr/>
        </p:nvSpPr>
        <p:spPr>
          <a:xfrm>
            <a:off x="9929613" y="1557227"/>
            <a:ext cx="348881" cy="448971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9878803" y="1668008"/>
            <a:ext cx="187414" cy="237741"/>
          </a:xfrm>
          <a:prstGeom prst="chevron">
            <a:avLst/>
          </a:prstGeom>
          <a:solidFill>
            <a:srgbClr val="A6C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>
              <a:solidFill>
                <a:prstClr val="black"/>
              </a:solidFill>
            </a:endParaRPr>
          </a:p>
        </p:txBody>
      </p:sp>
      <p:pic>
        <p:nvPicPr>
          <p:cNvPr id="59" name="Picture 7" descr="https://d30y9cdsu7xlg0.cloudfront.net/png/293754-200.png">
            <a:hlinkClick r:id="rId10" tooltip="Electric Charging Station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6" y="5753114"/>
            <a:ext cx="342265" cy="3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8"/>
          <p:cNvSpPr/>
          <p:nvPr/>
        </p:nvSpPr>
        <p:spPr>
          <a:xfrm>
            <a:off x="-1316620" y="-602515"/>
            <a:ext cx="14534258" cy="7991038"/>
          </a:xfrm>
          <a:prstGeom prst="rect">
            <a:avLst/>
          </a:prstGeom>
          <a:blipFill dpi="0" rotWithShape="1">
            <a:blip r:embed="rId3">
              <a:alphaModFix amt="3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6" name="Arc 65"/>
          <p:cNvSpPr/>
          <p:nvPr/>
        </p:nvSpPr>
        <p:spPr bwMode="auto">
          <a:xfrm rot="5400000" flipH="1" flipV="1">
            <a:off x="3419475" y="3920809"/>
            <a:ext cx="914987" cy="1269012"/>
          </a:xfrm>
          <a:prstGeom prst="arc">
            <a:avLst>
              <a:gd name="adj1" fmla="val 16418748"/>
              <a:gd name="adj2" fmla="val 18724815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CorpoS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9041" y="1557226"/>
            <a:ext cx="6547611" cy="4679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tailored </a:t>
            </a:r>
            <a:r>
              <a:rPr lang="en-US" b="1" dirty="0"/>
              <a:t>i</a:t>
            </a:r>
            <a:r>
              <a:rPr lang="en-US" b="1" dirty="0" smtClean="0"/>
              <a:t>nfrastructure</a:t>
            </a:r>
            <a:r>
              <a:rPr lang="en-US" dirty="0" smtClean="0"/>
              <a:t> solution for on-site charging including energy storage </a:t>
            </a:r>
            <a:r>
              <a:rPr lang="en-US" dirty="0"/>
              <a:t>will be </a:t>
            </a:r>
            <a:r>
              <a:rPr lang="en-US" dirty="0" smtClean="0"/>
              <a:t>provided to </a:t>
            </a:r>
            <a:r>
              <a:rPr lang="en-US" dirty="0"/>
              <a:t>the </a:t>
            </a:r>
            <a:r>
              <a:rPr lang="en-US" dirty="0" smtClean="0"/>
              <a:t>customer.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Energy services for e-mobility / BI / 15.07.2016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009226" y="1659760"/>
            <a:ext cx="1744500" cy="2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Required hardware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9477045" y="5561037"/>
            <a:ext cx="2004816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Legal and risk managers</a:t>
            </a:r>
          </a:p>
        </p:txBody>
      </p:sp>
      <p:pic>
        <p:nvPicPr>
          <p:cNvPr id="10245" name="Picture 5" descr="https://d30y9cdsu7xlg0.cloudfront.net/png/104287-200.png">
            <a:hlinkClick r:id="rId5" tooltip="electric gri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24" y="5397652"/>
            <a:ext cx="550742" cy="5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d30y9cdsu7xlg0.cloudfront.net/png/293754-200.png">
            <a:hlinkClick r:id="rId7" tooltip="Electric Charging Sta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05" y="2302881"/>
            <a:ext cx="392458" cy="39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6271973" y="2191617"/>
            <a:ext cx="1393203" cy="4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On site charging </a:t>
            </a:r>
          </a:p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hardware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6230265" y="5558550"/>
            <a:ext cx="1188949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Grid extension</a:t>
            </a:r>
          </a:p>
        </p:txBody>
      </p:sp>
      <p:pic>
        <p:nvPicPr>
          <p:cNvPr id="10249" name="Picture 9" descr="https://d30y9cdsu7xlg0.cloudfront.net/png/378134-200.png">
            <a:hlinkClick r:id="rId9" tooltip="Settings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74" y="2173534"/>
            <a:ext cx="463307" cy="4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 bwMode="auto">
          <a:xfrm>
            <a:off x="9517763" y="2317518"/>
            <a:ext cx="1550367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Installation service</a:t>
            </a:r>
          </a:p>
        </p:txBody>
      </p:sp>
      <p:pic>
        <p:nvPicPr>
          <p:cNvPr id="10251" name="Picture 11" descr="https://d30y9cdsu7xlg0.cloudfront.net/png/521429-200.png">
            <a:hlinkClick r:id="rId11" tooltip="Car Battery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90" y="3340686"/>
            <a:ext cx="389932" cy="3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6239281" y="3470803"/>
            <a:ext cx="1489565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Stationary battery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6239281" y="4148913"/>
            <a:ext cx="1772748" cy="7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Connection of battery, charging pole to the grid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9131164" y="1689950"/>
            <a:ext cx="1649932" cy="2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Required services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9517762" y="4907883"/>
            <a:ext cx="1843488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Software &amp; IT services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9517763" y="2921181"/>
            <a:ext cx="1013973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Groundwork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9517763" y="3494943"/>
            <a:ext cx="2188889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Construction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507" y="1529930"/>
            <a:ext cx="4241725" cy="4706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10254" name="Picture 14" descr="https://d30y9cdsu7xlg0.cloudfront.net/png/58200-200.png">
            <a:hlinkClick r:id="rId13" tooltip="tools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09" y="3525134"/>
            <a:ext cx="335631" cy="3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d30y9cdsu7xlg0.cloudfront.net/png/4271-200.png">
            <a:hlinkClick r:id="rId15" tooltip="Debris Management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09" y="2781078"/>
            <a:ext cx="432172" cy="4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d30y9cdsu7xlg0.cloudfront.net/png/532299-200.png">
            <a:hlinkClick r:id="rId17" tooltip="software engineering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75" y="4796835"/>
            <a:ext cx="428967" cy="4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s://d30y9cdsu7xlg0.cloudfront.net/png/13766-200.png">
            <a:hlinkClick r:id="rId19" tooltip="Gavel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06" y="5552552"/>
            <a:ext cx="398411" cy="3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s://d30y9cdsu7xlg0.cloudfront.net/png/262138-200.png">
            <a:hlinkClick r:id="rId21" tooltip="Architect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08" y="4076923"/>
            <a:ext cx="407582" cy="4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 bwMode="auto">
          <a:xfrm>
            <a:off x="9517761" y="4148456"/>
            <a:ext cx="1014421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dirty="0">
                <a:solidFill>
                  <a:prstClr val="black"/>
                </a:solidFill>
                <a:latin typeface="CorpoS"/>
                <a:ea typeface="+mn-ea"/>
                <a:cs typeface="Daimler CS"/>
              </a:rPr>
              <a:t>Architecture</a:t>
            </a:r>
          </a:p>
        </p:txBody>
      </p:sp>
      <p:pic>
        <p:nvPicPr>
          <p:cNvPr id="32" name="Picture 26" descr="https://d30y9cdsu7xlg0.cloudfront.net/png/375924-200.png">
            <a:hlinkClick r:id="rId23" tooltip="Plug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96" y="4375962"/>
            <a:ext cx="376354" cy="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8252966" y="2246950"/>
            <a:ext cx="0" cy="3989713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5443343" y="1980667"/>
            <a:ext cx="2309463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8821573" y="1977914"/>
            <a:ext cx="2309463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</p:cxnSp>
      <p:pic>
        <p:nvPicPr>
          <p:cNvPr id="42" name="Picture 6" descr="https://d30y9cdsu7xlg0.cloudfront.net/png/19255-200.png">
            <a:hlinkClick r:id="rId25" tooltip="Bus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2848" y="4729456"/>
            <a:ext cx="569804" cy="5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116954" y="4086445"/>
            <a:ext cx="2528907" cy="12958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49" name="Picture 26" descr="https://d30y9cdsu7xlg0.cloudfront.net/png/145421-200.png">
            <a:hlinkClick r:id="rId27" tooltip="Wind Turbine"/>
          </p:cNvPr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86" y="3173446"/>
            <a:ext cx="391092" cy="3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c 58"/>
          <p:cNvSpPr/>
          <p:nvPr/>
        </p:nvSpPr>
        <p:spPr bwMode="auto">
          <a:xfrm flipH="1" flipV="1">
            <a:off x="2319040" y="3560286"/>
            <a:ext cx="2302457" cy="884796"/>
          </a:xfrm>
          <a:prstGeom prst="arc">
            <a:avLst>
              <a:gd name="adj1" fmla="val 18279522"/>
              <a:gd name="adj2" fmla="val 326879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CorpoS"/>
              <a:ea typeface="+mn-ea"/>
            </a:endParaRPr>
          </a:p>
        </p:txBody>
      </p:sp>
      <p:pic>
        <p:nvPicPr>
          <p:cNvPr id="60" name="Picture 6" descr="https://d30y9cdsu7xlg0.cloudfront.net/png/19255-200.png">
            <a:hlinkClick r:id="rId25" tooltip="Bus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4829" y="4449577"/>
            <a:ext cx="569804" cy="5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Arc 14340"/>
          <p:cNvSpPr/>
          <p:nvPr/>
        </p:nvSpPr>
        <p:spPr bwMode="auto">
          <a:xfrm rot="16200000">
            <a:off x="3197335" y="4212526"/>
            <a:ext cx="582814" cy="571037"/>
          </a:xfrm>
          <a:prstGeom prst="arc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CorpoS"/>
              <a:ea typeface="+mn-ea"/>
            </a:endParaRPr>
          </a:p>
        </p:txBody>
      </p:sp>
      <p:sp>
        <p:nvSpPr>
          <p:cNvPr id="26" name="Arc 25"/>
          <p:cNvSpPr/>
          <p:nvPr/>
        </p:nvSpPr>
        <p:spPr bwMode="auto">
          <a:xfrm rot="16200000" flipH="1">
            <a:off x="3524040" y="3795344"/>
            <a:ext cx="705857" cy="1269012"/>
          </a:xfrm>
          <a:prstGeom prst="arc">
            <a:avLst>
              <a:gd name="adj1" fmla="val 16418748"/>
              <a:gd name="adj2" fmla="val 146861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CorpoS"/>
              <a:ea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107784" y="4417573"/>
            <a:ext cx="269354" cy="1021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7" name="Arc 66"/>
          <p:cNvSpPr/>
          <p:nvPr/>
        </p:nvSpPr>
        <p:spPr bwMode="auto">
          <a:xfrm rot="16200000" flipH="1">
            <a:off x="2860121" y="4355468"/>
            <a:ext cx="1091291" cy="328088"/>
          </a:xfrm>
          <a:prstGeom prst="arc">
            <a:avLst>
              <a:gd name="adj1" fmla="val 16418748"/>
              <a:gd name="adj2" fmla="val 21428456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CorpoS"/>
              <a:ea typeface="+mn-ea"/>
            </a:endParaRPr>
          </a:p>
        </p:txBody>
      </p:sp>
      <p:sp>
        <p:nvSpPr>
          <p:cNvPr id="28" name="Arc 27"/>
          <p:cNvSpPr/>
          <p:nvPr/>
        </p:nvSpPr>
        <p:spPr bwMode="auto">
          <a:xfrm>
            <a:off x="2545339" y="4192757"/>
            <a:ext cx="1849856" cy="683952"/>
          </a:xfrm>
          <a:prstGeom prst="arc">
            <a:avLst>
              <a:gd name="adj1" fmla="val 16733932"/>
              <a:gd name="adj2" fmla="val 813344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CorpoS"/>
              <a:ea typeface="+mn-ea"/>
            </a:endParaRPr>
          </a:p>
        </p:txBody>
      </p:sp>
      <p:pic>
        <p:nvPicPr>
          <p:cNvPr id="50" name="Picture 11" descr="https://d30y9cdsu7xlg0.cloudfront.net/png/521429-200.png">
            <a:hlinkClick r:id="rId11" tooltip="Car Battery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88" y="4436880"/>
            <a:ext cx="389932" cy="3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https://d30y9cdsu7xlg0.cloudfront.net/png/122071-200.png">
            <a:hlinkClick r:id="rId29" tooltip="solar panel"/>
          </p:cNvPr>
          <p:cNvPicPr>
            <a:picLocks noChangeAspect="1" noChangeArrowheads="1"/>
          </p:cNvPicPr>
          <p:nvPr/>
        </p:nvPicPr>
        <p:blipFill>
          <a:blip r:embed="rId3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2" y="3785967"/>
            <a:ext cx="541916" cy="5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rc 68"/>
          <p:cNvSpPr/>
          <p:nvPr/>
        </p:nvSpPr>
        <p:spPr bwMode="auto">
          <a:xfrm flipV="1">
            <a:off x="2496824" y="4544831"/>
            <a:ext cx="1849856" cy="683952"/>
          </a:xfrm>
          <a:prstGeom prst="arc">
            <a:avLst>
              <a:gd name="adj1" fmla="val 17690890"/>
              <a:gd name="adj2" fmla="val 664430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CorpoS"/>
              <a:ea typeface="+mn-ea"/>
            </a:endParaRPr>
          </a:p>
        </p:txBody>
      </p:sp>
      <p:pic>
        <p:nvPicPr>
          <p:cNvPr id="9226" name="Picture 10" descr="https://d30y9cdsu7xlg0.cloudfront.net/png/494151-200.png">
            <a:hlinkClick r:id="rId31" tooltip="map pin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28" y="4087749"/>
            <a:ext cx="410071" cy="4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3149283" y="4148913"/>
            <a:ext cx="186359" cy="2159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62" name="Picture 26" descr="https://d30y9cdsu7xlg0.cloudfront.net/png/375924-200.png">
            <a:hlinkClick r:id="rId23" tooltip="Plug"/>
          </p:cNvPr>
          <p:cNvPicPr>
            <a:picLocks noChangeAspect="1" noChangeArrowheads="1"/>
          </p:cNvPicPr>
          <p:nvPr/>
        </p:nvPicPr>
        <p:blipFill>
          <a:blip r:embed="rId3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3303" flipH="1">
            <a:off x="3126452" y="4155420"/>
            <a:ext cx="209274" cy="2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b="18332"/>
          <a:stretch/>
        </p:blipFill>
        <p:spPr bwMode="auto">
          <a:xfrm>
            <a:off x="537719" y="3314829"/>
            <a:ext cx="4333515" cy="22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6" descr="https://d30y9cdsu7xlg0.cloudfront.net/png/145421-200.png">
            <a:hlinkClick r:id="rId27" tooltip="Wind Turbine"/>
          </p:cNvPr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27" y="3345400"/>
            <a:ext cx="391092" cy="3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TextBox 14336"/>
          <p:cNvSpPr txBox="1"/>
          <p:nvPr/>
        </p:nvSpPr>
        <p:spPr bwMode="auto">
          <a:xfrm>
            <a:off x="2391201" y="5486559"/>
            <a:ext cx="1937030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defTabSz="1088197"/>
            <a:r>
              <a:rPr lang="en-US" sz="1600" b="1" dirty="0">
                <a:solidFill>
                  <a:srgbClr val="00677F"/>
                </a:solidFill>
                <a:latin typeface="CorpoS"/>
                <a:ea typeface="+mn-ea"/>
                <a:cs typeface="Daimler CS"/>
              </a:rPr>
              <a:t>On-site infrastructure</a:t>
            </a:r>
          </a:p>
        </p:txBody>
      </p:sp>
      <p:pic>
        <p:nvPicPr>
          <p:cNvPr id="9231" name="Picture 15" descr="https://d30y9cdsu7xlg0.cloudfront.net/png/534388-200.png">
            <a:hlinkClick r:id="rId35" tooltip="buildings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0" y="5617968"/>
            <a:ext cx="660453" cy="6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https://d30y9cdsu7xlg0.cloudfront.net/png/10948-200.png">
            <a:hlinkClick r:id="rId37" tooltip="Factory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91" y="3051334"/>
            <a:ext cx="360477" cy="3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https://d30y9cdsu7xlg0.cloudfront.net/png/19255-200.png">
            <a:hlinkClick r:id="rId25" tooltip="Bus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4586" y="4730659"/>
            <a:ext cx="569804" cy="5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d30y9cdsu7xlg0.cloudfront.net/png/126856-200.png">
            <a:hlinkClick r:id="rId39" tooltip="power line"/>
          </p:cNvPr>
          <p:cNvPicPr>
            <a:picLocks noChangeAspect="1" noChangeArrowheads="1"/>
          </p:cNvPicPr>
          <p:nvPr/>
        </p:nvPicPr>
        <p:blipFill>
          <a:blip r:embed="rId4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2928" y="2971658"/>
            <a:ext cx="1223180" cy="12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Oval 14342"/>
          <p:cNvSpPr/>
          <p:nvPr/>
        </p:nvSpPr>
        <p:spPr>
          <a:xfrm>
            <a:off x="4907276" y="1413243"/>
            <a:ext cx="611522" cy="6118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14342" name="Chevron 14341"/>
          <p:cNvSpPr/>
          <p:nvPr/>
        </p:nvSpPr>
        <p:spPr>
          <a:xfrm>
            <a:off x="5172014" y="1529929"/>
            <a:ext cx="296589" cy="39246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89" name="Chevron 88"/>
          <p:cNvSpPr/>
          <p:nvPr/>
        </p:nvSpPr>
        <p:spPr>
          <a:xfrm>
            <a:off x="5026013" y="1590791"/>
            <a:ext cx="248488" cy="2597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26079" y="1524575"/>
            <a:ext cx="4245155" cy="340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</a:rPr>
              <a:t>E-Bus on-site infrastructure</a:t>
            </a:r>
          </a:p>
        </p:txBody>
      </p:sp>
      <p:pic>
        <p:nvPicPr>
          <p:cNvPr id="92" name="Picture 15" descr="https://d30y9cdsu7xlg0.cloudfront.net/png/294163-200.png">
            <a:hlinkClick r:id="rId41" tooltip="Charging Station"/>
          </p:cNvPr>
          <p:cNvPicPr>
            <a:picLocks noChangeAspect="1" noChangeArrowheads="1"/>
          </p:cNvPicPr>
          <p:nvPr/>
        </p:nvPicPr>
        <p:blipFill>
          <a:blip r:embed="rId4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01" y="4862680"/>
            <a:ext cx="379852" cy="3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46" y="44847"/>
            <a:ext cx="1833717" cy="35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1223238" y="42438"/>
            <a:ext cx="939620" cy="39930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10292849" y="36223"/>
            <a:ext cx="469810" cy="39930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108819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952" y="694961"/>
            <a:ext cx="10927815" cy="1151100"/>
          </a:xfrm>
        </p:spPr>
        <p:txBody>
          <a:bodyPr/>
          <a:lstStyle/>
          <a:p>
            <a:r>
              <a:rPr lang="de-DE" sz="4796" dirty="0" err="1" smtClean="0"/>
              <a:t>Thank</a:t>
            </a:r>
            <a:r>
              <a:rPr lang="de-DE" sz="4796" dirty="0" smtClean="0"/>
              <a:t> </a:t>
            </a:r>
            <a:r>
              <a:rPr lang="de-DE" sz="4796" dirty="0" err="1" smtClean="0"/>
              <a:t>you</a:t>
            </a:r>
            <a:r>
              <a:rPr lang="de-DE" sz="4796" dirty="0" smtClean="0"/>
              <a:t> </a:t>
            </a:r>
            <a:r>
              <a:rPr lang="de-DE" sz="4796" dirty="0" err="1" smtClean="0"/>
              <a:t>for</a:t>
            </a:r>
            <a:r>
              <a:rPr lang="de-DE" sz="4796" dirty="0" smtClean="0"/>
              <a:t> </a:t>
            </a:r>
            <a:r>
              <a:rPr lang="de-DE" sz="4796" dirty="0" err="1" smtClean="0"/>
              <a:t>your</a:t>
            </a:r>
            <a:r>
              <a:rPr lang="de-DE" sz="4796" dirty="0" smtClean="0"/>
              <a:t> Attention</a:t>
            </a:r>
            <a:endParaRPr lang="de-DE" sz="4796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VHH 7.2.2017   </a:t>
            </a:r>
            <a:r>
              <a:rPr lang="en-US" dirty="0"/>
              <a:t>Voigt  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52531704-8F80-415D-BD2B-6B9991AE822F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2140" y="2284033"/>
            <a:ext cx="6755070" cy="406718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0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696547" y="1413204"/>
            <a:ext cx="2861220" cy="4929934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/>
        </p:spPr>
        <p:txBody>
          <a:bodyPr wrap="square" lIns="107916" tIns="71944" rIns="71944" bIns="71944" anchor="ctr" anchorCtr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buSzPct val="85000"/>
            </a:pPr>
            <a:r>
              <a:rPr lang="en-US" b="1" dirty="0" smtClean="0">
                <a:cs typeface="Arial" charset="0"/>
              </a:rPr>
              <a:t>53%</a:t>
            </a:r>
            <a:r>
              <a:rPr lang="en-US" dirty="0" smtClean="0">
                <a:cs typeface="Arial" charset="0"/>
              </a:rPr>
              <a:t> of world population live </a:t>
            </a:r>
            <a:r>
              <a:rPr lang="en-US" b="1" dirty="0" smtClean="0">
                <a:cs typeface="Arial" charset="0"/>
              </a:rPr>
              <a:t>in cities.</a:t>
            </a:r>
          </a:p>
          <a:p>
            <a:pPr marL="897806" indent="-897806">
              <a:spcAft>
                <a:spcPts val="600"/>
              </a:spcAft>
              <a:buClr>
                <a:schemeClr val="tx2"/>
              </a:buClr>
              <a:buSzPct val="85000"/>
            </a:pPr>
            <a:endParaRPr lang="en-US" dirty="0" smtClean="0">
              <a:cs typeface="Arial" charset="0"/>
            </a:endParaRPr>
          </a:p>
          <a:p>
            <a:pPr>
              <a:spcAft>
                <a:spcPts val="600"/>
              </a:spcAft>
              <a:buClr>
                <a:schemeClr val="tx2"/>
              </a:buClr>
              <a:buSzPct val="85000"/>
            </a:pPr>
            <a:r>
              <a:rPr lang="en-US" b="1" dirty="0" smtClean="0">
                <a:cs typeface="Arial" charset="0"/>
              </a:rPr>
              <a:t>Today ca. </a:t>
            </a:r>
            <a:r>
              <a:rPr lang="en-US" b="1" dirty="0">
                <a:cs typeface="Arial" charset="0"/>
              </a:rPr>
              <a:t>360 Million </a:t>
            </a:r>
            <a:r>
              <a:rPr lang="en-US" dirty="0" smtClean="0">
                <a:cs typeface="Arial" charset="0"/>
              </a:rPr>
              <a:t>people are living </a:t>
            </a:r>
            <a:r>
              <a:rPr lang="en-US" dirty="0">
                <a:cs typeface="Arial" charset="0"/>
              </a:rPr>
              <a:t>in </a:t>
            </a:r>
            <a:r>
              <a:rPr lang="en-US" b="1" dirty="0">
                <a:cs typeface="Arial" charset="0"/>
              </a:rPr>
              <a:t>23 </a:t>
            </a:r>
            <a:r>
              <a:rPr lang="en-US" b="1" dirty="0" smtClean="0">
                <a:cs typeface="Arial" charset="0"/>
              </a:rPr>
              <a:t>megacities.</a:t>
            </a:r>
          </a:p>
          <a:p>
            <a:pPr marL="715390" indent="-715390">
              <a:spcAft>
                <a:spcPts val="600"/>
              </a:spcAft>
              <a:buClr>
                <a:schemeClr val="tx2"/>
              </a:buClr>
              <a:buSzPct val="85000"/>
            </a:pPr>
            <a:endParaRPr lang="en-US" b="1" dirty="0">
              <a:cs typeface="Arial" charset="0"/>
            </a:endParaRPr>
          </a:p>
          <a:p>
            <a:pPr>
              <a:spcAft>
                <a:spcPts val="600"/>
              </a:spcAft>
              <a:buClr>
                <a:schemeClr val="tx2"/>
              </a:buClr>
              <a:buSzPct val="85000"/>
            </a:pPr>
            <a:r>
              <a:rPr lang="en-US" b="1" dirty="0" smtClean="0">
                <a:cs typeface="Arial" charset="0"/>
              </a:rPr>
              <a:t>By 2025 more </a:t>
            </a:r>
            <a:r>
              <a:rPr lang="en-US" b="1" dirty="0">
                <a:cs typeface="Arial" charset="0"/>
              </a:rPr>
              <a:t>than 630 Million </a:t>
            </a:r>
            <a:r>
              <a:rPr lang="en-US" dirty="0">
                <a:cs typeface="Arial" charset="0"/>
              </a:rPr>
              <a:t>people </a:t>
            </a:r>
            <a:r>
              <a:rPr lang="en-US" dirty="0" smtClean="0">
                <a:cs typeface="Arial" charset="0"/>
              </a:rPr>
              <a:t>will live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in</a:t>
            </a:r>
            <a:r>
              <a:rPr lang="en-US" b="1" dirty="0">
                <a:cs typeface="Arial" charset="0"/>
              </a:rPr>
              <a:t> 37 </a:t>
            </a:r>
            <a:r>
              <a:rPr lang="en-US" b="1" dirty="0" smtClean="0">
                <a:cs typeface="Arial" charset="0"/>
              </a:rPr>
              <a:t>megacities.</a:t>
            </a:r>
            <a:endParaRPr lang="en-US" dirty="0">
              <a:cs typeface="Arial" charset="0"/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3"/>
          <a:srcRect l="953" t="2345" r="1582" b="990"/>
          <a:stretch/>
        </p:blipFill>
        <p:spPr>
          <a:xfrm>
            <a:off x="632896" y="1505556"/>
            <a:ext cx="7933865" cy="5073222"/>
          </a:xfrm>
          <a:prstGeom prst="rect">
            <a:avLst/>
          </a:prstGeom>
          <a:effectLst>
            <a:outerShdw blurRad="63500" dist="508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49" y="690518"/>
            <a:ext cx="11282363" cy="870569"/>
          </a:xfrm>
        </p:spPr>
        <p:txBody>
          <a:bodyPr/>
          <a:lstStyle/>
          <a:p>
            <a:r>
              <a:rPr lang="en-US" dirty="0" smtClean="0"/>
              <a:t>The trend to Mega - </a:t>
            </a:r>
            <a:r>
              <a:rPr lang="en-US" dirty="0" err="1" smtClean="0"/>
              <a:t>Urbanisation</a:t>
            </a:r>
            <a:r>
              <a:rPr lang="en-US" dirty="0" smtClean="0"/>
              <a:t> is driving the demand for </a:t>
            </a:r>
            <a:r>
              <a:rPr lang="en-US" dirty="0" err="1" smtClean="0"/>
              <a:t>emmisionfree</a:t>
            </a:r>
            <a:r>
              <a:rPr lang="en-US" dirty="0" smtClean="0"/>
              <a:t> Public transport dramatically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8EB8E-DECF-444C-9988-22A769713F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266318" y="35348"/>
            <a:ext cx="13451051" cy="23381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indent="0" defTabSz="108895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aseline="0">
                <a:ea typeface="+mj-ea"/>
                <a:cs typeface="+mj-cs"/>
              </a:defRPr>
            </a:lvl1pPr>
          </a:lstStyle>
          <a:p>
            <a:endParaRPr lang="en-US" sz="5196" dirty="0"/>
          </a:p>
        </p:txBody>
      </p:sp>
    </p:spTree>
    <p:extLst>
      <p:ext uri="{BB962C8B-B14F-4D97-AF65-F5344CB8AC3E}">
        <p14:creationId xmlns:p14="http://schemas.microsoft.com/office/powerpoint/2010/main" val="25483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628159" y="1947680"/>
            <a:ext cx="3530394" cy="441562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2700000" scaled="1"/>
            <a:tileRect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blurRad="63500" dist="50800" dir="2700000" algn="tl" rotWithShape="0">
              <a:schemeClr val="accent2">
                <a:alpha val="40000"/>
              </a:schemeClr>
            </a:outerShdw>
          </a:effectLst>
        </p:spPr>
        <p:txBody>
          <a:bodyPr wrap="square" lIns="107916" tIns="179859" rtlCol="0" anchor="t"/>
          <a:lstStyle/>
          <a:p>
            <a:pPr indent="7932" algn="ctr" defTabSz="913668">
              <a:lnSpc>
                <a:spcPct val="97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Benchmark TCO &amp; fuel economy Euro VI products</a:t>
            </a:r>
            <a:r>
              <a:rPr lang="en-US" sz="1998" b="1" kern="0" dirty="0">
                <a:solidFill>
                  <a:sysClr val="windowText" lastClr="000000"/>
                </a:solidFill>
              </a:rPr>
              <a:t/>
            </a:r>
            <a:br>
              <a:rPr lang="en-US" sz="1998" b="1" kern="0" dirty="0">
                <a:solidFill>
                  <a:sysClr val="windowText" lastClr="000000"/>
                </a:solidFill>
              </a:rPr>
            </a:br>
            <a:r>
              <a:rPr lang="en-US" sz="1998" b="1" kern="0" dirty="0">
                <a:solidFill>
                  <a:sysClr val="windowText" lastClr="000000"/>
                </a:solidFill>
              </a:rPr>
              <a:t/>
            </a:r>
            <a:br>
              <a:rPr lang="en-US" sz="1998" b="1" kern="0" dirty="0">
                <a:solidFill>
                  <a:sysClr val="windowText" lastClr="000000"/>
                </a:solidFill>
              </a:rPr>
            </a:br>
            <a:r>
              <a:rPr lang="en-US" sz="1998" b="1" kern="0" dirty="0">
                <a:solidFill>
                  <a:sysClr val="windowText" lastClr="000000"/>
                </a:solidFill>
              </a:rPr>
              <a:t/>
            </a:r>
            <a:br>
              <a:rPr lang="en-US" sz="1998" b="1" kern="0" dirty="0">
                <a:solidFill>
                  <a:sysClr val="windowText" lastClr="000000"/>
                </a:solidFill>
              </a:rPr>
            </a:br>
            <a:r>
              <a:rPr lang="en-US" sz="1998" b="1" kern="0" dirty="0">
                <a:solidFill>
                  <a:sysClr val="windowText" lastClr="000000"/>
                </a:solidFill>
              </a:rPr>
              <a:t/>
            </a:r>
            <a:br>
              <a:rPr lang="en-US" sz="1998" b="1" kern="0" dirty="0">
                <a:solidFill>
                  <a:sysClr val="windowText" lastClr="000000"/>
                </a:solidFill>
              </a:rPr>
            </a:br>
            <a:r>
              <a:rPr lang="en-US" sz="1998" b="1" kern="0" dirty="0">
                <a:solidFill>
                  <a:sysClr val="windowText" lastClr="000000"/>
                </a:solidFill>
              </a:rPr>
              <a:t/>
            </a:r>
            <a:br>
              <a:rPr lang="en-US" sz="1998" b="1" kern="0" dirty="0">
                <a:solidFill>
                  <a:sysClr val="windowText" lastClr="000000"/>
                </a:solidFill>
              </a:rPr>
            </a:br>
            <a:endParaRPr lang="en-US" sz="1998" b="1" kern="0" dirty="0">
              <a:solidFill>
                <a:sysClr val="windowText" lastClr="000000"/>
              </a:solidFill>
            </a:endParaRPr>
          </a:p>
          <a:p>
            <a:pPr indent="7932" algn="ctr" defTabSz="913668" fontAlgn="auto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998" b="1" kern="0" dirty="0">
              <a:solidFill>
                <a:sysClr val="windowText" lastClr="000000"/>
              </a:solidFill>
            </a:endParaRPr>
          </a:p>
          <a:p>
            <a:pPr marL="342626" indent="-342626" defTabSz="913668">
              <a:lnSpc>
                <a:spcPct val="97000"/>
              </a:lnSpc>
              <a:spcAft>
                <a:spcPts val="6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998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Continuous CO</a:t>
            </a:r>
            <a:r>
              <a:rPr lang="en-US" sz="1998" kern="0" baseline="-25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2</a:t>
            </a:r>
            <a:r>
              <a:rPr lang="en-US" sz="1998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optimization</a:t>
            </a:r>
          </a:p>
          <a:p>
            <a:pPr marL="342626" indent="-342626" defTabSz="913668">
              <a:lnSpc>
                <a:spcPct val="97000"/>
              </a:lnSpc>
              <a:spcAft>
                <a:spcPts val="6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998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Downsizing</a:t>
            </a:r>
          </a:p>
          <a:p>
            <a:pPr marL="342626" indent="-342626" defTabSz="913668">
              <a:lnSpc>
                <a:spcPct val="97000"/>
              </a:lnSpc>
              <a:spcAft>
                <a:spcPts val="6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998" b="1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Compact Hybrid</a:t>
            </a:r>
          </a:p>
          <a:p>
            <a:pPr marL="342626" indent="-342626" defTabSz="913668">
              <a:lnSpc>
                <a:spcPct val="97000"/>
              </a:lnSpc>
              <a:spcAft>
                <a:spcPts val="6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998" b="1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Eco Steering (EHPS)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7864867" y="1947680"/>
            <a:ext cx="3692626" cy="441562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2700000" scaled="1"/>
            <a:tileRect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blurRad="76200" dist="63500" dir="2700000" algn="tl" rotWithShape="0">
              <a:srgbClr val="92D050">
                <a:alpha val="50000"/>
              </a:srgbClr>
            </a:outerShdw>
          </a:effectLst>
        </p:spPr>
        <p:txBody>
          <a:bodyPr wrap="square" lIns="107916" tIns="179859" rtlCol="0" anchor="t"/>
          <a:lstStyle/>
          <a:p>
            <a:pPr indent="7932" algn="ctr" defTabSz="913668">
              <a:lnSpc>
                <a:spcPct val="97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Zero emission driving </a:t>
            </a:r>
            <a:br>
              <a:rPr lang="en-US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r>
              <a:rPr lang="en-US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for city traffic</a:t>
            </a:r>
            <a:br>
              <a:rPr lang="en-US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/>
            </a:r>
            <a:b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/>
            </a:r>
            <a:b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/>
            </a:r>
            <a:b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/>
            </a:r>
            <a:b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/>
            </a:r>
            <a:br>
              <a:rPr lang="en-US" sz="1998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endParaRPr lang="en-US" sz="1998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342626" indent="-342626" defTabSz="913668" fontAlgn="auto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998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E-Mobility Platform Citaro</a:t>
            </a:r>
          </a:p>
          <a:p>
            <a:pPr marL="342626" indent="-342626" defTabSz="913668" fontAlgn="auto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998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E-Cell &amp; F-Cell vehicles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4314119" y="1947680"/>
            <a:ext cx="3380165" cy="441562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2700000" scaled="1"/>
            <a:tileRect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blurRad="63500" dist="50800" dir="2700000" algn="tl" rotWithShape="0">
              <a:srgbClr val="707070">
                <a:alpha val="50000"/>
              </a:srgbClr>
            </a:outerShdw>
          </a:effectLst>
        </p:spPr>
        <p:txBody>
          <a:bodyPr wrap="square" lIns="107916" tIns="179859" rtlCol="0" anchor="t"/>
          <a:lstStyle/>
          <a:p>
            <a:pPr indent="7932" algn="ctr" defTabSz="913668">
              <a:lnSpc>
                <a:spcPct val="97000"/>
              </a:lnSpc>
              <a:spcAft>
                <a:spcPts val="600"/>
              </a:spcAft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Only partly emission free driving possible &lt; 30km</a:t>
            </a:r>
            <a:br>
              <a:rPr lang="en-US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998" kern="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998" kern="0" dirty="0">
              <a:solidFill>
                <a:schemeClr val="bg1">
                  <a:lumMod val="50000"/>
                </a:schemeClr>
              </a:solidFill>
            </a:endParaRPr>
          </a:p>
          <a:p>
            <a:pPr marL="342626" indent="-342626" defTabSz="913668">
              <a:lnSpc>
                <a:spcPct val="97000"/>
              </a:lnSpc>
              <a:spcAft>
                <a:spcPts val="6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998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Full-size Plug-in Hybrid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31929" y="590646"/>
            <a:ext cx="10928259" cy="1271320"/>
          </a:xfrm>
        </p:spPr>
        <p:txBody>
          <a:bodyPr/>
          <a:lstStyle/>
          <a:p>
            <a:pPr lvl="0"/>
            <a:r>
              <a:rPr lang="en-US" dirty="0"/>
              <a:t>Daimler Buses focusing on TCO optimized vehicles and on emission free driving for city bus application</a:t>
            </a:r>
            <a:br>
              <a:rPr lang="en-US" dirty="0"/>
            </a:br>
            <a:endParaRPr lang="en-US" dirty="0"/>
          </a:p>
        </p:txBody>
      </p:sp>
      <p:sp>
        <p:nvSpPr>
          <p:cNvPr id="40" name="Rechteck 39"/>
          <p:cNvSpPr/>
          <p:nvPr/>
        </p:nvSpPr>
        <p:spPr>
          <a:xfrm>
            <a:off x="7852729" y="6401487"/>
            <a:ext cx="1869564" cy="246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668">
              <a:defRPr/>
            </a:pPr>
            <a:r>
              <a:rPr lang="en-US" sz="999" i="1" kern="0" dirty="0">
                <a:solidFill>
                  <a:srgbClr val="000000"/>
                </a:solidFill>
              </a:rPr>
              <a:t>*  TCO = Total Cost of Ownership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4148" y="2841066"/>
            <a:ext cx="2954065" cy="157461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F:\01 Fotosammlung\01 Buses\011 Mercedes-Benz Buses\2013 Euro VI\1.7.1 Mercedes-Benz Citaro\12C973_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169" y="2827553"/>
            <a:ext cx="2758372" cy="160163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10663686" y="5079021"/>
            <a:ext cx="788383" cy="1014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668">
              <a:defRPr/>
            </a:pPr>
            <a:r>
              <a:rPr lang="en-US" sz="5995" kern="0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</a:t>
            </a:r>
            <a:endParaRPr lang="en-US" sz="5995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264746" y="5079021"/>
            <a:ext cx="788383" cy="1014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6600">
                <a:solidFill>
                  <a:srgbClr val="6EA92D"/>
                </a:solidFill>
              </a:defRPr>
            </a:lvl1pPr>
          </a:lstStyle>
          <a:p>
            <a:pPr defTabSz="913668">
              <a:defRPr/>
            </a:pPr>
            <a:r>
              <a:rPr lang="en-US" sz="5995" kern="0" dirty="0">
                <a:solidFill>
                  <a:schemeClr val="accent3"/>
                </a:solidFill>
                <a:sym typeface="Wingdings"/>
              </a:rPr>
              <a:t></a:t>
            </a:r>
            <a:endParaRPr lang="en-US" sz="5995" kern="0" dirty="0">
              <a:solidFill>
                <a:schemeClr val="accent3"/>
              </a:solidFill>
            </a:endParaRPr>
          </a:p>
        </p:txBody>
      </p:sp>
      <p:pic>
        <p:nvPicPr>
          <p:cNvPr id="56" name="Picture 2" descr="http://pixabay.com/static/uploads/photo/2014/03/25/15/19/cross-296507_64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03" y="5298680"/>
            <a:ext cx="635256" cy="5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2531704-8F80-415D-BD2B-6B9991AE822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628159" y="1487163"/>
            <a:ext cx="3530394" cy="468206"/>
          </a:xfrm>
          <a:prstGeom prst="rect">
            <a:avLst/>
          </a:prstGeom>
          <a:gradFill>
            <a:gsLst>
              <a:gs pos="0">
                <a:schemeClr val="accent3">
                  <a:alpha val="80000"/>
                </a:schemeClr>
              </a:gs>
              <a:gs pos="100000">
                <a:srgbClr val="92D050">
                  <a:alpha val="80000"/>
                </a:srgbClr>
              </a:gs>
            </a:gsLst>
            <a:lin ang="0" scaled="1"/>
          </a:gradFill>
          <a:effectLst>
            <a:outerShdw blurRad="63500" dist="50800" dir="2700000" algn="tl" rotWithShape="0">
              <a:srgbClr val="FFFFFF">
                <a:lumMod val="65000"/>
                <a:alpha val="60000"/>
              </a:srgbClr>
            </a:outerShdw>
          </a:effectLst>
        </p:spPr>
        <p:txBody>
          <a:bodyPr wrap="square" tIns="71944" bIns="71944" rtlCol="0" anchor="ctr" anchorCtr="1">
            <a:spAutoFit/>
          </a:bodyPr>
          <a:lstStyle>
            <a:defPPr>
              <a:defRPr lang="de-DE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</a:lstStyle>
          <a:p>
            <a:r>
              <a:rPr lang="en-US" sz="2098" dirty="0">
                <a:solidFill>
                  <a:schemeClr val="bg1"/>
                </a:solidFill>
              </a:rPr>
              <a:t>Nearly Emission Free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864867" y="1487163"/>
            <a:ext cx="3692626" cy="468206"/>
          </a:xfrm>
          <a:prstGeom prst="rect">
            <a:avLst/>
          </a:prstGeom>
          <a:gradFill>
            <a:gsLst>
              <a:gs pos="0">
                <a:srgbClr val="92D050">
                  <a:alpha val="70000"/>
                </a:srgbClr>
              </a:gs>
              <a:gs pos="100000">
                <a:srgbClr val="92D050"/>
              </a:gs>
            </a:gsLst>
            <a:lin ang="0" scaled="1"/>
          </a:gradFill>
          <a:effectLst>
            <a:outerShdw blurRad="76200" dist="63500" dir="2700000" algn="tl" rotWithShape="0">
              <a:srgbClr val="92D050">
                <a:alpha val="60000"/>
              </a:srgbClr>
            </a:outerShdw>
          </a:effectLst>
        </p:spPr>
        <p:txBody>
          <a:bodyPr wrap="square" tIns="71944" bIns="71944" rtlCol="0" anchor="ctr" anchorCtr="1">
            <a:spAutoFit/>
          </a:bodyPr>
          <a:lstStyle>
            <a:defPPr>
              <a:defRPr lang="de-DE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defRPr>
            </a:lvl1pPr>
          </a:lstStyle>
          <a:p>
            <a:r>
              <a:rPr lang="en-US" sz="2098" dirty="0"/>
              <a:t>Emission Free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314119" y="1487163"/>
            <a:ext cx="3380165" cy="468206"/>
          </a:xfrm>
          <a:prstGeom prst="rect">
            <a:avLst/>
          </a:prstGeom>
          <a:gradFill>
            <a:gsLst>
              <a:gs pos="52600">
                <a:srgbClr val="92D050">
                  <a:alpha val="70000"/>
                </a:srgbClr>
              </a:gs>
              <a:gs pos="0">
                <a:schemeClr val="accent2">
                  <a:alpha val="80000"/>
                </a:schemeClr>
              </a:gs>
              <a:gs pos="100000">
                <a:srgbClr val="92D050">
                  <a:alpha val="90000"/>
                </a:srgbClr>
              </a:gs>
            </a:gsLst>
            <a:lin ang="0" scaled="1"/>
          </a:gradFill>
          <a:effectLst>
            <a:outerShdw blurRad="63500" dist="50800" dir="2700000" algn="tl" rotWithShape="0">
              <a:srgbClr val="FFFFFF">
                <a:lumMod val="65000"/>
                <a:alpha val="60000"/>
              </a:srgbClr>
            </a:outerShdw>
          </a:effectLst>
        </p:spPr>
        <p:txBody>
          <a:bodyPr wrap="square" tIns="71944" bIns="71944" rtlCol="0" anchor="ctr" anchorCtr="1">
            <a:spAutoFit/>
          </a:bodyPr>
          <a:lstStyle>
            <a:defPPr>
              <a:defRPr lang="de-DE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defRPr>
            </a:lvl1pPr>
          </a:lstStyle>
          <a:p>
            <a:r>
              <a:rPr lang="en-US" sz="2098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Partly Emission Free</a:t>
            </a:r>
          </a:p>
        </p:txBody>
      </p:sp>
      <p:grpSp>
        <p:nvGrpSpPr>
          <p:cNvPr id="19" name="Gruppieren 18"/>
          <p:cNvGrpSpPr>
            <a:grpSpLocks noChangeAspect="1"/>
          </p:cNvGrpSpPr>
          <p:nvPr/>
        </p:nvGrpSpPr>
        <p:grpSpPr>
          <a:xfrm rot="13078938">
            <a:off x="1562814" y="2111218"/>
            <a:ext cx="3739398" cy="3568274"/>
            <a:chOff x="6231643" y="667960"/>
            <a:chExt cx="5029969" cy="4832984"/>
          </a:xfrm>
        </p:grpSpPr>
        <p:sp>
          <p:nvSpPr>
            <p:cNvPr id="28" name="Ellipse 27"/>
            <p:cNvSpPr/>
            <p:nvPr/>
          </p:nvSpPr>
          <p:spPr bwMode="auto">
            <a:xfrm>
              <a:off x="8519311" y="1161299"/>
              <a:ext cx="2742301" cy="2806271"/>
            </a:xfrm>
            <a:prstGeom prst="ellipse">
              <a:avLst/>
            </a:prstGeom>
            <a:solidFill>
              <a:srgbClr val="BCE292">
                <a:alpha val="2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9136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99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63034">
              <a:off x="6212342" y="687261"/>
              <a:ext cx="4832984" cy="479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feld 29"/>
          <p:cNvSpPr txBox="1"/>
          <p:nvPr/>
        </p:nvSpPr>
        <p:spPr>
          <a:xfrm>
            <a:off x="3274383" y="5070710"/>
            <a:ext cx="788383" cy="1014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668">
              <a:defRPr/>
            </a:pPr>
            <a:r>
              <a:rPr lang="en-US" sz="5995" kern="0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</a:t>
            </a:r>
            <a:endParaRPr lang="en-US" sz="5995" kern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29508" y="681800"/>
            <a:ext cx="10928259" cy="870569"/>
          </a:xfrm>
        </p:spPr>
        <p:txBody>
          <a:bodyPr/>
          <a:lstStyle/>
          <a:p>
            <a:r>
              <a:rPr lang="en-US" dirty="0"/>
              <a:t>Our requirements regarding maturity level of a marketable product are not yet reached!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52531704-8F80-415D-BD2B-6B9991AE822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629510" y="1890795"/>
          <a:ext cx="10801282" cy="42665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26754">
                  <a:extLst>
                    <a:ext uri="{9D8B030D-6E8A-4147-A177-3AD203B41FA5}">
                      <a16:colId xmlns:a16="http://schemas.microsoft.com/office/drawing/2014/main" xmlns="" val="1303064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1360024850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3276616278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2783106710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83266029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1354059878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1109879644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943813111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296620988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2885511279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151105265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xmlns="" val="1061404962"/>
                    </a:ext>
                  </a:extLst>
                </a:gridCol>
              </a:tblGrid>
              <a:tr h="4692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28048514"/>
                  </a:ext>
                </a:extLst>
              </a:tr>
              <a:tr h="21729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21817126"/>
                  </a:ext>
                </a:extLst>
              </a:tr>
              <a:tr h="469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>
                          <a:effectLst/>
                          <a:latin typeface="+mn-lt"/>
                        </a:rPr>
                        <a:t>E-drive system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02012348"/>
                  </a:ext>
                </a:extLst>
              </a:tr>
              <a:tr h="469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>
                          <a:effectLst/>
                          <a:latin typeface="+mn-lt"/>
                        </a:rPr>
                        <a:t>modular battery system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25772869"/>
                  </a:ext>
                </a:extLst>
              </a:tr>
              <a:tr h="469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>
                          <a:effectLst/>
                          <a:latin typeface="+mn-lt"/>
                        </a:rPr>
                        <a:t>HVAC &amp; </a:t>
                      </a:r>
                      <a:r>
                        <a:rPr lang="en-US" sz="1800" b="1" u="none" strike="noStrike" noProof="0" dirty="0" err="1">
                          <a:effectLst/>
                          <a:latin typeface="+mn-lt"/>
                        </a:rPr>
                        <a:t>thermomanagement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47319"/>
                  </a:ext>
                </a:extLst>
              </a:tr>
              <a:tr h="469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>
                          <a:effectLst/>
                          <a:latin typeface="+mn-lt"/>
                        </a:rPr>
                        <a:t>efficient steering system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1763329"/>
                  </a:ext>
                </a:extLst>
              </a:tr>
              <a:tr h="469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>
                          <a:effectLst/>
                          <a:latin typeface="+mn-lt"/>
                        </a:rPr>
                        <a:t>energy management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32293263"/>
                  </a:ext>
                </a:extLst>
              </a:tr>
              <a:tr h="147713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98046437"/>
                  </a:ext>
                </a:extLst>
              </a:tr>
              <a:tr h="469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>
                          <a:effectLst/>
                          <a:latin typeface="+mn-lt"/>
                        </a:rPr>
                        <a:t>system integration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5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5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5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5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55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997045"/>
                  </a:ext>
                </a:extLst>
              </a:tr>
              <a:tr h="147713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9223">
                <a:tc>
                  <a:txBody>
                    <a:bodyPr/>
                    <a:lstStyle/>
                    <a:p>
                      <a:pPr marL="0" marR="0" indent="0" algn="l" defTabSz="108895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noProof="0" dirty="0">
                          <a:effectLst/>
                          <a:latin typeface="+mn-lt"/>
                        </a:rPr>
                        <a:t>electrical charging system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9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18" marR="9518" marT="951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 bwMode="auto">
          <a:xfrm>
            <a:off x="629509" y="1690199"/>
            <a:ext cx="60008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444444"/>
                </a:solidFill>
                <a:cs typeface="Daimler CS"/>
              </a:rPr>
              <a:t>Development status 2016 </a:t>
            </a:r>
            <a:br>
              <a:rPr lang="en-US" b="1" i="1" dirty="0">
                <a:solidFill>
                  <a:srgbClr val="444444"/>
                </a:solidFill>
                <a:cs typeface="Daimler CS"/>
              </a:rPr>
            </a:br>
            <a:r>
              <a:rPr lang="en-US" b="1" i="1" dirty="0">
                <a:solidFill>
                  <a:srgbClr val="444444"/>
                </a:solidFill>
                <a:cs typeface="Daimler CS"/>
              </a:rPr>
              <a:t>Citaro E-Cell </a:t>
            </a: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11104854" y="2433206"/>
            <a:ext cx="0" cy="372409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 bwMode="auto">
          <a:xfrm>
            <a:off x="10597983" y="2268660"/>
            <a:ext cx="1013743" cy="2460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99" b="1" dirty="0">
                <a:solidFill>
                  <a:srgbClr val="00B050"/>
                </a:solidFill>
                <a:cs typeface="Daimler CS"/>
              </a:rPr>
              <a:t>2018</a:t>
            </a: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3756403" y="2500060"/>
            <a:ext cx="0" cy="372409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 bwMode="auto">
          <a:xfrm rot="5400000">
            <a:off x="9589881" y="4166033"/>
            <a:ext cx="3543207" cy="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98" dirty="0">
                <a:solidFill>
                  <a:srgbClr val="00B050"/>
                </a:solidFill>
                <a:cs typeface="Daimler CS"/>
              </a:rPr>
              <a:t>series production readiness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6694" y="4630444"/>
            <a:ext cx="3213613" cy="171297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sr.photos3.fotosearch.com/bthumb/CSP/CSP993/k15474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797" y="1791133"/>
            <a:ext cx="546577" cy="8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158" y="1445540"/>
            <a:ext cx="10929335" cy="496415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70" y="2411005"/>
            <a:ext cx="3841008" cy="190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ihandform 21"/>
          <p:cNvSpPr/>
          <p:nvPr/>
        </p:nvSpPr>
        <p:spPr bwMode="auto">
          <a:xfrm>
            <a:off x="2815748" y="1580683"/>
            <a:ext cx="5582827" cy="3588257"/>
          </a:xfrm>
          <a:custGeom>
            <a:avLst/>
            <a:gdLst>
              <a:gd name="connsiteX0" fmla="*/ 0 w 4300811"/>
              <a:gd name="connsiteY0" fmla="*/ 3434726 h 3434726"/>
              <a:gd name="connsiteX1" fmla="*/ 1114425 w 4300811"/>
              <a:gd name="connsiteY1" fmla="*/ 2091701 h 3434726"/>
              <a:gd name="connsiteX2" fmla="*/ 3819525 w 4300811"/>
              <a:gd name="connsiteY2" fmla="*/ 291476 h 3434726"/>
              <a:gd name="connsiteX3" fmla="*/ 4286250 w 4300811"/>
              <a:gd name="connsiteY3" fmla="*/ 24776 h 343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0811" h="3434726">
                <a:moveTo>
                  <a:pt x="0" y="3434726"/>
                </a:moveTo>
                <a:cubicBezTo>
                  <a:pt x="238919" y="3025151"/>
                  <a:pt x="477838" y="2615576"/>
                  <a:pt x="1114425" y="2091701"/>
                </a:cubicBezTo>
                <a:cubicBezTo>
                  <a:pt x="1751012" y="1567826"/>
                  <a:pt x="3290888" y="635963"/>
                  <a:pt x="3819525" y="291476"/>
                </a:cubicBezTo>
                <a:cubicBezTo>
                  <a:pt x="4348162" y="-53011"/>
                  <a:pt x="4317206" y="-14118"/>
                  <a:pt x="4286250" y="24776"/>
                </a:cubicBez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 defTabSz="913668">
              <a:defRPr/>
            </a:pPr>
            <a:endParaRPr lang="en-US" sz="2398" kern="0" dirty="0">
              <a:solidFill>
                <a:srgbClr val="000000"/>
              </a:solidFill>
            </a:endParaRPr>
          </a:p>
        </p:txBody>
      </p:sp>
      <p:sp>
        <p:nvSpPr>
          <p:cNvPr id="24" name="Chevron 43"/>
          <p:cNvSpPr/>
          <p:nvPr/>
        </p:nvSpPr>
        <p:spPr bwMode="auto">
          <a:xfrm>
            <a:off x="4034149" y="5448947"/>
            <a:ext cx="4447242" cy="573164"/>
          </a:xfrm>
          <a:prstGeom prst="chevron">
            <a:avLst>
              <a:gd name="adj" fmla="val 24799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ctr" anchorCtr="0" compatLnSpc="1">
            <a:prstTxWarp prst="textNoShape">
              <a:avLst/>
            </a:prstTxWarp>
          </a:bodyPr>
          <a:lstStyle/>
          <a:p>
            <a:pPr algn="ctr" defTabSz="913668">
              <a:defRPr/>
            </a:pPr>
            <a:r>
              <a:rPr lang="en-US" sz="1799" b="1" kern="0" dirty="0">
                <a:solidFill>
                  <a:schemeClr val="bg1"/>
                </a:solidFill>
                <a:cs typeface="Arial" pitchFamily="34" charset="0"/>
              </a:rPr>
              <a:t>module strategy 51Ah </a:t>
            </a:r>
            <a:r>
              <a:rPr lang="en-US" sz="1799" b="1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799" b="1" kern="0" dirty="0">
                <a:solidFill>
                  <a:schemeClr val="bg1"/>
                </a:solidFill>
                <a:cs typeface="Arial" pitchFamily="34" charset="0"/>
              </a:rPr>
              <a:t>cell</a:t>
            </a:r>
          </a:p>
        </p:txBody>
      </p:sp>
      <p:sp>
        <p:nvSpPr>
          <p:cNvPr id="25" name="Chevron 44"/>
          <p:cNvSpPr/>
          <p:nvPr/>
        </p:nvSpPr>
        <p:spPr bwMode="auto">
          <a:xfrm>
            <a:off x="8333459" y="5425873"/>
            <a:ext cx="3209503" cy="573164"/>
          </a:xfrm>
          <a:prstGeom prst="chevron">
            <a:avLst>
              <a:gd name="adj" fmla="val 24799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ctr" anchorCtr="0" compatLnSpc="1">
            <a:prstTxWarp prst="textNoShape">
              <a:avLst/>
            </a:prstTxWarp>
          </a:bodyPr>
          <a:lstStyle/>
          <a:p>
            <a:pPr algn="ctr" defTabSz="913668">
              <a:defRPr/>
            </a:pPr>
            <a:r>
              <a:rPr lang="en-US" sz="1799" b="1" kern="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potential</a:t>
            </a:r>
          </a:p>
        </p:txBody>
      </p:sp>
      <p:sp>
        <p:nvSpPr>
          <p:cNvPr id="26" name="Pentagon 4"/>
          <p:cNvSpPr/>
          <p:nvPr/>
        </p:nvSpPr>
        <p:spPr bwMode="auto">
          <a:xfrm>
            <a:off x="733781" y="5425873"/>
            <a:ext cx="3505273" cy="573164"/>
          </a:xfrm>
          <a:prstGeom prst="homePlate">
            <a:avLst>
              <a:gd name="adj" fmla="val 25167"/>
            </a:avLst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ctr" anchorCtr="0" compatLnSpc="1">
            <a:prstTxWarp prst="textNoShape">
              <a:avLst/>
            </a:prstTxWarp>
          </a:bodyPr>
          <a:lstStyle/>
          <a:p>
            <a:pPr algn="ctr" defTabSz="913668">
              <a:defRPr/>
            </a:pPr>
            <a:r>
              <a:rPr lang="en-US" sz="1799" b="1" kern="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module strategy 37Ah cell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47088" y="6021459"/>
            <a:ext cx="10591417" cy="39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68">
              <a:defRPr/>
            </a:pPr>
            <a:r>
              <a:rPr lang="en-US" sz="1998" b="1" kern="0" dirty="0">
                <a:solidFill>
                  <a:srgbClr val="000000"/>
                </a:solidFill>
              </a:rPr>
              <a:t>2015			2020				     	2025                              2030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23444" y="1543213"/>
            <a:ext cx="740329" cy="3859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668">
              <a:spcAft>
                <a:spcPts val="600"/>
              </a:spcAft>
              <a:defRPr/>
            </a:pPr>
            <a:endParaRPr lang="en-US" sz="1998" kern="0" dirty="0">
              <a:solidFill>
                <a:srgbClr val="000000"/>
              </a:solidFill>
            </a:endParaRPr>
          </a:p>
          <a:p>
            <a:pPr defTabSz="913668">
              <a:spcAft>
                <a:spcPts val="600"/>
              </a:spcAft>
              <a:defRPr/>
            </a:pPr>
            <a:r>
              <a:rPr lang="en-US" sz="1998" kern="0" dirty="0">
                <a:solidFill>
                  <a:srgbClr val="000000"/>
                </a:solidFill>
              </a:rPr>
              <a:t>180%</a:t>
            </a:r>
          </a:p>
          <a:p>
            <a:pPr defTabSz="913668">
              <a:spcAft>
                <a:spcPts val="600"/>
              </a:spcAft>
              <a:defRPr/>
            </a:pPr>
            <a:endParaRPr lang="en-US" sz="1998" kern="0" dirty="0">
              <a:solidFill>
                <a:srgbClr val="000000"/>
              </a:solidFill>
            </a:endParaRPr>
          </a:p>
          <a:p>
            <a:pPr defTabSz="913668">
              <a:spcAft>
                <a:spcPts val="600"/>
              </a:spcAft>
              <a:defRPr/>
            </a:pPr>
            <a:r>
              <a:rPr lang="en-US" sz="1998" kern="0" dirty="0">
                <a:solidFill>
                  <a:srgbClr val="000000"/>
                </a:solidFill>
              </a:rPr>
              <a:t>160%</a:t>
            </a:r>
          </a:p>
          <a:p>
            <a:pPr defTabSz="913668">
              <a:spcAft>
                <a:spcPts val="600"/>
              </a:spcAft>
              <a:defRPr/>
            </a:pPr>
            <a:endParaRPr lang="en-US" sz="1998" kern="0" dirty="0">
              <a:solidFill>
                <a:srgbClr val="000000"/>
              </a:solidFill>
            </a:endParaRPr>
          </a:p>
          <a:p>
            <a:pPr defTabSz="913668">
              <a:spcAft>
                <a:spcPts val="600"/>
              </a:spcAft>
              <a:defRPr/>
            </a:pPr>
            <a:r>
              <a:rPr lang="en-US" sz="1998" kern="0" dirty="0">
                <a:solidFill>
                  <a:srgbClr val="000000"/>
                </a:solidFill>
              </a:rPr>
              <a:t>140%</a:t>
            </a:r>
          </a:p>
          <a:p>
            <a:pPr defTabSz="913668">
              <a:spcAft>
                <a:spcPts val="600"/>
              </a:spcAft>
              <a:defRPr/>
            </a:pPr>
            <a:endParaRPr lang="en-US" sz="1998" kern="0" dirty="0">
              <a:solidFill>
                <a:srgbClr val="000000"/>
              </a:solidFill>
            </a:endParaRPr>
          </a:p>
          <a:p>
            <a:pPr defTabSz="913668">
              <a:spcAft>
                <a:spcPts val="600"/>
              </a:spcAft>
              <a:defRPr/>
            </a:pPr>
            <a:r>
              <a:rPr lang="en-US" sz="1998" kern="0" dirty="0">
                <a:solidFill>
                  <a:srgbClr val="000000"/>
                </a:solidFill>
              </a:rPr>
              <a:t>120%</a:t>
            </a:r>
          </a:p>
          <a:p>
            <a:pPr defTabSz="913668">
              <a:spcAft>
                <a:spcPts val="600"/>
              </a:spcAft>
              <a:defRPr/>
            </a:pPr>
            <a:endParaRPr lang="en-US" sz="1998" kern="0" dirty="0">
              <a:solidFill>
                <a:srgbClr val="000000"/>
              </a:solidFill>
            </a:endParaRPr>
          </a:p>
          <a:p>
            <a:pPr defTabSz="913668">
              <a:spcAft>
                <a:spcPts val="600"/>
              </a:spcAft>
              <a:defRPr/>
            </a:pPr>
            <a:r>
              <a:rPr lang="en-US" sz="1998" kern="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2677345" y="5057866"/>
            <a:ext cx="251803" cy="251803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263F6A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 defTabSz="913668">
              <a:defRPr/>
            </a:pPr>
            <a:endParaRPr lang="en-US" sz="2398" kern="0" dirty="0">
              <a:solidFill>
                <a:srgbClr val="000000"/>
              </a:solidFill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4365060" y="3495721"/>
            <a:ext cx="251803" cy="25180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 defTabSz="913668">
              <a:defRPr/>
            </a:pPr>
            <a:endParaRPr lang="en-US" sz="2398" kern="0" dirty="0">
              <a:solidFill>
                <a:srgbClr val="000000"/>
              </a:solidFill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7691059" y="1726382"/>
            <a:ext cx="251803" cy="25180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 defTabSz="913668">
              <a:defRPr/>
            </a:pPr>
            <a:endParaRPr lang="en-US" sz="2398" kern="0" dirty="0">
              <a:solidFill>
                <a:srgbClr val="0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05673" y="1487830"/>
            <a:ext cx="5284778" cy="369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68">
              <a:defRPr/>
            </a:pPr>
            <a:r>
              <a:rPr lang="en-US" b="1" kern="0" dirty="0">
                <a:solidFill>
                  <a:srgbClr val="182844"/>
                </a:solidFill>
              </a:rPr>
              <a:t>energy content with equal assembly space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5673" y="594298"/>
            <a:ext cx="10928259" cy="870569"/>
          </a:xfrm>
        </p:spPr>
        <p:txBody>
          <a:bodyPr/>
          <a:lstStyle/>
          <a:p>
            <a:pPr lvl="0"/>
            <a:r>
              <a:rPr lang="en-US" dirty="0"/>
              <a:t>Current perception shows large potentials to raise energy content of batteries with equal assembly space until 2030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9267825" y="6707187"/>
            <a:ext cx="2392363" cy="150813"/>
          </a:xfrm>
        </p:spPr>
        <p:txBody>
          <a:bodyPr/>
          <a:lstStyle/>
          <a:p>
            <a:r>
              <a:rPr lang="de-DE" dirty="0"/>
              <a:t>Page </a:t>
            </a:r>
            <a:fld id="{52531704-8F80-415D-BD2B-6B9991AE822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0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629507" y="4971400"/>
            <a:ext cx="10923514" cy="13850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4438548" y="1376276"/>
            <a:ext cx="2664535" cy="1641883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accent1">
                <a:lumMod val="40000"/>
                <a:lumOff val="60000"/>
                <a:alpha val="48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07" y="3336755"/>
            <a:ext cx="2358370" cy="16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10957" y="653329"/>
            <a:ext cx="10928259" cy="470909"/>
          </a:xfrm>
        </p:spPr>
        <p:txBody>
          <a:bodyPr/>
          <a:lstStyle/>
          <a:p>
            <a:r>
              <a:rPr lang="en-US" dirty="0"/>
              <a:t>Daimler Buses battery strategy </a:t>
            </a:r>
            <a:r>
              <a:rPr lang="en-US" dirty="0" smtClean="0"/>
              <a:t>will benefit </a:t>
            </a:r>
            <a:r>
              <a:rPr lang="en-US" dirty="0"/>
              <a:t>from the </a:t>
            </a:r>
            <a:r>
              <a:rPr lang="en-US" dirty="0" smtClean="0"/>
              <a:t>Daimler modules</a:t>
            </a:r>
            <a:endParaRPr lang="en-US" dirty="0"/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52531704-8F80-415D-BD2B-6B9991AE822F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73" y="3123734"/>
            <a:ext cx="1598950" cy="13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feil nach rechts 14"/>
          <p:cNvSpPr/>
          <p:nvPr/>
        </p:nvSpPr>
        <p:spPr bwMode="auto">
          <a:xfrm>
            <a:off x="7291877" y="3390687"/>
            <a:ext cx="450010" cy="44317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C04B5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0800000">
            <a:off x="3793615" y="3390687"/>
            <a:ext cx="450010" cy="44317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C04B5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12" y="3334060"/>
            <a:ext cx="2303250" cy="11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eschweifte Klammer rechts 20"/>
          <p:cNvSpPr/>
          <p:nvPr/>
        </p:nvSpPr>
        <p:spPr bwMode="auto">
          <a:xfrm rot="16200000">
            <a:off x="5665399" y="2131231"/>
            <a:ext cx="233616" cy="2367446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85279" y="4950461"/>
            <a:ext cx="4859566" cy="133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99" b="1" u="sng" dirty="0">
                <a:solidFill>
                  <a:srgbClr val="000000"/>
                </a:solidFill>
              </a:rPr>
              <a:t>Passenger cars</a:t>
            </a:r>
            <a:endParaRPr lang="en-US" sz="1799" dirty="0">
              <a:solidFill>
                <a:srgbClr val="000000"/>
              </a:solidFill>
            </a:endParaRPr>
          </a:p>
          <a:p>
            <a:pPr marL="174485" lvl="1" indent="-174485">
              <a:lnSpc>
                <a:spcPct val="150000"/>
              </a:lnSpc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</a:rPr>
              <a:t>Each vehicle project with a specified battery</a:t>
            </a:r>
          </a:p>
          <a:p>
            <a:pPr marL="174485" lvl="1" indent="-174485">
              <a:lnSpc>
                <a:spcPct val="150000"/>
              </a:lnSpc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</a:rPr>
              <a:t>Volume-optimized approach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633611" y="4950461"/>
            <a:ext cx="4919411" cy="133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99" b="1" u="sng" dirty="0">
                <a:solidFill>
                  <a:srgbClr val="000000"/>
                </a:solidFill>
              </a:rPr>
              <a:t>Buses</a:t>
            </a:r>
          </a:p>
          <a:p>
            <a:pPr marL="174485" lvl="1" indent="-174485">
              <a:lnSpc>
                <a:spcPct val="150000"/>
              </a:lnSpc>
              <a:buClr>
                <a:srgbClr val="263F6A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</a:rPr>
              <a:t>Derivation of a module strategy (1-16 sub-units)</a:t>
            </a:r>
          </a:p>
          <a:p>
            <a:pPr marL="174485" lvl="1" indent="-174485">
              <a:lnSpc>
                <a:spcPct val="150000"/>
              </a:lnSpc>
              <a:buClr>
                <a:srgbClr val="263F6A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</a:rPr>
              <a:t>Highest scalability </a:t>
            </a:r>
            <a:r>
              <a:rPr lang="en-US" sz="1799" dirty="0" smtClean="0">
                <a:solidFill>
                  <a:srgbClr val="000000"/>
                </a:solidFill>
              </a:rPr>
              <a:t>(150 </a:t>
            </a:r>
            <a:r>
              <a:rPr lang="en-US" sz="1799" dirty="0">
                <a:solidFill>
                  <a:srgbClr val="000000"/>
                </a:solidFill>
              </a:rPr>
              <a:t>– 400 kWh)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449938" y="1376276"/>
            <a:ext cx="2664536" cy="369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>
                <a:solidFill>
                  <a:srgbClr val="000000"/>
                </a:solidFill>
              </a:rPr>
              <a:t>supplier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4756699" y="1697748"/>
            <a:ext cx="2051016" cy="1257853"/>
            <a:chOff x="3552586" y="1953304"/>
            <a:chExt cx="2052619" cy="1258836"/>
          </a:xfrm>
        </p:grpSpPr>
        <p:pic>
          <p:nvPicPr>
            <p:cNvPr id="26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117" y="1953304"/>
              <a:ext cx="1066088" cy="1258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586" y="1953304"/>
              <a:ext cx="1066088" cy="1258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Pfeil nach rechts 10"/>
          <p:cNvSpPr/>
          <p:nvPr/>
        </p:nvSpPr>
        <p:spPr bwMode="auto">
          <a:xfrm rot="5400000">
            <a:off x="5648218" y="2951703"/>
            <a:ext cx="267978" cy="275777"/>
          </a:xfrm>
          <a:prstGeom prst="rightArrow">
            <a:avLst>
              <a:gd name="adj1" fmla="val 44957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C04B5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 rot="5400000">
            <a:off x="1699835" y="1494361"/>
            <a:ext cx="1343441" cy="1352798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txBody>
          <a:bodyPr rot="10800000" vert="eaVert" wrap="none" lIns="89930" tIns="46763" rIns="89930" bIns="46763" anchor="ctr"/>
          <a:lstStyle/>
          <a:p>
            <a:pPr>
              <a:defRPr/>
            </a:pPr>
            <a:endParaRPr lang="en-US" altLang="de-DE" sz="1599" b="1" kern="0" dirty="0">
              <a:solidFill>
                <a:srgbClr val="FFFFFF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699835" y="1542118"/>
            <a:ext cx="1343441" cy="4650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</a:pPr>
            <a:r>
              <a:rPr lang="en-US" sz="1399" b="1" dirty="0"/>
              <a:t>Mercedes-Benz Cars</a:t>
            </a:r>
          </a:p>
        </p:txBody>
      </p:sp>
      <p:pic>
        <p:nvPicPr>
          <p:cNvPr id="38" name="Picture 4" descr="2014_217_s-class_coupe_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35" y="2115952"/>
            <a:ext cx="1343441" cy="83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7"/>
          <p:cNvSpPr>
            <a:spLocks noChangeArrowheads="1"/>
          </p:cNvSpPr>
          <p:nvPr/>
        </p:nvSpPr>
        <p:spPr bwMode="auto">
          <a:xfrm rot="5400000">
            <a:off x="8498356" y="1415956"/>
            <a:ext cx="1343441" cy="1352798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txBody>
          <a:bodyPr rot="10800000" vert="eaVert" wrap="none" lIns="89930" tIns="46763" rIns="89930" bIns="46763" anchor="ctr"/>
          <a:lstStyle/>
          <a:p>
            <a:pPr>
              <a:defRPr/>
            </a:pPr>
            <a:endParaRPr lang="en-US" altLang="de-DE" sz="1599" b="1" kern="0" dirty="0">
              <a:solidFill>
                <a:srgbClr val="FFFFFF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498356" y="1463713"/>
            <a:ext cx="1343441" cy="2325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ct val="108000"/>
              </a:lnSpc>
              <a:spcBef>
                <a:spcPts val="0"/>
              </a:spcBef>
              <a:spcAft>
                <a:spcPts val="1007"/>
              </a:spcAft>
            </a:pPr>
            <a:r>
              <a:rPr lang="en-US" sz="1399" b="1" dirty="0"/>
              <a:t>Daimler Buses</a:t>
            </a:r>
          </a:p>
        </p:txBody>
      </p:sp>
      <p:pic>
        <p:nvPicPr>
          <p:cNvPr id="42" name="Picture 10" descr="C:\Users\jduda63\Desktop\wallpaper_09_1024x768_05-20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8356" y="2037545"/>
            <a:ext cx="1343441" cy="8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671312" y="655319"/>
            <a:ext cx="10928259" cy="870569"/>
          </a:xfrm>
        </p:spPr>
        <p:txBody>
          <a:bodyPr/>
          <a:lstStyle/>
          <a:p>
            <a:r>
              <a:rPr lang="en-US" dirty="0"/>
              <a:t>Outlook 2025: Battery development will significantly enhance the operation range for a city bus </a:t>
            </a:r>
            <a:r>
              <a:rPr lang="en-US" dirty="0" smtClean="0"/>
              <a:t>with depot-charging!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52531704-8F80-415D-BD2B-6B9991AE822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0" name="Textfeld 129"/>
          <p:cNvSpPr txBox="1"/>
          <p:nvPr/>
        </p:nvSpPr>
        <p:spPr>
          <a:xfrm>
            <a:off x="4081471" y="6094261"/>
            <a:ext cx="4662481" cy="24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444444"/>
                </a:solidFill>
                <a:cs typeface="Daimler CS"/>
              </a:defRPr>
            </a:lvl1pPr>
          </a:lstStyle>
          <a:p>
            <a:r>
              <a:rPr lang="en-US" sz="1599" b="0" i="0" dirty="0">
                <a:solidFill>
                  <a:schemeClr val="tx1"/>
                </a:solidFill>
              </a:rPr>
              <a:t>100% of all city bus operations</a:t>
            </a:r>
          </a:p>
        </p:txBody>
      </p:sp>
      <p:sp>
        <p:nvSpPr>
          <p:cNvPr id="87" name="Rechteck 86"/>
          <p:cNvSpPr/>
          <p:nvPr/>
        </p:nvSpPr>
        <p:spPr bwMode="auto">
          <a:xfrm>
            <a:off x="2467767" y="1691888"/>
            <a:ext cx="8371284" cy="385792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70707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500"/>
              </a:spcAft>
              <a:buClr>
                <a:srgbClr val="263F6A"/>
              </a:buClr>
              <a:buSzPct val="95000"/>
            </a:pPr>
            <a:endParaRPr lang="en-US" sz="1399" dirty="0">
              <a:solidFill>
                <a:srgbClr val="000000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734920" y="5383744"/>
            <a:ext cx="1569703" cy="369332"/>
          </a:xfrm>
          <a:prstGeom prst="rect">
            <a:avLst/>
          </a:prstGeom>
          <a:noFill/>
        </p:spPr>
        <p:txBody>
          <a:bodyPr wrap="square" rIns="53958" rtlCol="0">
            <a:spAutoFit/>
          </a:bodyPr>
          <a:lstStyle/>
          <a:p>
            <a:pPr algn="r"/>
            <a:r>
              <a:rPr lang="en-US" b="1" dirty="0"/>
              <a:t>- 25°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956445" y="1525817"/>
            <a:ext cx="1348179" cy="369332"/>
          </a:xfrm>
          <a:prstGeom prst="rect">
            <a:avLst/>
          </a:prstGeom>
          <a:noFill/>
        </p:spPr>
        <p:txBody>
          <a:bodyPr wrap="square" rIns="53958" rtlCol="0">
            <a:spAutoFit/>
          </a:bodyPr>
          <a:lstStyle/>
          <a:p>
            <a:pPr algn="r"/>
            <a:r>
              <a:rPr lang="en-US" b="1" dirty="0"/>
              <a:t>+ 40°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8382176" y="4031371"/>
            <a:ext cx="3217395" cy="903643"/>
          </a:xfrm>
          <a:prstGeom prst="rect">
            <a:avLst/>
          </a:prstGeom>
          <a:noFill/>
        </p:spPr>
        <p:txBody>
          <a:bodyPr wrap="square" lIns="71944" tIns="35972" rIns="71944" bIns="35972" rtlCol="0" anchor="ctr" anchorCtr="1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range without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recharging in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operation</a:t>
            </a:r>
          </a:p>
        </p:txBody>
      </p:sp>
      <p:sp>
        <p:nvSpPr>
          <p:cNvPr id="97" name="Textfeld 96"/>
          <p:cNvSpPr txBox="1"/>
          <p:nvPr/>
        </p:nvSpPr>
        <p:spPr>
          <a:xfrm rot="16200000">
            <a:off x="-903576" y="3436183"/>
            <a:ext cx="385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outside temperatures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1409410" y="4843594"/>
            <a:ext cx="973210" cy="338290"/>
          </a:xfrm>
          <a:prstGeom prst="rect">
            <a:avLst/>
          </a:prstGeom>
          <a:noFill/>
        </p:spPr>
        <p:txBody>
          <a:bodyPr wrap="square" rIns="53958" rtlCol="0">
            <a:spAutoFit/>
          </a:bodyPr>
          <a:lstStyle/>
          <a:p>
            <a:pPr algn="r"/>
            <a:r>
              <a:rPr lang="en-US" sz="1599" dirty="0"/>
              <a:t>- 20°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1409410" y="2682999"/>
            <a:ext cx="973210" cy="338290"/>
          </a:xfrm>
          <a:prstGeom prst="rect">
            <a:avLst/>
          </a:prstGeom>
          <a:noFill/>
        </p:spPr>
        <p:txBody>
          <a:bodyPr wrap="square" rIns="53958" rtlCol="0">
            <a:spAutoFit/>
          </a:bodyPr>
          <a:lstStyle/>
          <a:p>
            <a:pPr algn="r"/>
            <a:r>
              <a:rPr lang="en-US" sz="1599" dirty="0"/>
              <a:t>20°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1409410" y="3223148"/>
            <a:ext cx="973210" cy="338290"/>
          </a:xfrm>
          <a:prstGeom prst="rect">
            <a:avLst/>
          </a:prstGeom>
          <a:noFill/>
        </p:spPr>
        <p:txBody>
          <a:bodyPr wrap="square" rIns="53958" rtlCol="0">
            <a:spAutoFit/>
          </a:bodyPr>
          <a:lstStyle/>
          <a:p>
            <a:pPr algn="r"/>
            <a:r>
              <a:rPr lang="en-US" sz="1599" dirty="0"/>
              <a:t>10°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1409410" y="2142850"/>
            <a:ext cx="973210" cy="338290"/>
          </a:xfrm>
          <a:prstGeom prst="rect">
            <a:avLst/>
          </a:prstGeom>
          <a:noFill/>
        </p:spPr>
        <p:txBody>
          <a:bodyPr wrap="square" rIns="53958" rtlCol="0">
            <a:spAutoFit/>
          </a:bodyPr>
          <a:lstStyle/>
          <a:p>
            <a:pPr algn="r"/>
            <a:r>
              <a:rPr lang="en-US" sz="1599" dirty="0"/>
              <a:t>30°</a:t>
            </a:r>
          </a:p>
        </p:txBody>
      </p:sp>
      <p:sp>
        <p:nvSpPr>
          <p:cNvPr id="120" name="Rechteck 119"/>
          <p:cNvSpPr/>
          <p:nvPr/>
        </p:nvSpPr>
        <p:spPr>
          <a:xfrm>
            <a:off x="2459316" y="2310039"/>
            <a:ext cx="5718555" cy="2730844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hteck 37"/>
          <p:cNvSpPr/>
          <p:nvPr/>
        </p:nvSpPr>
        <p:spPr bwMode="auto">
          <a:xfrm flipV="1">
            <a:off x="2461619" y="3592413"/>
            <a:ext cx="5716252" cy="1448470"/>
          </a:xfrm>
          <a:custGeom>
            <a:avLst/>
            <a:gdLst>
              <a:gd name="connsiteX0" fmla="*/ 0 w 4626931"/>
              <a:gd name="connsiteY0" fmla="*/ 0 h 1472169"/>
              <a:gd name="connsiteX1" fmla="*/ 4626931 w 4626931"/>
              <a:gd name="connsiteY1" fmla="*/ 0 h 1472169"/>
              <a:gd name="connsiteX2" fmla="*/ 4626931 w 4626931"/>
              <a:gd name="connsiteY2" fmla="*/ 1472169 h 1472169"/>
              <a:gd name="connsiteX3" fmla="*/ 0 w 4626931"/>
              <a:gd name="connsiteY3" fmla="*/ 1472169 h 1472169"/>
              <a:gd name="connsiteX4" fmla="*/ 0 w 4626931"/>
              <a:gd name="connsiteY4" fmla="*/ 0 h 1472169"/>
              <a:gd name="connsiteX0" fmla="*/ 0 w 4626931"/>
              <a:gd name="connsiteY0" fmla="*/ 0 h 1472169"/>
              <a:gd name="connsiteX1" fmla="*/ 4626931 w 4626931"/>
              <a:gd name="connsiteY1" fmla="*/ 533400 h 1472169"/>
              <a:gd name="connsiteX2" fmla="*/ 4626931 w 4626931"/>
              <a:gd name="connsiteY2" fmla="*/ 1472169 h 1472169"/>
              <a:gd name="connsiteX3" fmla="*/ 0 w 4626931"/>
              <a:gd name="connsiteY3" fmla="*/ 1472169 h 1472169"/>
              <a:gd name="connsiteX4" fmla="*/ 0 w 4626931"/>
              <a:gd name="connsiteY4" fmla="*/ 0 h 1472169"/>
              <a:gd name="connsiteX0" fmla="*/ 0 w 4626931"/>
              <a:gd name="connsiteY0" fmla="*/ 0 h 1472169"/>
              <a:gd name="connsiteX1" fmla="*/ 3769681 w 4626931"/>
              <a:gd name="connsiteY1" fmla="*/ 102156 h 1472169"/>
              <a:gd name="connsiteX2" fmla="*/ 4626931 w 4626931"/>
              <a:gd name="connsiteY2" fmla="*/ 533400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3769681 w 4626931"/>
              <a:gd name="connsiteY1" fmla="*/ 102156 h 1472169"/>
              <a:gd name="connsiteX2" fmla="*/ 4626931 w 4626931"/>
              <a:gd name="connsiteY2" fmla="*/ 533400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3793493 w 4626931"/>
              <a:gd name="connsiteY1" fmla="*/ 30719 h 1472169"/>
              <a:gd name="connsiteX2" fmla="*/ 4626931 w 4626931"/>
              <a:gd name="connsiteY2" fmla="*/ 533400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21268 h 1493437"/>
              <a:gd name="connsiteX1" fmla="*/ 3793493 w 4626931"/>
              <a:gd name="connsiteY1" fmla="*/ 51987 h 1493437"/>
              <a:gd name="connsiteX2" fmla="*/ 4626931 w 4626931"/>
              <a:gd name="connsiteY2" fmla="*/ 554668 h 1493437"/>
              <a:gd name="connsiteX3" fmla="*/ 4626931 w 4626931"/>
              <a:gd name="connsiteY3" fmla="*/ 1493437 h 1493437"/>
              <a:gd name="connsiteX4" fmla="*/ 0 w 4626931"/>
              <a:gd name="connsiteY4" fmla="*/ 1493437 h 1493437"/>
              <a:gd name="connsiteX5" fmla="*/ 0 w 4626931"/>
              <a:gd name="connsiteY5" fmla="*/ 21268 h 1493437"/>
              <a:gd name="connsiteX0" fmla="*/ 0 w 4626931"/>
              <a:gd name="connsiteY0" fmla="*/ 283 h 1472452"/>
              <a:gd name="connsiteX1" fmla="*/ 3793493 w 4626931"/>
              <a:gd name="connsiteY1" fmla="*/ 31002 h 1472452"/>
              <a:gd name="connsiteX2" fmla="*/ 4626931 w 4626931"/>
              <a:gd name="connsiteY2" fmla="*/ 533683 h 1472452"/>
              <a:gd name="connsiteX3" fmla="*/ 4626931 w 4626931"/>
              <a:gd name="connsiteY3" fmla="*/ 1472452 h 1472452"/>
              <a:gd name="connsiteX4" fmla="*/ 0 w 4626931"/>
              <a:gd name="connsiteY4" fmla="*/ 1472452 h 1472452"/>
              <a:gd name="connsiteX5" fmla="*/ 0 w 4626931"/>
              <a:gd name="connsiteY5" fmla="*/ 283 h 1472452"/>
              <a:gd name="connsiteX0" fmla="*/ 0 w 4626931"/>
              <a:gd name="connsiteY0" fmla="*/ 6844 h 1479013"/>
              <a:gd name="connsiteX1" fmla="*/ 3760155 w 4626931"/>
              <a:gd name="connsiteY1" fmla="*/ 18513 h 1479013"/>
              <a:gd name="connsiteX2" fmla="*/ 4626931 w 4626931"/>
              <a:gd name="connsiteY2" fmla="*/ 540244 h 1479013"/>
              <a:gd name="connsiteX3" fmla="*/ 4626931 w 4626931"/>
              <a:gd name="connsiteY3" fmla="*/ 1479013 h 1479013"/>
              <a:gd name="connsiteX4" fmla="*/ 0 w 4626931"/>
              <a:gd name="connsiteY4" fmla="*/ 1479013 h 1479013"/>
              <a:gd name="connsiteX5" fmla="*/ 0 w 4626931"/>
              <a:gd name="connsiteY5" fmla="*/ 6844 h 1479013"/>
              <a:gd name="connsiteX0" fmla="*/ 0 w 4626931"/>
              <a:gd name="connsiteY0" fmla="*/ 16579 h 1488748"/>
              <a:gd name="connsiteX1" fmla="*/ 3717293 w 4626931"/>
              <a:gd name="connsiteY1" fmla="*/ 13960 h 1488748"/>
              <a:gd name="connsiteX2" fmla="*/ 4626931 w 4626931"/>
              <a:gd name="connsiteY2" fmla="*/ 549979 h 1488748"/>
              <a:gd name="connsiteX3" fmla="*/ 4626931 w 4626931"/>
              <a:gd name="connsiteY3" fmla="*/ 1488748 h 1488748"/>
              <a:gd name="connsiteX4" fmla="*/ 0 w 4626931"/>
              <a:gd name="connsiteY4" fmla="*/ 1488748 h 1488748"/>
              <a:gd name="connsiteX5" fmla="*/ 0 w 4626931"/>
              <a:gd name="connsiteY5" fmla="*/ 16579 h 1488748"/>
              <a:gd name="connsiteX0" fmla="*/ 0 w 4626931"/>
              <a:gd name="connsiteY0" fmla="*/ 4291 h 1476460"/>
              <a:gd name="connsiteX1" fmla="*/ 3707768 w 4626931"/>
              <a:gd name="connsiteY1" fmla="*/ 20722 h 1476460"/>
              <a:gd name="connsiteX2" fmla="*/ 4626931 w 4626931"/>
              <a:gd name="connsiteY2" fmla="*/ 537691 h 1476460"/>
              <a:gd name="connsiteX3" fmla="*/ 4626931 w 4626931"/>
              <a:gd name="connsiteY3" fmla="*/ 1476460 h 1476460"/>
              <a:gd name="connsiteX4" fmla="*/ 0 w 4626931"/>
              <a:gd name="connsiteY4" fmla="*/ 1476460 h 1476460"/>
              <a:gd name="connsiteX5" fmla="*/ 0 w 4626931"/>
              <a:gd name="connsiteY5" fmla="*/ 4291 h 1476460"/>
              <a:gd name="connsiteX0" fmla="*/ 0 w 4626931"/>
              <a:gd name="connsiteY0" fmla="*/ 13072 h 1485241"/>
              <a:gd name="connsiteX1" fmla="*/ 3688718 w 4626931"/>
              <a:gd name="connsiteY1" fmla="*/ 15216 h 1485241"/>
              <a:gd name="connsiteX2" fmla="*/ 4626931 w 4626931"/>
              <a:gd name="connsiteY2" fmla="*/ 546472 h 1485241"/>
              <a:gd name="connsiteX3" fmla="*/ 4626931 w 4626931"/>
              <a:gd name="connsiteY3" fmla="*/ 1485241 h 1485241"/>
              <a:gd name="connsiteX4" fmla="*/ 0 w 4626931"/>
              <a:gd name="connsiteY4" fmla="*/ 1485241 h 1485241"/>
              <a:gd name="connsiteX5" fmla="*/ 0 w 4626931"/>
              <a:gd name="connsiteY5" fmla="*/ 13072 h 1485241"/>
              <a:gd name="connsiteX0" fmla="*/ 0 w 4626931"/>
              <a:gd name="connsiteY0" fmla="*/ 129 h 1472298"/>
              <a:gd name="connsiteX1" fmla="*/ 3688718 w 4626931"/>
              <a:gd name="connsiteY1" fmla="*/ 2273 h 1472298"/>
              <a:gd name="connsiteX2" fmla="*/ 4626931 w 4626931"/>
              <a:gd name="connsiteY2" fmla="*/ 533529 h 1472298"/>
              <a:gd name="connsiteX3" fmla="*/ 4626931 w 4626931"/>
              <a:gd name="connsiteY3" fmla="*/ 1472298 h 1472298"/>
              <a:gd name="connsiteX4" fmla="*/ 0 w 4626931"/>
              <a:gd name="connsiteY4" fmla="*/ 1472298 h 1472298"/>
              <a:gd name="connsiteX5" fmla="*/ 0 w 4626931"/>
              <a:gd name="connsiteY5" fmla="*/ 129 h 1472298"/>
              <a:gd name="connsiteX0" fmla="*/ 0 w 4626931"/>
              <a:gd name="connsiteY0" fmla="*/ 0 h 1472169"/>
              <a:gd name="connsiteX1" fmla="*/ 1859523 w 4626931"/>
              <a:gd name="connsiteY1" fmla="*/ 2144 h 1472169"/>
              <a:gd name="connsiteX2" fmla="*/ 4626931 w 4626931"/>
              <a:gd name="connsiteY2" fmla="*/ 533400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1859523 w 4626931"/>
              <a:gd name="connsiteY1" fmla="*/ 2144 h 1472169"/>
              <a:gd name="connsiteX2" fmla="*/ 4626931 w 4626931"/>
              <a:gd name="connsiteY2" fmla="*/ 822452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1859523 w 4626931"/>
              <a:gd name="connsiteY1" fmla="*/ 2144 h 1472169"/>
              <a:gd name="connsiteX2" fmla="*/ 4619565 w 4626931"/>
              <a:gd name="connsiteY2" fmla="*/ 273881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1859523 w 4626931"/>
              <a:gd name="connsiteY1" fmla="*/ 2144 h 1472169"/>
              <a:gd name="connsiteX2" fmla="*/ 4619566 w 4626931"/>
              <a:gd name="connsiteY2" fmla="*/ 943774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1859523 w 4626931"/>
              <a:gd name="connsiteY1" fmla="*/ 2144 h 1472169"/>
              <a:gd name="connsiteX2" fmla="*/ 4619566 w 4626931"/>
              <a:gd name="connsiteY2" fmla="*/ 867214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931" h="1472169">
                <a:moveTo>
                  <a:pt x="0" y="0"/>
                </a:moveTo>
                <a:lnTo>
                  <a:pt x="1859523" y="2144"/>
                </a:lnTo>
                <a:lnTo>
                  <a:pt x="4619566" y="867214"/>
                </a:lnTo>
                <a:cubicBezTo>
                  <a:pt x="4622021" y="1266643"/>
                  <a:pt x="4624476" y="1072740"/>
                  <a:pt x="4626931" y="1472169"/>
                </a:cubicBezTo>
                <a:lnTo>
                  <a:pt x="0" y="14721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500"/>
              </a:spcAft>
              <a:buClr>
                <a:srgbClr val="263F6A"/>
              </a:buClr>
              <a:buSzPct val="95000"/>
            </a:pPr>
            <a:endParaRPr lang="en-US" sz="1399" dirty="0">
              <a:solidFill>
                <a:srgbClr val="000000"/>
              </a:solidFill>
            </a:endParaRPr>
          </a:p>
        </p:txBody>
      </p:sp>
      <p:sp>
        <p:nvSpPr>
          <p:cNvPr id="125" name="Rechteck 37"/>
          <p:cNvSpPr/>
          <p:nvPr/>
        </p:nvSpPr>
        <p:spPr bwMode="auto">
          <a:xfrm>
            <a:off x="2461619" y="2310040"/>
            <a:ext cx="5716252" cy="1616084"/>
          </a:xfrm>
          <a:custGeom>
            <a:avLst/>
            <a:gdLst>
              <a:gd name="connsiteX0" fmla="*/ 0 w 4626931"/>
              <a:gd name="connsiteY0" fmla="*/ 0 h 1472169"/>
              <a:gd name="connsiteX1" fmla="*/ 4626931 w 4626931"/>
              <a:gd name="connsiteY1" fmla="*/ 0 h 1472169"/>
              <a:gd name="connsiteX2" fmla="*/ 4626931 w 4626931"/>
              <a:gd name="connsiteY2" fmla="*/ 1472169 h 1472169"/>
              <a:gd name="connsiteX3" fmla="*/ 0 w 4626931"/>
              <a:gd name="connsiteY3" fmla="*/ 1472169 h 1472169"/>
              <a:gd name="connsiteX4" fmla="*/ 0 w 4626931"/>
              <a:gd name="connsiteY4" fmla="*/ 0 h 1472169"/>
              <a:gd name="connsiteX0" fmla="*/ 0 w 4626931"/>
              <a:gd name="connsiteY0" fmla="*/ 0 h 1472169"/>
              <a:gd name="connsiteX1" fmla="*/ 4626931 w 4626931"/>
              <a:gd name="connsiteY1" fmla="*/ 533400 h 1472169"/>
              <a:gd name="connsiteX2" fmla="*/ 4626931 w 4626931"/>
              <a:gd name="connsiteY2" fmla="*/ 1472169 h 1472169"/>
              <a:gd name="connsiteX3" fmla="*/ 0 w 4626931"/>
              <a:gd name="connsiteY3" fmla="*/ 1472169 h 1472169"/>
              <a:gd name="connsiteX4" fmla="*/ 0 w 4626931"/>
              <a:gd name="connsiteY4" fmla="*/ 0 h 1472169"/>
              <a:gd name="connsiteX0" fmla="*/ 0 w 4626931"/>
              <a:gd name="connsiteY0" fmla="*/ 0 h 1472169"/>
              <a:gd name="connsiteX1" fmla="*/ 3769681 w 4626931"/>
              <a:gd name="connsiteY1" fmla="*/ 102156 h 1472169"/>
              <a:gd name="connsiteX2" fmla="*/ 4626931 w 4626931"/>
              <a:gd name="connsiteY2" fmla="*/ 533400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3769681 w 4626931"/>
              <a:gd name="connsiteY1" fmla="*/ 102156 h 1472169"/>
              <a:gd name="connsiteX2" fmla="*/ 4626931 w 4626931"/>
              <a:gd name="connsiteY2" fmla="*/ 533400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3793493 w 4626931"/>
              <a:gd name="connsiteY1" fmla="*/ 30719 h 1472169"/>
              <a:gd name="connsiteX2" fmla="*/ 4626931 w 4626931"/>
              <a:gd name="connsiteY2" fmla="*/ 533400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21268 h 1493437"/>
              <a:gd name="connsiteX1" fmla="*/ 3793493 w 4626931"/>
              <a:gd name="connsiteY1" fmla="*/ 51987 h 1493437"/>
              <a:gd name="connsiteX2" fmla="*/ 4626931 w 4626931"/>
              <a:gd name="connsiteY2" fmla="*/ 554668 h 1493437"/>
              <a:gd name="connsiteX3" fmla="*/ 4626931 w 4626931"/>
              <a:gd name="connsiteY3" fmla="*/ 1493437 h 1493437"/>
              <a:gd name="connsiteX4" fmla="*/ 0 w 4626931"/>
              <a:gd name="connsiteY4" fmla="*/ 1493437 h 1493437"/>
              <a:gd name="connsiteX5" fmla="*/ 0 w 4626931"/>
              <a:gd name="connsiteY5" fmla="*/ 21268 h 1493437"/>
              <a:gd name="connsiteX0" fmla="*/ 0 w 4626931"/>
              <a:gd name="connsiteY0" fmla="*/ 283 h 1472452"/>
              <a:gd name="connsiteX1" fmla="*/ 3793493 w 4626931"/>
              <a:gd name="connsiteY1" fmla="*/ 31002 h 1472452"/>
              <a:gd name="connsiteX2" fmla="*/ 4626931 w 4626931"/>
              <a:gd name="connsiteY2" fmla="*/ 533683 h 1472452"/>
              <a:gd name="connsiteX3" fmla="*/ 4626931 w 4626931"/>
              <a:gd name="connsiteY3" fmla="*/ 1472452 h 1472452"/>
              <a:gd name="connsiteX4" fmla="*/ 0 w 4626931"/>
              <a:gd name="connsiteY4" fmla="*/ 1472452 h 1472452"/>
              <a:gd name="connsiteX5" fmla="*/ 0 w 4626931"/>
              <a:gd name="connsiteY5" fmla="*/ 283 h 1472452"/>
              <a:gd name="connsiteX0" fmla="*/ 0 w 4626931"/>
              <a:gd name="connsiteY0" fmla="*/ 6844 h 1479013"/>
              <a:gd name="connsiteX1" fmla="*/ 3760155 w 4626931"/>
              <a:gd name="connsiteY1" fmla="*/ 18513 h 1479013"/>
              <a:gd name="connsiteX2" fmla="*/ 4626931 w 4626931"/>
              <a:gd name="connsiteY2" fmla="*/ 540244 h 1479013"/>
              <a:gd name="connsiteX3" fmla="*/ 4626931 w 4626931"/>
              <a:gd name="connsiteY3" fmla="*/ 1479013 h 1479013"/>
              <a:gd name="connsiteX4" fmla="*/ 0 w 4626931"/>
              <a:gd name="connsiteY4" fmla="*/ 1479013 h 1479013"/>
              <a:gd name="connsiteX5" fmla="*/ 0 w 4626931"/>
              <a:gd name="connsiteY5" fmla="*/ 6844 h 1479013"/>
              <a:gd name="connsiteX0" fmla="*/ 0 w 4626931"/>
              <a:gd name="connsiteY0" fmla="*/ 16579 h 1488748"/>
              <a:gd name="connsiteX1" fmla="*/ 3717293 w 4626931"/>
              <a:gd name="connsiteY1" fmla="*/ 13960 h 1488748"/>
              <a:gd name="connsiteX2" fmla="*/ 4626931 w 4626931"/>
              <a:gd name="connsiteY2" fmla="*/ 549979 h 1488748"/>
              <a:gd name="connsiteX3" fmla="*/ 4626931 w 4626931"/>
              <a:gd name="connsiteY3" fmla="*/ 1488748 h 1488748"/>
              <a:gd name="connsiteX4" fmla="*/ 0 w 4626931"/>
              <a:gd name="connsiteY4" fmla="*/ 1488748 h 1488748"/>
              <a:gd name="connsiteX5" fmla="*/ 0 w 4626931"/>
              <a:gd name="connsiteY5" fmla="*/ 16579 h 1488748"/>
              <a:gd name="connsiteX0" fmla="*/ 0 w 4626931"/>
              <a:gd name="connsiteY0" fmla="*/ 4291 h 1476460"/>
              <a:gd name="connsiteX1" fmla="*/ 3707768 w 4626931"/>
              <a:gd name="connsiteY1" fmla="*/ 20722 h 1476460"/>
              <a:gd name="connsiteX2" fmla="*/ 4626931 w 4626931"/>
              <a:gd name="connsiteY2" fmla="*/ 537691 h 1476460"/>
              <a:gd name="connsiteX3" fmla="*/ 4626931 w 4626931"/>
              <a:gd name="connsiteY3" fmla="*/ 1476460 h 1476460"/>
              <a:gd name="connsiteX4" fmla="*/ 0 w 4626931"/>
              <a:gd name="connsiteY4" fmla="*/ 1476460 h 1476460"/>
              <a:gd name="connsiteX5" fmla="*/ 0 w 4626931"/>
              <a:gd name="connsiteY5" fmla="*/ 4291 h 1476460"/>
              <a:gd name="connsiteX0" fmla="*/ 0 w 4626931"/>
              <a:gd name="connsiteY0" fmla="*/ 13072 h 1485241"/>
              <a:gd name="connsiteX1" fmla="*/ 3688718 w 4626931"/>
              <a:gd name="connsiteY1" fmla="*/ 15216 h 1485241"/>
              <a:gd name="connsiteX2" fmla="*/ 4626931 w 4626931"/>
              <a:gd name="connsiteY2" fmla="*/ 546472 h 1485241"/>
              <a:gd name="connsiteX3" fmla="*/ 4626931 w 4626931"/>
              <a:gd name="connsiteY3" fmla="*/ 1485241 h 1485241"/>
              <a:gd name="connsiteX4" fmla="*/ 0 w 4626931"/>
              <a:gd name="connsiteY4" fmla="*/ 1485241 h 1485241"/>
              <a:gd name="connsiteX5" fmla="*/ 0 w 4626931"/>
              <a:gd name="connsiteY5" fmla="*/ 13072 h 1485241"/>
              <a:gd name="connsiteX0" fmla="*/ 0 w 4626931"/>
              <a:gd name="connsiteY0" fmla="*/ 129 h 1472298"/>
              <a:gd name="connsiteX1" fmla="*/ 3688718 w 4626931"/>
              <a:gd name="connsiteY1" fmla="*/ 2273 h 1472298"/>
              <a:gd name="connsiteX2" fmla="*/ 4626931 w 4626931"/>
              <a:gd name="connsiteY2" fmla="*/ 533529 h 1472298"/>
              <a:gd name="connsiteX3" fmla="*/ 4626931 w 4626931"/>
              <a:gd name="connsiteY3" fmla="*/ 1472298 h 1472298"/>
              <a:gd name="connsiteX4" fmla="*/ 0 w 4626931"/>
              <a:gd name="connsiteY4" fmla="*/ 1472298 h 1472298"/>
              <a:gd name="connsiteX5" fmla="*/ 0 w 4626931"/>
              <a:gd name="connsiteY5" fmla="*/ 129 h 1472298"/>
              <a:gd name="connsiteX0" fmla="*/ 0 w 4626931"/>
              <a:gd name="connsiteY0" fmla="*/ 0 h 1472169"/>
              <a:gd name="connsiteX1" fmla="*/ 1859523 w 4626931"/>
              <a:gd name="connsiteY1" fmla="*/ 2144 h 1472169"/>
              <a:gd name="connsiteX2" fmla="*/ 4626931 w 4626931"/>
              <a:gd name="connsiteY2" fmla="*/ 533400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1859523 w 4626931"/>
              <a:gd name="connsiteY1" fmla="*/ 2144 h 1472169"/>
              <a:gd name="connsiteX2" fmla="*/ 4626931 w 4626931"/>
              <a:gd name="connsiteY2" fmla="*/ 822452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  <a:gd name="connsiteX0" fmla="*/ 0 w 4626931"/>
              <a:gd name="connsiteY0" fmla="*/ 0 h 1472169"/>
              <a:gd name="connsiteX1" fmla="*/ 1859523 w 4626931"/>
              <a:gd name="connsiteY1" fmla="*/ 2144 h 1472169"/>
              <a:gd name="connsiteX2" fmla="*/ 4619565 w 4626931"/>
              <a:gd name="connsiteY2" fmla="*/ 273881 h 1472169"/>
              <a:gd name="connsiteX3" fmla="*/ 4626931 w 4626931"/>
              <a:gd name="connsiteY3" fmla="*/ 1472169 h 1472169"/>
              <a:gd name="connsiteX4" fmla="*/ 0 w 4626931"/>
              <a:gd name="connsiteY4" fmla="*/ 1472169 h 1472169"/>
              <a:gd name="connsiteX5" fmla="*/ 0 w 4626931"/>
              <a:gd name="connsiteY5" fmla="*/ 0 h 147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931" h="1472169">
                <a:moveTo>
                  <a:pt x="0" y="0"/>
                </a:moveTo>
                <a:lnTo>
                  <a:pt x="1859523" y="2144"/>
                </a:lnTo>
                <a:lnTo>
                  <a:pt x="4619565" y="273881"/>
                </a:lnTo>
                <a:cubicBezTo>
                  <a:pt x="4622020" y="673310"/>
                  <a:pt x="4624476" y="1072740"/>
                  <a:pt x="4626931" y="1472169"/>
                </a:cubicBezTo>
                <a:lnTo>
                  <a:pt x="0" y="14721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500"/>
              </a:spcAft>
              <a:buClr>
                <a:srgbClr val="263F6A"/>
              </a:buClr>
              <a:buSzPct val="95000"/>
            </a:pPr>
            <a:endParaRPr lang="en-US" sz="1399" dirty="0">
              <a:solidFill>
                <a:srgbClr val="000000"/>
              </a:solidFill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8045599" y="2262452"/>
            <a:ext cx="179859" cy="17985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7" name="Textfeld 126"/>
          <p:cNvSpPr txBox="1"/>
          <p:nvPr/>
        </p:nvSpPr>
        <p:spPr bwMode="auto">
          <a:xfrm>
            <a:off x="7582594" y="6094261"/>
            <a:ext cx="3128972" cy="24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99" dirty="0">
                <a:cs typeface="Daimler CS"/>
              </a:rPr>
              <a:t>comfort restrictions</a:t>
            </a:r>
          </a:p>
        </p:txBody>
      </p:sp>
      <p:sp>
        <p:nvSpPr>
          <p:cNvPr id="129" name="Ellipse 128"/>
          <p:cNvSpPr/>
          <p:nvPr/>
        </p:nvSpPr>
        <p:spPr bwMode="auto">
          <a:xfrm>
            <a:off x="8045599" y="4908612"/>
            <a:ext cx="179859" cy="17985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1" name="Rechteck 130"/>
          <p:cNvSpPr/>
          <p:nvPr/>
        </p:nvSpPr>
        <p:spPr>
          <a:xfrm>
            <a:off x="6791901" y="6087900"/>
            <a:ext cx="625794" cy="258751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3" name="Gerade Verbindung mit Pfeil 132"/>
          <p:cNvCxnSpPr/>
          <p:nvPr/>
        </p:nvCxnSpPr>
        <p:spPr bwMode="auto">
          <a:xfrm>
            <a:off x="2459316" y="1497728"/>
            <a:ext cx="0" cy="4250075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4" name="Gerade Verbindung mit Pfeil 133"/>
          <p:cNvCxnSpPr/>
          <p:nvPr/>
        </p:nvCxnSpPr>
        <p:spPr bwMode="auto">
          <a:xfrm>
            <a:off x="1720463" y="3932442"/>
            <a:ext cx="9667184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" name="Textfeld 1"/>
          <p:cNvSpPr txBox="1"/>
          <p:nvPr/>
        </p:nvSpPr>
        <p:spPr bwMode="auto">
          <a:xfrm>
            <a:off x="10520936" y="3516903"/>
            <a:ext cx="1668785" cy="34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944" tIns="35972" rIns="71944" bIns="35972" rtlCol="0" anchor="ctr" anchorCtr="1">
            <a:spAutoFit/>
          </a:bodyPr>
          <a:lstStyle/>
          <a:p>
            <a:pPr algn="ctr" fontAlgn="base"/>
            <a:r>
              <a:rPr lang="en-US" b="1" dirty="0">
                <a:cs typeface="Daimler CS"/>
              </a:rPr>
              <a:t>300 km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409410" y="4303445"/>
            <a:ext cx="973210" cy="338290"/>
          </a:xfrm>
          <a:prstGeom prst="rect">
            <a:avLst/>
          </a:prstGeom>
          <a:noFill/>
        </p:spPr>
        <p:txBody>
          <a:bodyPr wrap="square" rIns="53958" rtlCol="0">
            <a:spAutoFit/>
          </a:bodyPr>
          <a:lstStyle/>
          <a:p>
            <a:pPr algn="r"/>
            <a:r>
              <a:rPr lang="en-US" sz="1599" dirty="0"/>
              <a:t>- 10°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7A93"/>
              </a:clrFrom>
              <a:clrTo>
                <a:srgbClr val="007A93">
                  <a:alpha val="0"/>
                </a:srgbClr>
              </a:clrTo>
            </a:clrChange>
          </a:blip>
          <a:srcRect t="9094" b="3855"/>
          <a:stretch/>
        </p:blipFill>
        <p:spPr>
          <a:xfrm>
            <a:off x="3232274" y="2308864"/>
            <a:ext cx="4184125" cy="2731540"/>
          </a:xfrm>
          <a:prstGeom prst="rect">
            <a:avLst/>
          </a:prstGeom>
        </p:spPr>
      </p:pic>
      <p:sp>
        <p:nvSpPr>
          <p:cNvPr id="42" name="Sonne 41"/>
          <p:cNvSpPr>
            <a:spLocks noChangeAspect="1"/>
          </p:cNvSpPr>
          <p:nvPr/>
        </p:nvSpPr>
        <p:spPr bwMode="auto">
          <a:xfrm>
            <a:off x="1408028" y="2908692"/>
            <a:ext cx="395694" cy="427052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rgbClr val="444444">
                <a:alpha val="40000"/>
              </a:srgbClr>
            </a:glow>
          </a:effectLst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 defTabSz="913668">
              <a:defRPr/>
            </a:pPr>
            <a:endParaRPr lang="en-US" sz="1799" kern="0" dirty="0">
              <a:solidFill>
                <a:srgbClr val="000000"/>
              </a:solidFill>
            </a:endParaRPr>
          </a:p>
        </p:txBody>
      </p:sp>
      <p:sp>
        <p:nvSpPr>
          <p:cNvPr id="43" name="Freeform 32"/>
          <p:cNvSpPr>
            <a:spLocks noChangeAspect="1"/>
          </p:cNvSpPr>
          <p:nvPr/>
        </p:nvSpPr>
        <p:spPr bwMode="auto">
          <a:xfrm>
            <a:off x="1400959" y="4549008"/>
            <a:ext cx="395694" cy="387315"/>
          </a:xfrm>
          <a:custGeom>
            <a:avLst/>
            <a:gdLst>
              <a:gd name="T0" fmla="*/ 1085 w 1418"/>
              <a:gd name="T1" fmla="*/ 298 h 1235"/>
              <a:gd name="T2" fmla="*/ 893 w 1418"/>
              <a:gd name="T3" fmla="*/ 456 h 1235"/>
              <a:gd name="T4" fmla="*/ 941 w 1418"/>
              <a:gd name="T5" fmla="*/ 422 h 1235"/>
              <a:gd name="T6" fmla="*/ 993 w 1418"/>
              <a:gd name="T7" fmla="*/ 441 h 1235"/>
              <a:gd name="T8" fmla="*/ 1006 w 1418"/>
              <a:gd name="T9" fmla="*/ 494 h 1235"/>
              <a:gd name="T10" fmla="*/ 972 w 1418"/>
              <a:gd name="T11" fmla="*/ 532 h 1235"/>
              <a:gd name="T12" fmla="*/ 947 w 1418"/>
              <a:gd name="T13" fmla="*/ 537 h 1235"/>
              <a:gd name="T14" fmla="*/ 1115 w 1418"/>
              <a:gd name="T15" fmla="*/ 485 h 1235"/>
              <a:gd name="T16" fmla="*/ 1365 w 1418"/>
              <a:gd name="T17" fmla="*/ 487 h 1235"/>
              <a:gd name="T18" fmla="*/ 1296 w 1418"/>
              <a:gd name="T19" fmla="*/ 682 h 1235"/>
              <a:gd name="T20" fmla="*/ 1189 w 1418"/>
              <a:gd name="T21" fmla="*/ 777 h 1235"/>
              <a:gd name="T22" fmla="*/ 961 w 1418"/>
              <a:gd name="T23" fmla="*/ 701 h 1235"/>
              <a:gd name="T24" fmla="*/ 995 w 1418"/>
              <a:gd name="T25" fmla="*/ 717 h 1235"/>
              <a:gd name="T26" fmla="*/ 1012 w 1418"/>
              <a:gd name="T27" fmla="*/ 763 h 1235"/>
              <a:gd name="T28" fmla="*/ 982 w 1418"/>
              <a:gd name="T29" fmla="*/ 809 h 1235"/>
              <a:gd name="T30" fmla="*/ 926 w 1418"/>
              <a:gd name="T31" fmla="*/ 809 h 1235"/>
              <a:gd name="T32" fmla="*/ 895 w 1418"/>
              <a:gd name="T33" fmla="*/ 770 h 1235"/>
              <a:gd name="T34" fmla="*/ 1035 w 1418"/>
              <a:gd name="T35" fmla="*/ 894 h 1235"/>
              <a:gd name="T36" fmla="*/ 1158 w 1418"/>
              <a:gd name="T37" fmla="*/ 1105 h 1235"/>
              <a:gd name="T38" fmla="*/ 949 w 1418"/>
              <a:gd name="T39" fmla="*/ 1146 h 1235"/>
              <a:gd name="T40" fmla="*/ 811 w 1418"/>
              <a:gd name="T41" fmla="*/ 1103 h 1235"/>
              <a:gd name="T42" fmla="*/ 753 w 1418"/>
              <a:gd name="T43" fmla="*/ 852 h 1235"/>
              <a:gd name="T44" fmla="*/ 772 w 1418"/>
              <a:gd name="T45" fmla="*/ 887 h 1235"/>
              <a:gd name="T46" fmla="*/ 752 w 1418"/>
              <a:gd name="T47" fmla="*/ 937 h 1235"/>
              <a:gd name="T48" fmla="*/ 696 w 1418"/>
              <a:gd name="T49" fmla="*/ 950 h 1235"/>
              <a:gd name="T50" fmla="*/ 653 w 1418"/>
              <a:gd name="T51" fmla="*/ 902 h 1235"/>
              <a:gd name="T52" fmla="*/ 577 w 1418"/>
              <a:gd name="T53" fmla="*/ 937 h 1235"/>
              <a:gd name="T54" fmla="*/ 553 w 1418"/>
              <a:gd name="T55" fmla="*/ 1165 h 1235"/>
              <a:gd name="T56" fmla="*/ 319 w 1418"/>
              <a:gd name="T57" fmla="*/ 1156 h 1235"/>
              <a:gd name="T58" fmla="*/ 439 w 1418"/>
              <a:gd name="T59" fmla="*/ 962 h 1235"/>
              <a:gd name="T60" fmla="*/ 538 w 1418"/>
              <a:gd name="T61" fmla="*/ 774 h 1235"/>
              <a:gd name="T62" fmla="*/ 501 w 1418"/>
              <a:gd name="T63" fmla="*/ 806 h 1235"/>
              <a:gd name="T64" fmla="*/ 446 w 1418"/>
              <a:gd name="T65" fmla="*/ 795 h 1235"/>
              <a:gd name="T66" fmla="*/ 424 w 1418"/>
              <a:gd name="T67" fmla="*/ 744 h 1235"/>
              <a:gd name="T68" fmla="*/ 454 w 1418"/>
              <a:gd name="T69" fmla="*/ 700 h 1235"/>
              <a:gd name="T70" fmla="*/ 486 w 1418"/>
              <a:gd name="T71" fmla="*/ 693 h 1235"/>
              <a:gd name="T72" fmla="*/ 364 w 1418"/>
              <a:gd name="T73" fmla="*/ 670 h 1235"/>
              <a:gd name="T74" fmla="*/ 147 w 1418"/>
              <a:gd name="T75" fmla="*/ 764 h 1235"/>
              <a:gd name="T76" fmla="*/ 0 w 1418"/>
              <a:gd name="T77" fmla="*/ 617 h 1235"/>
              <a:gd name="T78" fmla="*/ 204 w 1418"/>
              <a:gd name="T79" fmla="*/ 566 h 1235"/>
              <a:gd name="T80" fmla="*/ 501 w 1418"/>
              <a:gd name="T81" fmla="*/ 569 h 1235"/>
              <a:gd name="T82" fmla="*/ 456 w 1418"/>
              <a:gd name="T83" fmla="*/ 543 h 1235"/>
              <a:gd name="T84" fmla="*/ 427 w 1418"/>
              <a:gd name="T85" fmla="*/ 509 h 1235"/>
              <a:gd name="T86" fmla="*/ 436 w 1418"/>
              <a:gd name="T87" fmla="*/ 455 h 1235"/>
              <a:gd name="T88" fmla="*/ 489 w 1418"/>
              <a:gd name="T89" fmla="*/ 433 h 1235"/>
              <a:gd name="T90" fmla="*/ 537 w 1418"/>
              <a:gd name="T91" fmla="*/ 463 h 1235"/>
              <a:gd name="T92" fmla="*/ 567 w 1418"/>
              <a:gd name="T93" fmla="*/ 483 h 1235"/>
              <a:gd name="T94" fmla="*/ 417 w 1418"/>
              <a:gd name="T95" fmla="*/ 224 h 1235"/>
              <a:gd name="T96" fmla="*/ 360 w 1418"/>
              <a:gd name="T97" fmla="*/ 27 h 1235"/>
              <a:gd name="T98" fmla="*/ 508 w 1418"/>
              <a:gd name="T99" fmla="*/ 172 h 1235"/>
              <a:gd name="T100" fmla="*/ 661 w 1418"/>
              <a:gd name="T101" fmla="*/ 436 h 1235"/>
              <a:gd name="T102" fmla="*/ 664 w 1418"/>
              <a:gd name="T103" fmla="*/ 384 h 1235"/>
              <a:gd name="T104" fmla="*/ 663 w 1418"/>
              <a:gd name="T105" fmla="*/ 330 h 1235"/>
              <a:gd name="T106" fmla="*/ 711 w 1418"/>
              <a:gd name="T107" fmla="*/ 298 h 1235"/>
              <a:gd name="T108" fmla="*/ 762 w 1418"/>
              <a:gd name="T109" fmla="*/ 318 h 1235"/>
              <a:gd name="T110" fmla="*/ 772 w 1418"/>
              <a:gd name="T111" fmla="*/ 379 h 1235"/>
              <a:gd name="T112" fmla="*/ 885 w 1418"/>
              <a:gd name="T113" fmla="*/ 235 h 1235"/>
              <a:gd name="T114" fmla="*/ 1004 w 1418"/>
              <a:gd name="T115" fmla="*/ 41 h 12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18"/>
              <a:gd name="T175" fmla="*/ 0 h 1235"/>
              <a:gd name="T176" fmla="*/ 1418 w 1418"/>
              <a:gd name="T177" fmla="*/ 1235 h 12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18" h="1235">
                <a:moveTo>
                  <a:pt x="1166" y="167"/>
                </a:moveTo>
                <a:lnTo>
                  <a:pt x="1124" y="235"/>
                </a:lnTo>
                <a:lnTo>
                  <a:pt x="1009" y="233"/>
                </a:lnTo>
                <a:lnTo>
                  <a:pt x="972" y="294"/>
                </a:lnTo>
                <a:lnTo>
                  <a:pt x="1085" y="298"/>
                </a:lnTo>
                <a:lnTo>
                  <a:pt x="1042" y="368"/>
                </a:lnTo>
                <a:lnTo>
                  <a:pt x="928" y="365"/>
                </a:lnTo>
                <a:lnTo>
                  <a:pt x="866" y="467"/>
                </a:lnTo>
                <a:lnTo>
                  <a:pt x="889" y="468"/>
                </a:lnTo>
                <a:lnTo>
                  <a:pt x="893" y="456"/>
                </a:lnTo>
                <a:lnTo>
                  <a:pt x="898" y="445"/>
                </a:lnTo>
                <a:lnTo>
                  <a:pt x="908" y="436"/>
                </a:lnTo>
                <a:lnTo>
                  <a:pt x="918" y="429"/>
                </a:lnTo>
                <a:lnTo>
                  <a:pt x="929" y="424"/>
                </a:lnTo>
                <a:lnTo>
                  <a:pt x="941" y="422"/>
                </a:lnTo>
                <a:lnTo>
                  <a:pt x="953" y="422"/>
                </a:lnTo>
                <a:lnTo>
                  <a:pt x="964" y="423"/>
                </a:lnTo>
                <a:lnTo>
                  <a:pt x="974" y="428"/>
                </a:lnTo>
                <a:lnTo>
                  <a:pt x="985" y="433"/>
                </a:lnTo>
                <a:lnTo>
                  <a:pt x="993" y="441"/>
                </a:lnTo>
                <a:lnTo>
                  <a:pt x="1000" y="451"/>
                </a:lnTo>
                <a:lnTo>
                  <a:pt x="1004" y="461"/>
                </a:lnTo>
                <a:lnTo>
                  <a:pt x="1007" y="473"/>
                </a:lnTo>
                <a:lnTo>
                  <a:pt x="1007" y="484"/>
                </a:lnTo>
                <a:lnTo>
                  <a:pt x="1006" y="494"/>
                </a:lnTo>
                <a:lnTo>
                  <a:pt x="1001" y="505"/>
                </a:lnTo>
                <a:lnTo>
                  <a:pt x="995" y="515"/>
                </a:lnTo>
                <a:lnTo>
                  <a:pt x="987" y="523"/>
                </a:lnTo>
                <a:lnTo>
                  <a:pt x="977" y="530"/>
                </a:lnTo>
                <a:lnTo>
                  <a:pt x="972" y="532"/>
                </a:lnTo>
                <a:lnTo>
                  <a:pt x="967" y="535"/>
                </a:lnTo>
                <a:lnTo>
                  <a:pt x="962" y="536"/>
                </a:lnTo>
                <a:lnTo>
                  <a:pt x="957" y="536"/>
                </a:lnTo>
                <a:lnTo>
                  <a:pt x="953" y="537"/>
                </a:lnTo>
                <a:lnTo>
                  <a:pt x="947" y="537"/>
                </a:lnTo>
                <a:lnTo>
                  <a:pt x="942" y="537"/>
                </a:lnTo>
                <a:lnTo>
                  <a:pt x="938" y="536"/>
                </a:lnTo>
                <a:lnTo>
                  <a:pt x="913" y="575"/>
                </a:lnTo>
                <a:lnTo>
                  <a:pt x="1055" y="576"/>
                </a:lnTo>
                <a:lnTo>
                  <a:pt x="1115" y="485"/>
                </a:lnTo>
                <a:lnTo>
                  <a:pt x="1206" y="486"/>
                </a:lnTo>
                <a:lnTo>
                  <a:pt x="1145" y="577"/>
                </a:lnTo>
                <a:lnTo>
                  <a:pt x="1214" y="579"/>
                </a:lnTo>
                <a:lnTo>
                  <a:pt x="1274" y="486"/>
                </a:lnTo>
                <a:lnTo>
                  <a:pt x="1365" y="487"/>
                </a:lnTo>
                <a:lnTo>
                  <a:pt x="1304" y="580"/>
                </a:lnTo>
                <a:lnTo>
                  <a:pt x="1380" y="581"/>
                </a:lnTo>
                <a:lnTo>
                  <a:pt x="1418" y="634"/>
                </a:lnTo>
                <a:lnTo>
                  <a:pt x="1378" y="683"/>
                </a:lnTo>
                <a:lnTo>
                  <a:pt x="1296" y="682"/>
                </a:lnTo>
                <a:lnTo>
                  <a:pt x="1348" y="779"/>
                </a:lnTo>
                <a:lnTo>
                  <a:pt x="1266" y="778"/>
                </a:lnTo>
                <a:lnTo>
                  <a:pt x="1209" y="681"/>
                </a:lnTo>
                <a:lnTo>
                  <a:pt x="1137" y="680"/>
                </a:lnTo>
                <a:lnTo>
                  <a:pt x="1189" y="777"/>
                </a:lnTo>
                <a:lnTo>
                  <a:pt x="1107" y="776"/>
                </a:lnTo>
                <a:lnTo>
                  <a:pt x="1050" y="679"/>
                </a:lnTo>
                <a:lnTo>
                  <a:pt x="939" y="678"/>
                </a:lnTo>
                <a:lnTo>
                  <a:pt x="953" y="701"/>
                </a:lnTo>
                <a:lnTo>
                  <a:pt x="961" y="701"/>
                </a:lnTo>
                <a:lnTo>
                  <a:pt x="967" y="702"/>
                </a:lnTo>
                <a:lnTo>
                  <a:pt x="976" y="704"/>
                </a:lnTo>
                <a:lnTo>
                  <a:pt x="982" y="708"/>
                </a:lnTo>
                <a:lnTo>
                  <a:pt x="989" y="711"/>
                </a:lnTo>
                <a:lnTo>
                  <a:pt x="995" y="717"/>
                </a:lnTo>
                <a:lnTo>
                  <a:pt x="1001" y="723"/>
                </a:lnTo>
                <a:lnTo>
                  <a:pt x="1006" y="729"/>
                </a:lnTo>
                <a:lnTo>
                  <a:pt x="1010" y="740"/>
                </a:lnTo>
                <a:lnTo>
                  <a:pt x="1012" y="751"/>
                </a:lnTo>
                <a:lnTo>
                  <a:pt x="1012" y="763"/>
                </a:lnTo>
                <a:lnTo>
                  <a:pt x="1011" y="773"/>
                </a:lnTo>
                <a:lnTo>
                  <a:pt x="1007" y="784"/>
                </a:lnTo>
                <a:lnTo>
                  <a:pt x="1001" y="794"/>
                </a:lnTo>
                <a:lnTo>
                  <a:pt x="993" y="802"/>
                </a:lnTo>
                <a:lnTo>
                  <a:pt x="982" y="809"/>
                </a:lnTo>
                <a:lnTo>
                  <a:pt x="971" y="814"/>
                </a:lnTo>
                <a:lnTo>
                  <a:pt x="959" y="816"/>
                </a:lnTo>
                <a:lnTo>
                  <a:pt x="948" y="816"/>
                </a:lnTo>
                <a:lnTo>
                  <a:pt x="936" y="814"/>
                </a:lnTo>
                <a:lnTo>
                  <a:pt x="926" y="809"/>
                </a:lnTo>
                <a:lnTo>
                  <a:pt x="916" y="803"/>
                </a:lnTo>
                <a:lnTo>
                  <a:pt x="908" y="795"/>
                </a:lnTo>
                <a:lnTo>
                  <a:pt x="901" y="786"/>
                </a:lnTo>
                <a:lnTo>
                  <a:pt x="897" y="778"/>
                </a:lnTo>
                <a:lnTo>
                  <a:pt x="895" y="770"/>
                </a:lnTo>
                <a:lnTo>
                  <a:pt x="894" y="763"/>
                </a:lnTo>
                <a:lnTo>
                  <a:pt x="894" y="755"/>
                </a:lnTo>
                <a:lnTo>
                  <a:pt x="847" y="759"/>
                </a:lnTo>
                <a:lnTo>
                  <a:pt x="923" y="890"/>
                </a:lnTo>
                <a:lnTo>
                  <a:pt x="1035" y="894"/>
                </a:lnTo>
                <a:lnTo>
                  <a:pt x="1079" y="972"/>
                </a:lnTo>
                <a:lnTo>
                  <a:pt x="967" y="967"/>
                </a:lnTo>
                <a:lnTo>
                  <a:pt x="1001" y="1025"/>
                </a:lnTo>
                <a:lnTo>
                  <a:pt x="1113" y="1029"/>
                </a:lnTo>
                <a:lnTo>
                  <a:pt x="1158" y="1105"/>
                </a:lnTo>
                <a:lnTo>
                  <a:pt x="1045" y="1101"/>
                </a:lnTo>
                <a:lnTo>
                  <a:pt x="1082" y="1164"/>
                </a:lnTo>
                <a:lnTo>
                  <a:pt x="1053" y="1222"/>
                </a:lnTo>
                <a:lnTo>
                  <a:pt x="989" y="1214"/>
                </a:lnTo>
                <a:lnTo>
                  <a:pt x="949" y="1146"/>
                </a:lnTo>
                <a:lnTo>
                  <a:pt x="888" y="1235"/>
                </a:lnTo>
                <a:lnTo>
                  <a:pt x="848" y="1167"/>
                </a:lnTo>
                <a:lnTo>
                  <a:pt x="908" y="1073"/>
                </a:lnTo>
                <a:lnTo>
                  <a:pt x="872" y="1011"/>
                </a:lnTo>
                <a:lnTo>
                  <a:pt x="811" y="1103"/>
                </a:lnTo>
                <a:lnTo>
                  <a:pt x="772" y="1034"/>
                </a:lnTo>
                <a:lnTo>
                  <a:pt x="829" y="938"/>
                </a:lnTo>
                <a:lnTo>
                  <a:pt x="764" y="823"/>
                </a:lnTo>
                <a:lnTo>
                  <a:pt x="749" y="848"/>
                </a:lnTo>
                <a:lnTo>
                  <a:pt x="753" y="852"/>
                </a:lnTo>
                <a:lnTo>
                  <a:pt x="758" y="856"/>
                </a:lnTo>
                <a:lnTo>
                  <a:pt x="761" y="861"/>
                </a:lnTo>
                <a:lnTo>
                  <a:pt x="765" y="865"/>
                </a:lnTo>
                <a:lnTo>
                  <a:pt x="769" y="876"/>
                </a:lnTo>
                <a:lnTo>
                  <a:pt x="772" y="887"/>
                </a:lnTo>
                <a:lnTo>
                  <a:pt x="772" y="899"/>
                </a:lnTo>
                <a:lnTo>
                  <a:pt x="770" y="909"/>
                </a:lnTo>
                <a:lnTo>
                  <a:pt x="766" y="920"/>
                </a:lnTo>
                <a:lnTo>
                  <a:pt x="760" y="929"/>
                </a:lnTo>
                <a:lnTo>
                  <a:pt x="752" y="937"/>
                </a:lnTo>
                <a:lnTo>
                  <a:pt x="742" y="944"/>
                </a:lnTo>
                <a:lnTo>
                  <a:pt x="730" y="948"/>
                </a:lnTo>
                <a:lnTo>
                  <a:pt x="719" y="951"/>
                </a:lnTo>
                <a:lnTo>
                  <a:pt x="707" y="951"/>
                </a:lnTo>
                <a:lnTo>
                  <a:pt x="696" y="950"/>
                </a:lnTo>
                <a:lnTo>
                  <a:pt x="685" y="945"/>
                </a:lnTo>
                <a:lnTo>
                  <a:pt x="675" y="939"/>
                </a:lnTo>
                <a:lnTo>
                  <a:pt x="667" y="931"/>
                </a:lnTo>
                <a:lnTo>
                  <a:pt x="660" y="922"/>
                </a:lnTo>
                <a:lnTo>
                  <a:pt x="653" y="902"/>
                </a:lnTo>
                <a:lnTo>
                  <a:pt x="654" y="882"/>
                </a:lnTo>
                <a:lnTo>
                  <a:pt x="662" y="863"/>
                </a:lnTo>
                <a:lnTo>
                  <a:pt x="676" y="848"/>
                </a:lnTo>
                <a:lnTo>
                  <a:pt x="654" y="812"/>
                </a:lnTo>
                <a:lnTo>
                  <a:pt x="577" y="937"/>
                </a:lnTo>
                <a:lnTo>
                  <a:pt x="633" y="1034"/>
                </a:lnTo>
                <a:lnTo>
                  <a:pt x="592" y="1102"/>
                </a:lnTo>
                <a:lnTo>
                  <a:pt x="533" y="1008"/>
                </a:lnTo>
                <a:lnTo>
                  <a:pt x="496" y="1069"/>
                </a:lnTo>
                <a:lnTo>
                  <a:pt x="553" y="1165"/>
                </a:lnTo>
                <a:lnTo>
                  <a:pt x="510" y="1233"/>
                </a:lnTo>
                <a:lnTo>
                  <a:pt x="451" y="1141"/>
                </a:lnTo>
                <a:lnTo>
                  <a:pt x="411" y="1207"/>
                </a:lnTo>
                <a:lnTo>
                  <a:pt x="348" y="1214"/>
                </a:lnTo>
                <a:lnTo>
                  <a:pt x="319" y="1156"/>
                </a:lnTo>
                <a:lnTo>
                  <a:pt x="357" y="1094"/>
                </a:lnTo>
                <a:lnTo>
                  <a:pt x="245" y="1096"/>
                </a:lnTo>
                <a:lnTo>
                  <a:pt x="291" y="1020"/>
                </a:lnTo>
                <a:lnTo>
                  <a:pt x="403" y="1019"/>
                </a:lnTo>
                <a:lnTo>
                  <a:pt x="439" y="962"/>
                </a:lnTo>
                <a:lnTo>
                  <a:pt x="326" y="963"/>
                </a:lnTo>
                <a:lnTo>
                  <a:pt x="373" y="889"/>
                </a:lnTo>
                <a:lnTo>
                  <a:pt x="485" y="886"/>
                </a:lnTo>
                <a:lnTo>
                  <a:pt x="555" y="773"/>
                </a:lnTo>
                <a:lnTo>
                  <a:pt x="538" y="774"/>
                </a:lnTo>
                <a:lnTo>
                  <a:pt x="533" y="783"/>
                </a:lnTo>
                <a:lnTo>
                  <a:pt x="527" y="789"/>
                </a:lnTo>
                <a:lnTo>
                  <a:pt x="520" y="795"/>
                </a:lnTo>
                <a:lnTo>
                  <a:pt x="512" y="801"/>
                </a:lnTo>
                <a:lnTo>
                  <a:pt x="501" y="806"/>
                </a:lnTo>
                <a:lnTo>
                  <a:pt x="489" y="808"/>
                </a:lnTo>
                <a:lnTo>
                  <a:pt x="478" y="808"/>
                </a:lnTo>
                <a:lnTo>
                  <a:pt x="466" y="806"/>
                </a:lnTo>
                <a:lnTo>
                  <a:pt x="456" y="802"/>
                </a:lnTo>
                <a:lnTo>
                  <a:pt x="446" y="795"/>
                </a:lnTo>
                <a:lnTo>
                  <a:pt x="437" y="788"/>
                </a:lnTo>
                <a:lnTo>
                  <a:pt x="431" y="778"/>
                </a:lnTo>
                <a:lnTo>
                  <a:pt x="426" y="768"/>
                </a:lnTo>
                <a:lnTo>
                  <a:pt x="424" y="756"/>
                </a:lnTo>
                <a:lnTo>
                  <a:pt x="424" y="744"/>
                </a:lnTo>
                <a:lnTo>
                  <a:pt x="425" y="734"/>
                </a:lnTo>
                <a:lnTo>
                  <a:pt x="429" y="724"/>
                </a:lnTo>
                <a:lnTo>
                  <a:pt x="435" y="715"/>
                </a:lnTo>
                <a:lnTo>
                  <a:pt x="443" y="706"/>
                </a:lnTo>
                <a:lnTo>
                  <a:pt x="454" y="700"/>
                </a:lnTo>
                <a:lnTo>
                  <a:pt x="459" y="696"/>
                </a:lnTo>
                <a:lnTo>
                  <a:pt x="466" y="694"/>
                </a:lnTo>
                <a:lnTo>
                  <a:pt x="473" y="693"/>
                </a:lnTo>
                <a:lnTo>
                  <a:pt x="480" y="693"/>
                </a:lnTo>
                <a:lnTo>
                  <a:pt x="486" y="693"/>
                </a:lnTo>
                <a:lnTo>
                  <a:pt x="493" y="693"/>
                </a:lnTo>
                <a:lnTo>
                  <a:pt x="500" y="694"/>
                </a:lnTo>
                <a:lnTo>
                  <a:pt x="505" y="696"/>
                </a:lnTo>
                <a:lnTo>
                  <a:pt x="519" y="672"/>
                </a:lnTo>
                <a:lnTo>
                  <a:pt x="364" y="670"/>
                </a:lnTo>
                <a:lnTo>
                  <a:pt x="306" y="765"/>
                </a:lnTo>
                <a:lnTo>
                  <a:pt x="223" y="765"/>
                </a:lnTo>
                <a:lnTo>
                  <a:pt x="277" y="670"/>
                </a:lnTo>
                <a:lnTo>
                  <a:pt x="205" y="668"/>
                </a:lnTo>
                <a:lnTo>
                  <a:pt x="147" y="764"/>
                </a:lnTo>
                <a:lnTo>
                  <a:pt x="92" y="763"/>
                </a:lnTo>
                <a:lnTo>
                  <a:pt x="64" y="763"/>
                </a:lnTo>
                <a:lnTo>
                  <a:pt x="118" y="667"/>
                </a:lnTo>
                <a:lnTo>
                  <a:pt x="38" y="666"/>
                </a:lnTo>
                <a:lnTo>
                  <a:pt x="0" y="617"/>
                </a:lnTo>
                <a:lnTo>
                  <a:pt x="39" y="564"/>
                </a:lnTo>
                <a:lnTo>
                  <a:pt x="113" y="565"/>
                </a:lnTo>
                <a:lnTo>
                  <a:pt x="55" y="471"/>
                </a:lnTo>
                <a:lnTo>
                  <a:pt x="146" y="473"/>
                </a:lnTo>
                <a:lnTo>
                  <a:pt x="204" y="566"/>
                </a:lnTo>
                <a:lnTo>
                  <a:pt x="272" y="567"/>
                </a:lnTo>
                <a:lnTo>
                  <a:pt x="214" y="474"/>
                </a:lnTo>
                <a:lnTo>
                  <a:pt x="305" y="475"/>
                </a:lnTo>
                <a:lnTo>
                  <a:pt x="363" y="568"/>
                </a:lnTo>
                <a:lnTo>
                  <a:pt x="501" y="569"/>
                </a:lnTo>
                <a:lnTo>
                  <a:pt x="488" y="549"/>
                </a:lnTo>
                <a:lnTo>
                  <a:pt x="480" y="549"/>
                </a:lnTo>
                <a:lnTo>
                  <a:pt x="472" y="547"/>
                </a:lnTo>
                <a:lnTo>
                  <a:pt x="464" y="546"/>
                </a:lnTo>
                <a:lnTo>
                  <a:pt x="456" y="543"/>
                </a:lnTo>
                <a:lnTo>
                  <a:pt x="449" y="538"/>
                </a:lnTo>
                <a:lnTo>
                  <a:pt x="442" y="534"/>
                </a:lnTo>
                <a:lnTo>
                  <a:pt x="436" y="527"/>
                </a:lnTo>
                <a:lnTo>
                  <a:pt x="432" y="520"/>
                </a:lnTo>
                <a:lnTo>
                  <a:pt x="427" y="509"/>
                </a:lnTo>
                <a:lnTo>
                  <a:pt x="425" y="498"/>
                </a:lnTo>
                <a:lnTo>
                  <a:pt x="425" y="486"/>
                </a:lnTo>
                <a:lnTo>
                  <a:pt x="426" y="476"/>
                </a:lnTo>
                <a:lnTo>
                  <a:pt x="431" y="466"/>
                </a:lnTo>
                <a:lnTo>
                  <a:pt x="436" y="455"/>
                </a:lnTo>
                <a:lnTo>
                  <a:pt x="444" y="447"/>
                </a:lnTo>
                <a:lnTo>
                  <a:pt x="455" y="440"/>
                </a:lnTo>
                <a:lnTo>
                  <a:pt x="466" y="436"/>
                </a:lnTo>
                <a:lnTo>
                  <a:pt x="478" y="433"/>
                </a:lnTo>
                <a:lnTo>
                  <a:pt x="489" y="433"/>
                </a:lnTo>
                <a:lnTo>
                  <a:pt x="501" y="436"/>
                </a:lnTo>
                <a:lnTo>
                  <a:pt x="511" y="439"/>
                </a:lnTo>
                <a:lnTo>
                  <a:pt x="522" y="445"/>
                </a:lnTo>
                <a:lnTo>
                  <a:pt x="530" y="453"/>
                </a:lnTo>
                <a:lnTo>
                  <a:pt x="537" y="463"/>
                </a:lnTo>
                <a:lnTo>
                  <a:pt x="539" y="468"/>
                </a:lnTo>
                <a:lnTo>
                  <a:pt x="541" y="474"/>
                </a:lnTo>
                <a:lnTo>
                  <a:pt x="542" y="478"/>
                </a:lnTo>
                <a:lnTo>
                  <a:pt x="543" y="484"/>
                </a:lnTo>
                <a:lnTo>
                  <a:pt x="567" y="483"/>
                </a:lnTo>
                <a:lnTo>
                  <a:pt x="494" y="358"/>
                </a:lnTo>
                <a:lnTo>
                  <a:pt x="380" y="357"/>
                </a:lnTo>
                <a:lnTo>
                  <a:pt x="338" y="288"/>
                </a:lnTo>
                <a:lnTo>
                  <a:pt x="452" y="286"/>
                </a:lnTo>
                <a:lnTo>
                  <a:pt x="417" y="224"/>
                </a:lnTo>
                <a:lnTo>
                  <a:pt x="302" y="224"/>
                </a:lnTo>
                <a:lnTo>
                  <a:pt x="261" y="153"/>
                </a:lnTo>
                <a:lnTo>
                  <a:pt x="374" y="151"/>
                </a:lnTo>
                <a:lnTo>
                  <a:pt x="335" y="83"/>
                </a:lnTo>
                <a:lnTo>
                  <a:pt x="360" y="27"/>
                </a:lnTo>
                <a:lnTo>
                  <a:pt x="427" y="33"/>
                </a:lnTo>
                <a:lnTo>
                  <a:pt x="463" y="96"/>
                </a:lnTo>
                <a:lnTo>
                  <a:pt x="518" y="0"/>
                </a:lnTo>
                <a:lnTo>
                  <a:pt x="562" y="77"/>
                </a:lnTo>
                <a:lnTo>
                  <a:pt x="508" y="172"/>
                </a:lnTo>
                <a:lnTo>
                  <a:pt x="541" y="229"/>
                </a:lnTo>
                <a:lnTo>
                  <a:pt x="595" y="135"/>
                </a:lnTo>
                <a:lnTo>
                  <a:pt x="640" y="212"/>
                </a:lnTo>
                <a:lnTo>
                  <a:pt x="585" y="307"/>
                </a:lnTo>
                <a:lnTo>
                  <a:pt x="661" y="436"/>
                </a:lnTo>
                <a:lnTo>
                  <a:pt x="682" y="402"/>
                </a:lnTo>
                <a:lnTo>
                  <a:pt x="677" y="399"/>
                </a:lnTo>
                <a:lnTo>
                  <a:pt x="673" y="394"/>
                </a:lnTo>
                <a:lnTo>
                  <a:pt x="668" y="390"/>
                </a:lnTo>
                <a:lnTo>
                  <a:pt x="664" y="384"/>
                </a:lnTo>
                <a:lnTo>
                  <a:pt x="660" y="373"/>
                </a:lnTo>
                <a:lnTo>
                  <a:pt x="658" y="362"/>
                </a:lnTo>
                <a:lnTo>
                  <a:pt x="658" y="350"/>
                </a:lnTo>
                <a:lnTo>
                  <a:pt x="659" y="340"/>
                </a:lnTo>
                <a:lnTo>
                  <a:pt x="663" y="330"/>
                </a:lnTo>
                <a:lnTo>
                  <a:pt x="669" y="320"/>
                </a:lnTo>
                <a:lnTo>
                  <a:pt x="677" y="312"/>
                </a:lnTo>
                <a:lnTo>
                  <a:pt x="688" y="305"/>
                </a:lnTo>
                <a:lnTo>
                  <a:pt x="699" y="301"/>
                </a:lnTo>
                <a:lnTo>
                  <a:pt x="711" y="298"/>
                </a:lnTo>
                <a:lnTo>
                  <a:pt x="721" y="298"/>
                </a:lnTo>
                <a:lnTo>
                  <a:pt x="732" y="300"/>
                </a:lnTo>
                <a:lnTo>
                  <a:pt x="744" y="304"/>
                </a:lnTo>
                <a:lnTo>
                  <a:pt x="753" y="310"/>
                </a:lnTo>
                <a:lnTo>
                  <a:pt x="762" y="318"/>
                </a:lnTo>
                <a:lnTo>
                  <a:pt x="769" y="327"/>
                </a:lnTo>
                <a:lnTo>
                  <a:pt x="775" y="340"/>
                </a:lnTo>
                <a:lnTo>
                  <a:pt x="776" y="354"/>
                </a:lnTo>
                <a:lnTo>
                  <a:pt x="775" y="366"/>
                </a:lnTo>
                <a:lnTo>
                  <a:pt x="772" y="379"/>
                </a:lnTo>
                <a:lnTo>
                  <a:pt x="784" y="400"/>
                </a:lnTo>
                <a:lnTo>
                  <a:pt x="838" y="311"/>
                </a:lnTo>
                <a:lnTo>
                  <a:pt x="787" y="216"/>
                </a:lnTo>
                <a:lnTo>
                  <a:pt x="833" y="139"/>
                </a:lnTo>
                <a:lnTo>
                  <a:pt x="885" y="235"/>
                </a:lnTo>
                <a:lnTo>
                  <a:pt x="919" y="179"/>
                </a:lnTo>
                <a:lnTo>
                  <a:pt x="867" y="83"/>
                </a:lnTo>
                <a:lnTo>
                  <a:pt x="913" y="7"/>
                </a:lnTo>
                <a:lnTo>
                  <a:pt x="965" y="104"/>
                </a:lnTo>
                <a:lnTo>
                  <a:pt x="1004" y="41"/>
                </a:lnTo>
                <a:lnTo>
                  <a:pt x="1071" y="36"/>
                </a:lnTo>
                <a:lnTo>
                  <a:pt x="1095" y="93"/>
                </a:lnTo>
                <a:lnTo>
                  <a:pt x="1053" y="161"/>
                </a:lnTo>
                <a:lnTo>
                  <a:pt x="1166" y="167"/>
                </a:lnTo>
                <a:close/>
              </a:path>
            </a:pathLst>
          </a:custGeom>
          <a:solidFill>
            <a:srgbClr val="0066CC"/>
          </a:solidFill>
          <a:ln>
            <a:solidFill>
              <a:srgbClr val="FFFFFF"/>
            </a:solidFill>
          </a:ln>
          <a:effectLst>
            <a:glow rad="63500">
              <a:srgbClr val="444444">
                <a:alpha val="40000"/>
              </a:srgbClr>
            </a:glow>
          </a:effectLst>
        </p:spPr>
        <p:txBody>
          <a:bodyPr/>
          <a:lstStyle/>
          <a:p>
            <a:pPr defTabSz="913668">
              <a:defRPr/>
            </a:pPr>
            <a:endParaRPr lang="en-US" sz="1799" kern="0" dirty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310123" y="6087900"/>
            <a:ext cx="625794" cy="2587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0839051" y="3764995"/>
            <a:ext cx="0" cy="30681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074851" y="5722511"/>
            <a:ext cx="5687677" cy="24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444444"/>
                </a:solidFill>
                <a:cs typeface="Daimler CS"/>
              </a:defRPr>
            </a:lvl1pPr>
          </a:lstStyle>
          <a:p>
            <a:r>
              <a:rPr lang="en-US" sz="1599" b="0" i="0" dirty="0">
                <a:solidFill>
                  <a:schemeClr val="tx1"/>
                </a:solidFill>
              </a:rPr>
              <a:t>reach Citaro E-CELL without recharging in operation</a:t>
            </a:r>
          </a:p>
        </p:txBody>
      </p:sp>
      <p:sp>
        <p:nvSpPr>
          <p:cNvPr id="32" name="Rechteck 31"/>
          <p:cNvSpPr/>
          <p:nvPr/>
        </p:nvSpPr>
        <p:spPr>
          <a:xfrm>
            <a:off x="3303504" y="5716150"/>
            <a:ext cx="625794" cy="258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9930" tIns="46763" rIns="89930" bIns="46763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500"/>
              </a:spcAft>
              <a:buClr>
                <a:srgbClr val="263F6A"/>
              </a:buClr>
              <a:buSzPct val="95000"/>
            </a:pPr>
            <a:endParaRPr lang="en-US" sz="1399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9051866" y="2308864"/>
            <a:ext cx="1321495" cy="4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197" dirty="0">
                <a:cs typeface="Daimler CS"/>
              </a:rPr>
              <a:t>F-</a:t>
            </a:r>
            <a:r>
              <a:rPr lang="de-DE" sz="3197" dirty="0" err="1">
                <a:cs typeface="Daimler CS"/>
              </a:rPr>
              <a:t>Cell</a:t>
            </a:r>
            <a:r>
              <a:rPr lang="de-DE" sz="3197" dirty="0">
                <a:cs typeface="Daimler 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168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67204" y="735631"/>
            <a:ext cx="10928259" cy="870569"/>
          </a:xfrm>
        </p:spPr>
        <p:txBody>
          <a:bodyPr/>
          <a:lstStyle/>
          <a:p>
            <a:r>
              <a:rPr lang="en-US" dirty="0" err="1"/>
              <a:t>Citaro</a:t>
            </a:r>
            <a:r>
              <a:rPr lang="en-US" dirty="0"/>
              <a:t> E-Cell will be different than existing battery buses …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2531704-8F80-415D-BD2B-6B9991AE82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Ellipse 1"/>
          <p:cNvSpPr/>
          <p:nvPr/>
        </p:nvSpPr>
        <p:spPr>
          <a:xfrm>
            <a:off x="1112339" y="4527818"/>
            <a:ext cx="3112906" cy="14130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1516060" y="4957331"/>
            <a:ext cx="23054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cs typeface="Daimler CS"/>
              </a:rPr>
              <a:t>System Consulting </a:t>
            </a:r>
            <a:r>
              <a:rPr lang="en-US" b="1" dirty="0" err="1">
                <a:cs typeface="Daimler CS"/>
              </a:rPr>
              <a:t>Electromobility</a:t>
            </a:r>
            <a:endParaRPr lang="en-US" b="1" dirty="0">
              <a:cs typeface="Daimler CS"/>
            </a:endParaRPr>
          </a:p>
        </p:txBody>
      </p:sp>
      <p:pic>
        <p:nvPicPr>
          <p:cNvPr id="10" name="Picture 2" descr="Qualität, Haken, Häkchen, Abgehakt, J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44" y="4815293"/>
            <a:ext cx="1502447" cy="15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646795" y="2080796"/>
            <a:ext cx="3112906" cy="14130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feld 15"/>
          <p:cNvSpPr txBox="1"/>
          <p:nvPr/>
        </p:nvSpPr>
        <p:spPr bwMode="auto">
          <a:xfrm>
            <a:off x="755564" y="2510309"/>
            <a:ext cx="28953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cs typeface="Daimler CS"/>
              </a:rPr>
              <a:t>optimised</a:t>
            </a:r>
            <a:r>
              <a:rPr lang="en-US" b="1" dirty="0">
                <a:cs typeface="Daimler CS"/>
              </a:rPr>
              <a:t> thermo- &amp; energy management</a:t>
            </a:r>
          </a:p>
        </p:txBody>
      </p:sp>
      <p:pic>
        <p:nvPicPr>
          <p:cNvPr id="17" name="Picture 2" descr="Qualität, Haken, Häkchen, Abgehakt, J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82" y="2359028"/>
            <a:ext cx="1502447" cy="15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8907553" y="3694186"/>
            <a:ext cx="3112906" cy="14130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feld 18"/>
          <p:cNvSpPr txBox="1"/>
          <p:nvPr/>
        </p:nvSpPr>
        <p:spPr bwMode="auto">
          <a:xfrm>
            <a:off x="8730106" y="4123700"/>
            <a:ext cx="31105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cs typeface="Daimler CS"/>
              </a:rPr>
              <a:t>modular </a:t>
            </a:r>
            <a:r>
              <a:rPr lang="en-US" b="1" dirty="0" smtClean="0">
                <a:cs typeface="Daimler CS"/>
              </a:rPr>
              <a:t>battery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cs typeface="Daimler CS"/>
              </a:rPr>
              <a:t> </a:t>
            </a:r>
            <a:r>
              <a:rPr lang="en-US" b="1" dirty="0">
                <a:cs typeface="Daimler CS"/>
              </a:rPr>
              <a:t>system</a:t>
            </a:r>
          </a:p>
        </p:txBody>
      </p:sp>
      <p:pic>
        <p:nvPicPr>
          <p:cNvPr id="20" name="Picture 2" descr="Qualität, Haken, Häkchen, Abgehakt, J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4" y="3454182"/>
            <a:ext cx="1502447" cy="15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5705924" y="1506332"/>
            <a:ext cx="3112906" cy="14130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feld 21"/>
          <p:cNvSpPr txBox="1"/>
          <p:nvPr/>
        </p:nvSpPr>
        <p:spPr bwMode="auto">
          <a:xfrm>
            <a:off x="5548490" y="1935846"/>
            <a:ext cx="34277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cs typeface="Daimler CS"/>
              </a:rPr>
              <a:t>validated &amp; tested</a:t>
            </a:r>
            <a:br>
              <a:rPr lang="en-US" b="1" dirty="0">
                <a:cs typeface="Daimler CS"/>
              </a:rPr>
            </a:br>
            <a:r>
              <a:rPr lang="en-US" b="1" dirty="0">
                <a:cs typeface="Daimler CS"/>
              </a:rPr>
              <a:t>system integration</a:t>
            </a:r>
          </a:p>
        </p:txBody>
      </p:sp>
      <p:pic>
        <p:nvPicPr>
          <p:cNvPr id="23" name="Picture 2" descr="Qualität, Haken, Häkchen, Abgehakt, J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38" y="1775519"/>
            <a:ext cx="1502447" cy="15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:\200_Projekte\230_EDB- Hybride\_alle Besprechungen EDB\160113\12 HVBBs G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8966" y="3064307"/>
            <a:ext cx="3282072" cy="23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:\200_Projekte\230_EDB- Hybride\QG\QG7- Lastenheft 2015-10-XX\Iso 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7074" y="4663205"/>
            <a:ext cx="2171756" cy="16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29508" y="757104"/>
            <a:ext cx="10928259" cy="470909"/>
          </a:xfrm>
        </p:spPr>
        <p:txBody>
          <a:bodyPr/>
          <a:lstStyle/>
          <a:p>
            <a:r>
              <a:rPr lang="en-US" dirty="0" smtClean="0"/>
              <a:t>Daimler Buses </a:t>
            </a:r>
            <a:r>
              <a:rPr lang="en-US" dirty="0"/>
              <a:t>developed a multi-level approach to </a:t>
            </a:r>
            <a:r>
              <a:rPr lang="en-US" dirty="0" smtClean="0"/>
              <a:t>initiate solutions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2531704-8F80-415D-BD2B-6B9991AE822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639716" y="1598405"/>
            <a:ext cx="2787821" cy="1279973"/>
          </a:xfrm>
          <a:prstGeom prst="chevron">
            <a:avLst>
              <a:gd name="adj" fmla="val 27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 Acquisition &amp; Analysis</a:t>
            </a:r>
          </a:p>
        </p:txBody>
      </p:sp>
      <p:sp>
        <p:nvSpPr>
          <p:cNvPr id="9" name="Eingekerbter Richtungspfeil 8"/>
          <p:cNvSpPr/>
          <p:nvPr/>
        </p:nvSpPr>
        <p:spPr>
          <a:xfrm>
            <a:off x="3216933" y="1598404"/>
            <a:ext cx="2859690" cy="1279973"/>
          </a:xfrm>
          <a:prstGeom prst="chevron">
            <a:avLst>
              <a:gd name="adj" fmla="val 27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System lay-out</a:t>
            </a:r>
          </a:p>
        </p:txBody>
      </p:sp>
      <p:sp>
        <p:nvSpPr>
          <p:cNvPr id="10" name="Rechteck 9"/>
          <p:cNvSpPr/>
          <p:nvPr/>
        </p:nvSpPr>
        <p:spPr>
          <a:xfrm>
            <a:off x="626078" y="2942842"/>
            <a:ext cx="2585521" cy="3453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ingekerbter Richtungspfeil 10"/>
          <p:cNvSpPr/>
          <p:nvPr/>
        </p:nvSpPr>
        <p:spPr>
          <a:xfrm>
            <a:off x="5843283" y="1596326"/>
            <a:ext cx="3022953" cy="1279973"/>
          </a:xfrm>
          <a:prstGeom prst="chevron">
            <a:avLst>
              <a:gd name="adj" fmla="val 27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Proof of concept</a:t>
            </a:r>
          </a:p>
        </p:txBody>
      </p:sp>
      <p:sp>
        <p:nvSpPr>
          <p:cNvPr id="12" name="Eingekerbter Richtungspfeil 11"/>
          <p:cNvSpPr/>
          <p:nvPr/>
        </p:nvSpPr>
        <p:spPr>
          <a:xfrm>
            <a:off x="8626362" y="1588839"/>
            <a:ext cx="2859690" cy="1279973"/>
          </a:xfrm>
          <a:prstGeom prst="chevron">
            <a:avLst>
              <a:gd name="adj" fmla="val 27626"/>
            </a:avLst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“roll-out” scenario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01930" y="2950330"/>
            <a:ext cx="2522077" cy="3453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5961304" y="2950330"/>
            <a:ext cx="2522077" cy="3453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8620123" y="2950330"/>
            <a:ext cx="2522077" cy="3453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feld 15"/>
          <p:cNvSpPr txBox="1"/>
          <p:nvPr/>
        </p:nvSpPr>
        <p:spPr bwMode="auto">
          <a:xfrm>
            <a:off x="716411" y="4592481"/>
            <a:ext cx="2585521" cy="166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944" tIns="0" rIns="71944" bIns="0" rtlCol="0" anchor="t" anchorCtr="0">
            <a:spAutoFit/>
          </a:bodyPr>
          <a:lstStyle/>
          <a:p>
            <a:pPr marL="285521" indent="-285521"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799" b="1" dirty="0">
                <a:cs typeface="Daimler CS"/>
              </a:rPr>
              <a:t>depot &amp; fleet structure </a:t>
            </a:r>
            <a:br>
              <a:rPr lang="en-US" sz="1799" b="1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operating distances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load profiles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</a:t>
            </a:r>
            <a:r>
              <a:rPr lang="en-US" sz="1799" dirty="0">
                <a:cs typeface="Daimler CS"/>
              </a:rPr>
              <a:t> vehicle cluster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…  </a:t>
            </a:r>
          </a:p>
        </p:txBody>
      </p:sp>
      <p:sp>
        <p:nvSpPr>
          <p:cNvPr id="19" name="Textfeld 18"/>
          <p:cNvSpPr txBox="1"/>
          <p:nvPr/>
        </p:nvSpPr>
        <p:spPr bwMode="auto">
          <a:xfrm>
            <a:off x="3349780" y="4620411"/>
            <a:ext cx="2522076" cy="166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944" tIns="0" rIns="71944" bIns="0" rtlCol="0" anchor="t" anchorCtr="0">
            <a:spAutoFit/>
          </a:bodyPr>
          <a:lstStyle/>
          <a:p>
            <a:pPr marL="285521" indent="-285521"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799" b="1" dirty="0">
                <a:cs typeface="Daimler CS"/>
              </a:rPr>
              <a:t>vehicle &amp; infrastructure spec. </a:t>
            </a:r>
            <a:br>
              <a:rPr lang="en-US" sz="1799" b="1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charging power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battery size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</a:t>
            </a:r>
            <a:r>
              <a:rPr lang="en-US" sz="1799" dirty="0">
                <a:cs typeface="Daimler CS"/>
              </a:rPr>
              <a:t> heating concept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</a:t>
            </a:r>
            <a:r>
              <a:rPr lang="en-US" sz="1799" dirty="0">
                <a:cs typeface="Daimler CS"/>
              </a:rPr>
              <a:t> …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5961304" y="4692286"/>
            <a:ext cx="2522077" cy="166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944" tIns="0" rIns="71944" bIns="0" rtlCol="0" anchor="t" anchorCtr="0">
            <a:spAutoFit/>
          </a:bodyPr>
          <a:lstStyle/>
          <a:p>
            <a:pPr marL="285521" indent="-285521"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799" b="1" dirty="0">
                <a:cs typeface="Daimler CS"/>
              </a:rPr>
              <a:t>simulation &amp; validation</a:t>
            </a:r>
            <a:br>
              <a:rPr lang="en-US" sz="1799" b="1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energy consumption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charging scenarios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TCO</a:t>
            </a:r>
            <a:br>
              <a:rPr lang="en-US" sz="1799" dirty="0">
                <a:cs typeface="Daimler CS"/>
              </a:rPr>
            </a:br>
            <a:r>
              <a:rPr lang="en-US" sz="1799" dirty="0">
                <a:solidFill>
                  <a:schemeClr val="accent1"/>
                </a:solidFill>
                <a:cs typeface="Daimler CS"/>
              </a:rPr>
              <a:t>- </a:t>
            </a:r>
            <a:r>
              <a:rPr lang="en-US" sz="1799" dirty="0">
                <a:cs typeface="Daimler CS"/>
              </a:rPr>
              <a:t>…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8623243" y="4692286"/>
            <a:ext cx="2515839" cy="5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944" tIns="0" rIns="71944" bIns="0" rtlCol="0" anchor="t" anchorCtr="0">
            <a:spAutoFit/>
          </a:bodyPr>
          <a:lstStyle/>
          <a:p>
            <a:pPr marL="285521" indent="-285521"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1799" b="1" dirty="0" smtClean="0">
                <a:cs typeface="Daimler CS"/>
              </a:rPr>
              <a:t>Fleet structure</a:t>
            </a:r>
            <a:br>
              <a:rPr lang="en-US" sz="1799" b="1" dirty="0" smtClean="0">
                <a:cs typeface="Daimler CS"/>
              </a:rPr>
            </a:br>
            <a:r>
              <a:rPr lang="en-US" sz="1799" b="1" dirty="0" smtClean="0">
                <a:cs typeface="Daimler CS"/>
              </a:rPr>
              <a:t>- </a:t>
            </a:r>
            <a:r>
              <a:rPr lang="en-US" sz="1799" dirty="0" smtClean="0">
                <a:cs typeface="Daimler CS"/>
              </a:rPr>
              <a:t>Ramp-up scenario</a:t>
            </a:r>
            <a:endParaRPr lang="en-US" sz="1799" dirty="0">
              <a:cs typeface="Daimler 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7" y="3048507"/>
            <a:ext cx="2252845" cy="127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32" y="3027279"/>
            <a:ext cx="2405643" cy="117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6" y="3075257"/>
            <a:ext cx="1953761" cy="12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59" y="2981363"/>
            <a:ext cx="2131565" cy="12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tandard">
  <a:themeElements>
    <a:clrScheme name="Standard 1">
      <a:dk1>
        <a:srgbClr val="000000"/>
      </a:dk1>
      <a:lt1>
        <a:srgbClr val="FFFFFF"/>
      </a:lt1>
      <a:dk2>
        <a:srgbClr val="263F6A"/>
      </a:dk2>
      <a:lt2>
        <a:srgbClr val="3F9AC9"/>
      </a:lt2>
      <a:accent1>
        <a:srgbClr val="D2D4D6"/>
      </a:accent1>
      <a:accent2>
        <a:srgbClr val="76787A"/>
      </a:accent2>
      <a:accent3>
        <a:srgbClr val="FFFFFF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DFE0E2"/>
      </a:folHlink>
    </a:clrScheme>
    <a:fontScheme name="Standard">
      <a:majorFont>
        <a:latin typeface="CorpoS"/>
        <a:ea typeface=""/>
        <a:cs typeface="Arial"/>
      </a:majorFont>
      <a:minorFont>
        <a:latin typeface="Corpo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50000"/>
            <a:lumOff val="50000"/>
          </a:schemeClr>
        </a:solidFill>
        <a:ln w="9525" algn="ctr">
          <a:solidFill>
            <a:schemeClr val="bg1"/>
          </a:solidFill>
          <a:miter lim="800000"/>
          <a:headEnd/>
          <a:tailEnd/>
        </a:ln>
        <a:effectLst/>
      </a:spPr>
      <a:bodyPr wrap="none" anchor="ctr"/>
      <a:lstStyle>
        <a:defPPr fontAlgn="auto">
          <a:spcBef>
            <a:spcPts val="0"/>
          </a:spcBef>
          <a:spcAft>
            <a:spcPts val="0"/>
          </a:spcAft>
          <a:defRPr kern="0">
            <a:solidFill>
              <a:sysClr val="windowText" lastClr="000000"/>
            </a:solidFill>
          </a:defRPr>
        </a:defPPr>
      </a:lstStyle>
    </a:spDef>
    <a:lnDef>
      <a:spPr bwMode="auto">
        <a:noFill/>
        <a:ln w="9525" algn="ctr">
          <a:solidFill>
            <a:schemeClr val="bg1">
              <a:lumMod val="50000"/>
            </a:schemeClr>
          </a:solidFill>
          <a:round/>
          <a:headEnd/>
          <a:tailEnd/>
        </a:ln>
      </a:spPr>
      <a:bodyPr/>
      <a:lstStyle/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IMLER_PPT_Master_EN_01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Office PowerPoint</Application>
  <PresentationFormat>Custom</PresentationFormat>
  <Paragraphs>225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CorpoS</vt:lpstr>
      <vt:lpstr>Daimler CS</vt:lpstr>
      <vt:lpstr>Wingdings</vt:lpstr>
      <vt:lpstr>1_Standard</vt:lpstr>
      <vt:lpstr>DAIMLER_PPT_Master_EN_01</vt:lpstr>
      <vt:lpstr>think-cell Folie</vt:lpstr>
      <vt:lpstr>E-Bus Activities and Smart energy services for e-mobility  Oslo 13.2.2017  Tammo Voigt</vt:lpstr>
      <vt:lpstr>The trend to Mega - Urbanisation is driving the demand for emmisionfree Public transport dramatically</vt:lpstr>
      <vt:lpstr>Daimler Buses focusing on TCO optimized vehicles and on emission free driving for city bus application </vt:lpstr>
      <vt:lpstr>Our requirements regarding maturity level of a marketable product are not yet reached!</vt:lpstr>
      <vt:lpstr>Current perception shows large potentials to raise energy content of batteries with equal assembly space until 2030</vt:lpstr>
      <vt:lpstr>Daimler Buses battery strategy will benefit from the Daimler modules</vt:lpstr>
      <vt:lpstr>Outlook 2025: Battery development will significantly enhance the operation range for a city bus with depot-charging!</vt:lpstr>
      <vt:lpstr>Citaro E-Cell will be different than existing battery buses …  </vt:lpstr>
      <vt:lpstr>Daimler Buses developed a multi-level approach to initiate solutions</vt:lpstr>
      <vt:lpstr>Modular system of energy services allows solutions tailored to customer needs</vt:lpstr>
      <vt:lpstr>A tailored infrastructure solution for on-site charging including energy storage will be provided to the customer. </vt:lpstr>
      <vt:lpstr>Thank you for your Attention</vt:lpstr>
    </vt:vector>
  </TitlesOfParts>
  <Company>Daimler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Presentations/Präsentationen Daimler AG</dc:title>
  <dc:creator>Mack, Maria (EVOUL);Daimler AG</dc:creator>
  <dc:description>Template (German version), vers. 0.4-2009</dc:description>
  <cp:lastModifiedBy>Joensson, Hakan (028)</cp:lastModifiedBy>
  <cp:revision>3212</cp:revision>
  <cp:lastPrinted>2014-02-24T14:09:07Z</cp:lastPrinted>
  <dcterms:created xsi:type="dcterms:W3CDTF">2011-06-28T22:03:00Z</dcterms:created>
  <dcterms:modified xsi:type="dcterms:W3CDTF">2017-02-13T09:40:23Z</dcterms:modified>
  <cp:category>PowerPoint Presentations/Präsentationen</cp:category>
</cp:coreProperties>
</file>