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702" r:id="rId6"/>
  </p:sldMasterIdLst>
  <p:notesMasterIdLst>
    <p:notesMasterId r:id="rId13"/>
  </p:notesMasterIdLst>
  <p:sldIdLst>
    <p:sldId id="429" r:id="rId7"/>
    <p:sldId id="437" r:id="rId8"/>
    <p:sldId id="440" r:id="rId9"/>
    <p:sldId id="441" r:id="rId10"/>
    <p:sldId id="439" r:id="rId11"/>
    <p:sldId id="436" r:id="rId12"/>
  </p:sldIdLst>
  <p:sldSz cx="12192000" cy="6858000"/>
  <p:notesSz cx="6858000" cy="9144000"/>
  <p:custDataLst>
    <p:tags r:id="rId1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2795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pos="3780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0" pos="513" userDrawn="1">
          <p15:clr>
            <a:srgbClr val="A4A3A4"/>
          </p15:clr>
        </p15:guide>
        <p15:guide id="11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9"/>
    <a:srgbClr val="00BBEE"/>
    <a:srgbClr val="00A3D0"/>
    <a:srgbClr val="00AEE4"/>
    <a:srgbClr val="00AEDE"/>
    <a:srgbClr val="00B5E6"/>
    <a:srgbClr val="0DC0FF"/>
    <a:srgbClr val="008AB0"/>
    <a:srgbClr val="D1D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051" autoAdjust="0"/>
  </p:normalViewPr>
  <p:slideViewPr>
    <p:cSldViewPr>
      <p:cViewPr varScale="1">
        <p:scale>
          <a:sx n="72" d="100"/>
          <a:sy n="72" d="100"/>
        </p:scale>
        <p:origin x="372" y="72"/>
      </p:cViewPr>
      <p:guideLst>
        <p:guide orient="horz" pos="2160"/>
        <p:guide pos="3840"/>
        <p:guide orient="horz" pos="1389"/>
        <p:guide orient="horz" pos="981"/>
        <p:guide orient="horz" pos="2795"/>
        <p:guide orient="horz" pos="4156"/>
        <p:guide pos="3780"/>
        <p:guide pos="7287"/>
        <p:guide pos="393"/>
        <p:guide pos="513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 cmpd="sng">
              <a:solidFill>
                <a:srgbClr val="008899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899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BD61-65C5-4A64-A13C-85B9594C40EF}" type="datetimeFigureOut">
              <a:rPr lang="nb-NO" smtClean="0"/>
              <a:t>05.04.2016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C33F-108F-4D0A-8ABC-A5DB70DBDD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6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Hvordan kan vi oppnå kundefokus i hele verdikjeden?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Hva må vi gjøre for å sikre- og øke billettinntektene?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Hva skal til for at bransjen skal være attraktiv for aktørene?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Hvordan kan vi fordele oppgaver, ansvar og risiko mellom Ruter og operatører på en effektiv og hensiktsmessig måte?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C33F-108F-4D0A-8ABC-A5DB70DBDD8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86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7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248013"/>
              </p:ext>
            </p:ext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8" b="18778"/>
          <a:stretch/>
        </p:blipFill>
        <p:spPr>
          <a:xfrm>
            <a:off x="-97554" y="1"/>
            <a:ext cx="12287809" cy="6885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11717" y="848101"/>
            <a:ext cx="8652635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accent2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15954" y="1944078"/>
            <a:ext cx="5480049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Formatvorlage des Untertitelmasters durch Klicken bearbeiten</a:t>
            </a:r>
            <a:endParaRPr lang="nb-NO" dirty="0"/>
          </a:p>
        </p:txBody>
      </p:sp>
      <p:grpSp>
        <p:nvGrpSpPr>
          <p:cNvPr id="6" name="Group 7"/>
          <p:cNvGrpSpPr/>
          <p:nvPr userDrawn="1"/>
        </p:nvGrpSpPr>
        <p:grpSpPr>
          <a:xfrm>
            <a:off x="2159563" y="5831679"/>
            <a:ext cx="2911625" cy="635721"/>
            <a:chOff x="448031" y="5788818"/>
            <a:chExt cx="2183719" cy="635721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8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56" name="Picture 23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0" y="5778115"/>
            <a:ext cx="1526051" cy="7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99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14812799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563"/>
          <a:stretch/>
        </p:blipFill>
        <p:spPr>
          <a:xfrm>
            <a:off x="0" y="-1"/>
            <a:ext cx="12192000" cy="691633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718" y="5088468"/>
            <a:ext cx="5365749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400256" y="1790952"/>
            <a:ext cx="3329781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643" y="2856359"/>
            <a:ext cx="1702037" cy="2206042"/>
          </a:xfrm>
          <a:prstGeom prst="rect">
            <a:avLst/>
          </a:prstGeom>
        </p:spPr>
      </p:pic>
      <p:cxnSp>
        <p:nvCxnSpPr>
          <p:cNvPr id="13" name="Straight Connector 9"/>
          <p:cNvCxnSpPr>
            <a:cxnSpLocks noChangeShapeType="1"/>
          </p:cNvCxnSpPr>
          <p:nvPr userDrawn="1"/>
        </p:nvCxnSpPr>
        <p:spPr bwMode="auto">
          <a:xfrm>
            <a:off x="603250" y="1157637"/>
            <a:ext cx="1158875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9" name="Group 18"/>
          <p:cNvGrpSpPr/>
          <p:nvPr userDrawn="1"/>
        </p:nvGrpSpPr>
        <p:grpSpPr>
          <a:xfrm>
            <a:off x="612427" y="411157"/>
            <a:ext cx="2603253" cy="635721"/>
            <a:chOff x="448031" y="5788818"/>
            <a:chExt cx="2183719" cy="6357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849043"/>
            <a:ext cx="5683118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14812799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563"/>
          <a:stretch/>
        </p:blipFill>
        <p:spPr>
          <a:xfrm>
            <a:off x="0" y="-1"/>
            <a:ext cx="12192000" cy="691633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718" y="5088468"/>
            <a:ext cx="5365749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630844" y="1790952"/>
            <a:ext cx="4099193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555" y="2882425"/>
            <a:ext cx="1881120" cy="2206042"/>
          </a:xfrm>
          <a:prstGeom prst="rect">
            <a:avLst/>
          </a:prstGeom>
        </p:spPr>
      </p:pic>
      <p:cxnSp>
        <p:nvCxnSpPr>
          <p:cNvPr id="13" name="Straight Connector 9"/>
          <p:cNvCxnSpPr>
            <a:cxnSpLocks noChangeShapeType="1"/>
          </p:cNvCxnSpPr>
          <p:nvPr userDrawn="1"/>
        </p:nvCxnSpPr>
        <p:spPr bwMode="auto">
          <a:xfrm>
            <a:off x="603250" y="1157637"/>
            <a:ext cx="1158875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9" name="Group 18"/>
          <p:cNvGrpSpPr/>
          <p:nvPr userDrawn="1"/>
        </p:nvGrpSpPr>
        <p:grpSpPr>
          <a:xfrm>
            <a:off x="612427" y="411157"/>
            <a:ext cx="2911625" cy="635721"/>
            <a:chOff x="448031" y="5788818"/>
            <a:chExt cx="2183719" cy="6357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2" y="849043"/>
            <a:ext cx="6372663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rgbClr val="008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4260146"/>
            <a:ext cx="10977033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Master Divider Slide Headline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0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11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39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9602" y="1381125"/>
            <a:ext cx="5367865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12420" y="1381125"/>
            <a:ext cx="5367865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90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9603" y="1381125"/>
            <a:ext cx="5367864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214533" y="1381125"/>
            <a:ext cx="5367864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374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41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32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92668" y="6572250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2016</a:t>
            </a:r>
            <a:r>
              <a:rPr lang="en-US" sz="900" baseline="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Accenture  </a:t>
            </a: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FFFFF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7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21" y="1640439"/>
            <a:ext cx="10943167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624421" y="1102302"/>
            <a:ext cx="10943167" cy="53813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6699"/>
                </a:solidFill>
              </a:defRPr>
            </a:lvl1pPr>
          </a:lstStyle>
          <a:p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4687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10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9601" y="1901371"/>
            <a:ext cx="10970683" cy="43041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614717" y="94345"/>
            <a:ext cx="10940348" cy="100897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10853807" y="6575425"/>
            <a:ext cx="730711" cy="1285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97A8DCA-8F96-49CD-B4D5-7AC92F955860}" type="slidenum">
              <a:rPr lang="en-CA" sz="900" smtClean="0">
                <a:solidFill>
                  <a:srgbClr val="9B9B9B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 dirty="0">
              <a:solidFill>
                <a:srgbClr val="9B9B9B"/>
              </a:solidFill>
              <a:cs typeface="Arial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1271589"/>
            <a:ext cx="11051117" cy="376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9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8" b="18778"/>
          <a:stretch/>
        </p:blipFill>
        <p:spPr>
          <a:xfrm>
            <a:off x="-97554" y="1"/>
            <a:ext cx="12287809" cy="6885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11717" y="848101"/>
            <a:ext cx="8652635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accent2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15954" y="1944078"/>
            <a:ext cx="5480049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Formatvorlage des Untertitelmasters durch Klicken bearbeiten</a:t>
            </a:r>
            <a:endParaRPr lang="nb-NO" dirty="0"/>
          </a:p>
        </p:txBody>
      </p:sp>
      <p:grpSp>
        <p:nvGrpSpPr>
          <p:cNvPr id="6" name="Group 7"/>
          <p:cNvGrpSpPr/>
          <p:nvPr userDrawn="1"/>
        </p:nvGrpSpPr>
        <p:grpSpPr>
          <a:xfrm>
            <a:off x="2159563" y="5831679"/>
            <a:ext cx="2911625" cy="635721"/>
            <a:chOff x="448031" y="5788818"/>
            <a:chExt cx="2183719" cy="635721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8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56" name="Picture 23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0" y="5778115"/>
            <a:ext cx="1526051" cy="7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74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21" y="1640439"/>
            <a:ext cx="10943167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624421" y="1102302"/>
            <a:ext cx="10943167" cy="53813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6699"/>
                </a:solidFill>
              </a:defRPr>
            </a:lvl1pPr>
          </a:lstStyle>
          <a:p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96660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4421" y="1102300"/>
            <a:ext cx="10943167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934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4421" y="1102303"/>
            <a:ext cx="5231583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36002" y="1102303"/>
            <a:ext cx="5231585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4419" y="1640439"/>
            <a:ext cx="5231581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/>
          </p:nvPr>
        </p:nvSpPr>
        <p:spPr>
          <a:xfrm>
            <a:off x="6336002" y="1640439"/>
            <a:ext cx="5247857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058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24419" y="1102300"/>
            <a:ext cx="5231581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/>
          </p:nvPr>
        </p:nvSpPr>
        <p:spPr>
          <a:xfrm>
            <a:off x="6336002" y="1102300"/>
            <a:ext cx="5247857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850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 bwMode="auto">
          <a:xfrm>
            <a:off x="624421" y="4653138"/>
            <a:ext cx="10943167" cy="1323975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/>
          </a:p>
        </p:txBody>
      </p:sp>
      <p:sp>
        <p:nvSpPr>
          <p:cNvPr id="10" name="AMC_Footer"/>
          <p:cNvSpPr txBox="1">
            <a:spLocks/>
          </p:cNvSpPr>
          <p:nvPr userDrawn="1"/>
        </p:nvSpPr>
        <p:spPr>
          <a:xfrm>
            <a:off x="624421" y="6569077"/>
            <a:ext cx="6673668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11046584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404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MC_Footer"/>
          <p:cNvSpPr txBox="1">
            <a:spLocks/>
          </p:cNvSpPr>
          <p:nvPr userDrawn="1"/>
        </p:nvSpPr>
        <p:spPr>
          <a:xfrm>
            <a:off x="624421" y="6569077"/>
            <a:ext cx="6673668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Inhaltsplatzhalter 13"/>
          <p:cNvSpPr txBox="1">
            <a:spLocks/>
          </p:cNvSpPr>
          <p:nvPr userDrawn="1"/>
        </p:nvSpPr>
        <p:spPr>
          <a:xfrm>
            <a:off x="11046584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AMC_Footer"/>
          <p:cNvSpPr txBox="1">
            <a:spLocks/>
          </p:cNvSpPr>
          <p:nvPr userDrawn="1"/>
        </p:nvSpPr>
        <p:spPr>
          <a:xfrm>
            <a:off x="624421" y="6694377"/>
            <a:ext cx="8255892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nb-NO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Accenture. All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rights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reserved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nb-NO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11033360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624421" y="1443039"/>
            <a:ext cx="10943167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978849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98568" y="16808"/>
            <a:ext cx="11394864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53584" y="6349525"/>
            <a:ext cx="18944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06.04.2016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33751" y="6349525"/>
            <a:ext cx="5619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9781349" y="6349525"/>
            <a:ext cx="10498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4421" y="1102300"/>
            <a:ext cx="10943167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2043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 og su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98568" y="16808"/>
            <a:ext cx="11394864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53584" y="6349525"/>
            <a:ext cx="18944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06.04.2016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33751" y="6349525"/>
            <a:ext cx="5619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9781349" y="6349525"/>
            <a:ext cx="10498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3" y="981076"/>
            <a:ext cx="8159751" cy="28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600" b="1" smtClean="0">
                <a:solidFill>
                  <a:schemeClr val="accent1"/>
                </a:solidFill>
              </a:defRPr>
            </a:lvl1pPr>
            <a:lvl2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2pPr>
            <a:lvl3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3pPr>
            <a:lvl4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4pPr>
            <a:lvl5pPr>
              <a:defRPr lang="en-US" sz="3000" b="1">
                <a:latin typeface="Arial" pitchFamily="-106" charset="0"/>
                <a:ea typeface="ＭＳ Ｐゴシック" charset="-128"/>
                <a:cs typeface="ＭＳ Ｐゴシック" charset="-128"/>
              </a:defRPr>
            </a:lvl5pPr>
          </a:lstStyle>
          <a:p>
            <a:pPr lvl="0">
              <a:spcBef>
                <a:spcPct val="0"/>
              </a:spcBef>
            </a:pPr>
            <a:r>
              <a:rPr lang="nb-NO" smtClean="0"/>
              <a:t>Subtitle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9906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14812799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563"/>
          <a:stretch/>
        </p:blipFill>
        <p:spPr>
          <a:xfrm>
            <a:off x="0" y="-1"/>
            <a:ext cx="12192000" cy="691633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718" y="5088468"/>
            <a:ext cx="5365749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630844" y="1790952"/>
            <a:ext cx="4099193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srgbClr val="FFFF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555" y="2882425"/>
            <a:ext cx="1881120" cy="2206042"/>
          </a:xfrm>
          <a:prstGeom prst="rect">
            <a:avLst/>
          </a:prstGeom>
        </p:spPr>
      </p:pic>
      <p:cxnSp>
        <p:nvCxnSpPr>
          <p:cNvPr id="13" name="Straight Connector 9"/>
          <p:cNvCxnSpPr>
            <a:cxnSpLocks noChangeShapeType="1"/>
          </p:cNvCxnSpPr>
          <p:nvPr userDrawn="1"/>
        </p:nvCxnSpPr>
        <p:spPr bwMode="auto">
          <a:xfrm>
            <a:off x="603250" y="1157637"/>
            <a:ext cx="1158875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9" name="Group 18"/>
          <p:cNvGrpSpPr/>
          <p:nvPr userDrawn="1"/>
        </p:nvGrpSpPr>
        <p:grpSpPr>
          <a:xfrm>
            <a:off x="612427" y="411157"/>
            <a:ext cx="2911625" cy="635721"/>
            <a:chOff x="448031" y="5788818"/>
            <a:chExt cx="2183719" cy="6357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2" y="849043"/>
            <a:ext cx="6372663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1288679"/>
              </p:ext>
            </p:ext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4421" y="1102303"/>
            <a:ext cx="5231583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336002" y="1102303"/>
            <a:ext cx="5231585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4419" y="1640439"/>
            <a:ext cx="5231581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/>
          </p:nvPr>
        </p:nvSpPr>
        <p:spPr>
          <a:xfrm>
            <a:off x="6336002" y="1640439"/>
            <a:ext cx="5247857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8560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24419" y="1102300"/>
            <a:ext cx="5231581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/>
          </p:nvPr>
        </p:nvSpPr>
        <p:spPr>
          <a:xfrm>
            <a:off x="6336002" y="1102300"/>
            <a:ext cx="5247857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5677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 bwMode="auto">
          <a:xfrm>
            <a:off x="624421" y="4653138"/>
            <a:ext cx="10943167" cy="1323975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/>
          </a:p>
        </p:txBody>
      </p:sp>
      <p:sp>
        <p:nvSpPr>
          <p:cNvPr id="10" name="AMC_Footer"/>
          <p:cNvSpPr txBox="1">
            <a:spLocks/>
          </p:cNvSpPr>
          <p:nvPr userDrawn="1"/>
        </p:nvSpPr>
        <p:spPr>
          <a:xfrm>
            <a:off x="624421" y="6569077"/>
            <a:ext cx="6673668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11046584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747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MC_Footer"/>
          <p:cNvSpPr txBox="1">
            <a:spLocks/>
          </p:cNvSpPr>
          <p:nvPr userDrawn="1"/>
        </p:nvSpPr>
        <p:spPr>
          <a:xfrm>
            <a:off x="624421" y="6569077"/>
            <a:ext cx="6673668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Inhaltsplatzhalter 13"/>
          <p:cNvSpPr txBox="1">
            <a:spLocks/>
          </p:cNvSpPr>
          <p:nvPr userDrawn="1"/>
        </p:nvSpPr>
        <p:spPr>
          <a:xfrm>
            <a:off x="11046584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AMC_Footer"/>
          <p:cNvSpPr txBox="1">
            <a:spLocks/>
          </p:cNvSpPr>
          <p:nvPr userDrawn="1"/>
        </p:nvSpPr>
        <p:spPr>
          <a:xfrm>
            <a:off x="624421" y="6694377"/>
            <a:ext cx="8255892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nb-NO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Accenture. All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rights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reserved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nb-NO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11033360" y="6569077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624421" y="1443039"/>
            <a:ext cx="10943167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447973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98568" y="16808"/>
            <a:ext cx="11394864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53584" y="6349525"/>
            <a:ext cx="18944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33751" y="6349525"/>
            <a:ext cx="5619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9781349" y="6349525"/>
            <a:ext cx="10498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 og su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98568" y="16808"/>
            <a:ext cx="11394864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53584" y="6349525"/>
            <a:ext cx="18944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33751" y="6349525"/>
            <a:ext cx="5619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9781349" y="6349525"/>
            <a:ext cx="10498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3" y="981076"/>
            <a:ext cx="8159751" cy="28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600" b="1" smtClean="0">
                <a:solidFill>
                  <a:schemeClr val="accent1"/>
                </a:solidFill>
              </a:defRPr>
            </a:lvl1pPr>
            <a:lvl2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2pPr>
            <a:lvl3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3pPr>
            <a:lvl4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4pPr>
            <a:lvl5pPr>
              <a:defRPr lang="en-US" sz="3000" b="1">
                <a:latin typeface="Arial" pitchFamily="-106" charset="0"/>
                <a:ea typeface="ＭＳ Ｐゴシック" charset="-128"/>
                <a:cs typeface="ＭＳ Ｐゴシック" charset="-128"/>
              </a:defRPr>
            </a:lvl5pPr>
          </a:lstStyle>
          <a:p>
            <a:pPr lvl="0">
              <a:spcBef>
                <a:spcPct val="0"/>
              </a:spcBef>
            </a:pPr>
            <a:r>
              <a:rPr lang="nb-NO" smtClean="0"/>
              <a:t>Subtitle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1094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vmlDrawing" Target="../drawings/vmlDrawing6.v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421684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0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624421" y="2"/>
            <a:ext cx="10937924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24421" y="1102300"/>
            <a:ext cx="11567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81125"/>
            <a:ext cx="10970683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4714" y="170123"/>
            <a:ext cx="10940348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92668" y="6572250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858789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858789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858789"/>
                </a:solidFill>
                <a:cs typeface="Arial" pitchFamily="34" charset="0"/>
              </a:rPr>
              <a:t>Accenture 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858789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8587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624421" y="2"/>
            <a:ext cx="10937924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24421" y="1102300"/>
            <a:ext cx="11567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10628" y="5196078"/>
            <a:ext cx="6361637" cy="1329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nb-N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Ruter-dialogkonferanse om utvikling av forretningsmodeller</a:t>
            </a:r>
            <a:endParaRPr lang="nb-NO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10988" y="6093296"/>
            <a:ext cx="6693324" cy="623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8000" indent="0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nb-NO" sz="2000" i="1" dirty="0"/>
              <a:t>Hanne Selvik og Trygve Lie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7977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04090_graphics-15-white-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256" y="1803740"/>
            <a:ext cx="5114603" cy="3835952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954872" y="75441"/>
            <a:ext cx="8893656" cy="9355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</a:rPr>
              <a:t>VI SER AT PASSASJERER I DAG FORVENTER MER SØMLØSE OG TILPASSEDE TJENESTER FRA </a:t>
            </a:r>
            <a:r>
              <a:rPr lang="en-US" sz="2000" dirty="0">
                <a:solidFill>
                  <a:schemeClr val="bg2"/>
                </a:solidFill>
              </a:rPr>
              <a:t>T</a:t>
            </a:r>
            <a:r>
              <a:rPr lang="en-US" sz="2000" dirty="0">
                <a:solidFill>
                  <a:schemeClr val="bg2"/>
                </a:solidFill>
              </a:rPr>
              <a:t>RANSPORTOPERATØRER 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789143"/>
              </p:ext>
            </p:extLst>
          </p:nvPr>
        </p:nvGraphicFramePr>
        <p:xfrm>
          <a:off x="2239158" y="1216359"/>
          <a:ext cx="7825985" cy="524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184233" y="5039497"/>
            <a:ext cx="2169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i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flere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kanaler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1220" y="3666893"/>
            <a:ext cx="1972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Én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app for hele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reisen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883" y="1404835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Enklere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706" y="5957217"/>
            <a:ext cx="3293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Sømløs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reiseplanlegging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på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tvers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av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transportalternativer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8129" y="6002124"/>
            <a:ext cx="2397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Sømløs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overgang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mellom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ulike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transportalternativer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9056" y="2312567"/>
            <a:ext cx="2301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Kundens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preferanser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reisevaner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ivaretas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endParaRPr lang="en-US" sz="1400" b="1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9056" y="3590917"/>
            <a:ext cx="2173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Målrettede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lojalitets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-programmer for å ta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nye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markedsandeler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1695" y="1393032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Enklere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mer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fleksibel</a:t>
            </a:r>
            <a:r>
              <a:rPr lang="en-US" sz="1400" b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a typeface="Calibri" panose="020F0502020204030204" pitchFamily="34" charset="0"/>
              </a:rPr>
              <a:t>prising</a:t>
            </a:r>
            <a:endParaRPr lang="en-US" sz="1400" b="1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7276" y="5043524"/>
            <a:ext cx="2572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Reiseinfo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i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sanntid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enkelt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tilgjengelig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80176" y="2309647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Mer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tilrettelagt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Hvordan kan virkemidlene i kontraktene settes sammen?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NØKKELEN ER Å SIKRE </a:t>
            </a:r>
            <a:r>
              <a:rPr lang="nb-NO" dirty="0" smtClean="0"/>
              <a:t>BÆREKRAFTIG KONKURRANSE SAMTIDIG SOM MAN ARBEIDER FOR ØKT SAMHANDLING PÅ RUTEPLANEGGING, MARKEDSFØRING OG GODTGJØRELSESMODELLER SOM GIR OPTIMALE INCENTIVER FOR AKTØRENE 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1" y="1844824"/>
            <a:ext cx="10747425" cy="4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Eksempel på forretningsmodeller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420" y="2"/>
            <a:ext cx="11376235" cy="1102299"/>
          </a:xfrm>
        </p:spPr>
        <p:txBody>
          <a:bodyPr>
            <a:noAutofit/>
          </a:bodyPr>
          <a:lstStyle/>
          <a:p>
            <a:r>
              <a:rPr lang="nb-NO" dirty="0" smtClean="0"/>
              <a:t>MED DAGENS MODELL I BUNN KAN NYE PARTNERSKAPSMODELLER OG MARKEDS-MEKANISMER GI INCENTIVER FOR ØKT INNTEKTSSIKRING OG BÆREKRAFTIG VEKST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8" y="1700808"/>
            <a:ext cx="11843258" cy="36066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3352" y="5373216"/>
            <a:ext cx="7128792" cy="5814"/>
            <a:chOff x="263352" y="5733256"/>
            <a:chExt cx="7128792" cy="581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3352" y="5739070"/>
              <a:ext cx="1152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75520" y="5739070"/>
              <a:ext cx="1152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15680" y="5739070"/>
              <a:ext cx="1152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40016" y="5733256"/>
              <a:ext cx="1152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2135560" y="6021288"/>
            <a:ext cx="216024" cy="0"/>
          </a:xfrm>
          <a:prstGeom prst="line">
            <a:avLst/>
          </a:prstGeom>
          <a:ln w="2127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51584" y="573499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Forretningsmodeller</a:t>
            </a:r>
            <a:r>
              <a:rPr lang="en-US" dirty="0" smtClean="0">
                <a:solidFill>
                  <a:srgbClr val="7F7F7F"/>
                </a:solidFill>
              </a:rPr>
              <a:t> man kan </a:t>
            </a:r>
            <a:r>
              <a:rPr lang="en-US" dirty="0" err="1" smtClean="0">
                <a:solidFill>
                  <a:srgbClr val="7F7F7F"/>
                </a:solidFill>
              </a:rPr>
              <a:t>hente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stryker</a:t>
            </a:r>
            <a:r>
              <a:rPr lang="en-US" dirty="0" smtClean="0">
                <a:solidFill>
                  <a:srgbClr val="7F7F7F"/>
                </a:solidFill>
              </a:rPr>
              <a:t> fra og </a:t>
            </a:r>
            <a:r>
              <a:rPr lang="en-US" dirty="0" err="1" smtClean="0">
                <a:solidFill>
                  <a:srgbClr val="7F7F7F"/>
                </a:solidFill>
              </a:rPr>
              <a:t>tilpasse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lokale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forutsetninger</a:t>
            </a:r>
            <a:r>
              <a:rPr lang="en-US" dirty="0" smtClean="0">
                <a:solidFill>
                  <a:srgbClr val="7F7F7F"/>
                </a:solidFill>
              </a:rPr>
              <a:t> i </a:t>
            </a:r>
            <a:r>
              <a:rPr lang="en-US" dirty="0" err="1" smtClean="0">
                <a:solidFill>
                  <a:srgbClr val="7F7F7F"/>
                </a:solidFill>
              </a:rPr>
              <a:t>ulike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anbudsområder</a:t>
            </a:r>
            <a:r>
              <a:rPr lang="en-US" dirty="0" smtClean="0">
                <a:solidFill>
                  <a:srgbClr val="7F7F7F"/>
                </a:solidFill>
              </a:rPr>
              <a:t> i Oslo og </a:t>
            </a:r>
            <a:r>
              <a:rPr lang="en-US" dirty="0" err="1" smtClean="0">
                <a:solidFill>
                  <a:srgbClr val="7F7F7F"/>
                </a:solidFill>
              </a:rPr>
              <a:t>Akershus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12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beacon fina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5" y="954901"/>
            <a:ext cx="8436180" cy="66652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Eksempel på bruk av </a:t>
            </a:r>
            <a:r>
              <a:rPr lang="nb-NO" dirty="0" err="1" smtClean="0"/>
              <a:t>iBeacons</a:t>
            </a:r>
            <a:r>
              <a:rPr lang="nb-NO" dirty="0" smtClean="0"/>
              <a:t> i en reisesetting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BRUK AV TEKNOLOGI SOM </a:t>
            </a:r>
            <a:r>
              <a:rPr lang="nb-NO" dirty="0" err="1" smtClean="0"/>
              <a:t>iBEACONS</a:t>
            </a:r>
            <a:r>
              <a:rPr lang="nb-NO" dirty="0" smtClean="0"/>
              <a:t> GJØR AT MAN KAN TENKE NYTT RUNDT FORRETNINGSMODELLER OG INNTEKTSSIKRING </a:t>
            </a:r>
            <a:endParaRPr lang="nb-NO" dirty="0"/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4" y="3817181"/>
            <a:ext cx="448784" cy="421772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9" y="6012840"/>
            <a:ext cx="448784" cy="42177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2176" y="6224557"/>
            <a:ext cx="4979031" cy="420109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1200" dirty="0">
                <a:solidFill>
                  <a:srgbClr val="7F7F7F"/>
                </a:solidFill>
                <a:cs typeface="Helvetica"/>
              </a:rPr>
              <a:t>Tillater operatøren å overvåke mengden passasjerer </a:t>
            </a:r>
            <a:r>
              <a:rPr lang="nb-NO" sz="1200" dirty="0" smtClean="0">
                <a:solidFill>
                  <a:srgbClr val="7F7F7F"/>
                </a:solidFill>
                <a:cs typeface="Helvetica"/>
              </a:rPr>
              <a:t>i ulike vogner eller ved ulike innganger til kjøretøyet</a:t>
            </a:r>
            <a:endParaRPr lang="nb-NO" sz="1200" dirty="0">
              <a:solidFill>
                <a:srgbClr val="7F7F7F"/>
              </a:solidFill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309" y="5875145"/>
            <a:ext cx="4503883" cy="60015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2000" b="1" dirty="0">
                <a:solidFill>
                  <a:srgbClr val="25AE33"/>
                </a:solidFill>
                <a:latin typeface="Helvetica"/>
                <a:cs typeface="Helvetica"/>
              </a:rPr>
              <a:t>Overvåkning av passasjermengde</a:t>
            </a:r>
            <a:endParaRPr lang="nb-NO" sz="2000" b="1" dirty="0">
              <a:solidFill>
                <a:srgbClr val="25AE33"/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5965" y="4075087"/>
            <a:ext cx="3406010" cy="860229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1200" dirty="0">
                <a:solidFill>
                  <a:srgbClr val="7F7F7F"/>
                </a:solidFill>
                <a:cs typeface="Georgia"/>
              </a:rPr>
              <a:t>Presenterer ulike tilbud til passasjeren basert på passasjerens nærhet til ulike partnerleverandører</a:t>
            </a:r>
            <a:endParaRPr lang="nb-NO" sz="1200" dirty="0">
              <a:solidFill>
                <a:srgbClr val="7F7F7F"/>
              </a:solidFill>
              <a:cs typeface="Georgi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5113" y="3645024"/>
            <a:ext cx="4184477" cy="60015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2000" b="1" dirty="0">
                <a:solidFill>
                  <a:srgbClr val="25AE33"/>
                </a:solidFill>
                <a:latin typeface="Helvetica"/>
                <a:cs typeface="Helvetica"/>
              </a:rPr>
              <a:t>Omgivelsesmarkedsføring </a:t>
            </a:r>
            <a:endParaRPr lang="nb-NO" sz="2000" b="1" dirty="0">
              <a:solidFill>
                <a:srgbClr val="25AE33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9913" y="3066976"/>
            <a:ext cx="4063707" cy="640169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1200" dirty="0">
                <a:solidFill>
                  <a:srgbClr val="7F7F7F"/>
                </a:solidFill>
                <a:cs typeface="Georgia"/>
              </a:rPr>
              <a:t>Hjelper passasjeren å navigere mellom ulike </a:t>
            </a:r>
            <a:r>
              <a:rPr lang="nb-NO" sz="1200" dirty="0" smtClean="0">
                <a:solidFill>
                  <a:srgbClr val="7F7F7F"/>
                </a:solidFill>
                <a:cs typeface="Georgia"/>
              </a:rPr>
              <a:t>transportmidler og hele veien til destinasjonen</a:t>
            </a:r>
            <a:endParaRPr lang="nb-NO" sz="1200" dirty="0">
              <a:solidFill>
                <a:srgbClr val="7F7F7F"/>
              </a:solidFill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5113" y="2636912"/>
            <a:ext cx="4184477" cy="60015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2000" b="1" dirty="0">
                <a:solidFill>
                  <a:srgbClr val="25AE33"/>
                </a:solidFill>
                <a:latin typeface="Helvetica"/>
                <a:cs typeface="Helvetica"/>
              </a:rPr>
              <a:t>Lokasjonsnavigering</a:t>
            </a:r>
            <a:endParaRPr lang="nb-NO" sz="2000" b="1" dirty="0">
              <a:solidFill>
                <a:srgbClr val="25AE33"/>
              </a:solidFill>
              <a:latin typeface="Helvetica"/>
              <a:cs typeface="Helvetica"/>
            </a:endParaRPr>
          </a:p>
        </p:txBody>
      </p:sp>
      <p:pic>
        <p:nvPicPr>
          <p:cNvPr id="42" name="Picture 4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4" y="2815689"/>
            <a:ext cx="448784" cy="4217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77233" y="5299223"/>
            <a:ext cx="3650613" cy="65523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1200" dirty="0">
                <a:solidFill>
                  <a:srgbClr val="7F7F7F"/>
                </a:solidFill>
                <a:cs typeface="Georgia"/>
              </a:rPr>
              <a:t>Hjelper grupper av passasjerer å lokalisere hverandre under reisen</a:t>
            </a: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5113" y="4869160"/>
            <a:ext cx="4184477" cy="60015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2000" b="1" dirty="0" smtClean="0">
                <a:solidFill>
                  <a:srgbClr val="25AE33"/>
                </a:solidFill>
                <a:latin typeface="Helvetica"/>
                <a:cs typeface="Helvetica"/>
              </a:rPr>
              <a:t>Lokalisering av grupper</a:t>
            </a:r>
            <a:endParaRPr lang="nb-NO" sz="2000" b="1" dirty="0">
              <a:solidFill>
                <a:srgbClr val="25AE33"/>
              </a:solidFill>
              <a:latin typeface="Helvetica"/>
              <a:cs typeface="Helvetica"/>
            </a:endParaRPr>
          </a:p>
        </p:txBody>
      </p:sp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5040926"/>
            <a:ext cx="448784" cy="42177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1264" y="2130872"/>
            <a:ext cx="3706583" cy="640169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1200" dirty="0">
                <a:solidFill>
                  <a:srgbClr val="7F7F7F"/>
                </a:solidFill>
                <a:cs typeface="Georgia"/>
              </a:rPr>
              <a:t>Eliminerer behovet for at passasjeren må stoppe ved en billett- eller valideringsautomat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9144" y="1700808"/>
            <a:ext cx="4184477" cy="600158"/>
          </a:xfrm>
          <a:prstGeom prst="rect">
            <a:avLst/>
          </a:prstGeom>
          <a:noFill/>
        </p:spPr>
        <p:txBody>
          <a:bodyPr wrap="square" lIns="198114" tIns="99057" rIns="198114" bIns="99057" rtlCol="0">
            <a:noAutofit/>
          </a:bodyPr>
          <a:lstStyle/>
          <a:p>
            <a:pPr defTabSz="990570">
              <a:lnSpc>
                <a:spcPct val="130000"/>
              </a:lnSpc>
            </a:pPr>
            <a:r>
              <a:rPr lang="nb-NO" sz="2000" b="1" dirty="0">
                <a:solidFill>
                  <a:srgbClr val="25AE33"/>
                </a:solidFill>
                <a:latin typeface="Helvetica"/>
                <a:cs typeface="Helvetica"/>
              </a:rPr>
              <a:t>Sømløs ombordstigning</a:t>
            </a:r>
          </a:p>
        </p:txBody>
      </p:sp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604" y="1844824"/>
            <a:ext cx="448784" cy="421772"/>
          </a:xfrm>
          <a:prstGeom prst="rect">
            <a:avLst/>
          </a:prstGeom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311" y="5114992"/>
            <a:ext cx="282123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2978" y="1756594"/>
            <a:ext cx="7836030" cy="30405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Økt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satsning</a:t>
            </a:r>
            <a:r>
              <a:rPr lang="en-US" sz="1700" dirty="0">
                <a:solidFill>
                  <a:schemeClr val="bg1"/>
                </a:solidFill>
              </a:rPr>
              <a:t> på </a:t>
            </a:r>
            <a:r>
              <a:rPr lang="en-US" sz="1700" dirty="0" err="1">
                <a:solidFill>
                  <a:schemeClr val="bg1"/>
                </a:solidFill>
              </a:rPr>
              <a:t>digitale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hjelpemidler</a:t>
            </a:r>
            <a:r>
              <a:rPr lang="en-US" sz="1700" dirty="0">
                <a:solidFill>
                  <a:schemeClr val="bg1"/>
                </a:solidFill>
              </a:rPr>
              <a:t> kan </a:t>
            </a:r>
            <a:r>
              <a:rPr lang="en-US" sz="1700" dirty="0" err="1">
                <a:solidFill>
                  <a:schemeClr val="bg1"/>
                </a:solidFill>
              </a:rPr>
              <a:t>gi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skreddersydd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informasjon</a:t>
            </a:r>
            <a:r>
              <a:rPr lang="en-US" sz="1700" dirty="0">
                <a:solidFill>
                  <a:schemeClr val="bg1"/>
                </a:solidFill>
              </a:rPr>
              <a:t> og </a:t>
            </a:r>
            <a:r>
              <a:rPr lang="en-US" sz="1700" dirty="0" err="1">
                <a:solidFill>
                  <a:schemeClr val="bg1"/>
                </a:solidFill>
              </a:rPr>
              <a:t>bevisstgjøring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gjør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reiser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sømløse</a:t>
            </a:r>
            <a:r>
              <a:rPr lang="en-US" sz="1700" dirty="0">
                <a:solidFill>
                  <a:schemeClr val="bg1"/>
                </a:solidFill>
              </a:rPr>
              <a:t> og </a:t>
            </a:r>
            <a:r>
              <a:rPr lang="en-US" sz="1700" dirty="0" err="1">
                <a:solidFill>
                  <a:schemeClr val="bg1"/>
                </a:solidFill>
              </a:rPr>
              <a:t>ressurseffektive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pPr>
              <a:spcAft>
                <a:spcPts val="14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Multimodale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kontrakter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bør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inkludere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også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sykkel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bilpool</a:t>
            </a:r>
            <a:r>
              <a:rPr lang="en-US" sz="1700" dirty="0">
                <a:solidFill>
                  <a:schemeClr val="bg1"/>
                </a:solidFill>
              </a:rPr>
              <a:t> og taxi/on-demand </a:t>
            </a:r>
            <a:r>
              <a:rPr lang="en-US" sz="1700" dirty="0" err="1">
                <a:solidFill>
                  <a:schemeClr val="bg1"/>
                </a:solidFill>
              </a:rPr>
              <a:t>løsninger</a:t>
            </a:r>
            <a:r>
              <a:rPr lang="en-US" sz="1700" dirty="0">
                <a:solidFill>
                  <a:schemeClr val="bg1"/>
                </a:solidFill>
              </a:rPr>
              <a:t>  for å </a:t>
            </a:r>
            <a:r>
              <a:rPr lang="en-US" sz="1700" dirty="0" err="1">
                <a:solidFill>
                  <a:schemeClr val="bg1"/>
                </a:solidFill>
              </a:rPr>
              <a:t>gi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ressurseffektiv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kapasitetsutnyttelse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err="1">
                <a:solidFill>
                  <a:schemeClr val="bg1"/>
                </a:solidFill>
              </a:rPr>
              <a:t>Tjenester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bør</a:t>
            </a:r>
            <a:r>
              <a:rPr lang="en-US" sz="1700" dirty="0">
                <a:solidFill>
                  <a:schemeClr val="bg1"/>
                </a:solidFill>
              </a:rPr>
              <a:t> ha </a:t>
            </a:r>
            <a:r>
              <a:rPr lang="en-US" sz="1700" dirty="0" err="1">
                <a:solidFill>
                  <a:schemeClr val="bg1"/>
                </a:solidFill>
              </a:rPr>
              <a:t>enkel</a:t>
            </a:r>
            <a:r>
              <a:rPr lang="en-US" sz="1700" dirty="0">
                <a:solidFill>
                  <a:schemeClr val="bg1"/>
                </a:solidFill>
              </a:rPr>
              <a:t>, men </a:t>
            </a:r>
            <a:r>
              <a:rPr lang="en-US" sz="1700" dirty="0" err="1">
                <a:solidFill>
                  <a:schemeClr val="bg1"/>
                </a:solidFill>
              </a:rPr>
              <a:t>fleksibel</a:t>
            </a:r>
            <a:r>
              <a:rPr lang="en-US" sz="1700" dirty="0">
                <a:solidFill>
                  <a:schemeClr val="bg1"/>
                </a:solidFill>
              </a:rPr>
              <a:t> og </a:t>
            </a:r>
            <a:r>
              <a:rPr lang="en-US" sz="1700" dirty="0" err="1">
                <a:solidFill>
                  <a:schemeClr val="bg1"/>
                </a:solidFill>
              </a:rPr>
              <a:t>tilpasset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prising</a:t>
            </a:r>
            <a:endParaRPr lang="en-US" sz="17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985183" y="1756594"/>
            <a:ext cx="381857" cy="576000"/>
            <a:chOff x="7403701" y="4934978"/>
            <a:chExt cx="288500" cy="435179"/>
          </a:xfrm>
          <a:solidFill>
            <a:schemeClr val="bg1"/>
          </a:solidFill>
        </p:grpSpPr>
        <p:sp>
          <p:nvSpPr>
            <p:cNvPr id="41" name="Freeform 1593"/>
            <p:cNvSpPr>
              <a:spLocks noEditPoints="1"/>
            </p:cNvSpPr>
            <p:nvPr/>
          </p:nvSpPr>
          <p:spPr bwMode="auto">
            <a:xfrm>
              <a:off x="7403701" y="4934978"/>
              <a:ext cx="288500" cy="435179"/>
            </a:xfrm>
            <a:custGeom>
              <a:avLst/>
              <a:gdLst>
                <a:gd name="T0" fmla="*/ 2147483646 w 229"/>
                <a:gd name="T1" fmla="*/ 2147483646 h 346"/>
                <a:gd name="T2" fmla="*/ 2147483646 w 229"/>
                <a:gd name="T3" fmla="*/ 2147483646 h 346"/>
                <a:gd name="T4" fmla="*/ 2147483646 w 229"/>
                <a:gd name="T5" fmla="*/ 2147483646 h 346"/>
                <a:gd name="T6" fmla="*/ 2147483646 w 229"/>
                <a:gd name="T7" fmla="*/ 2147483646 h 346"/>
                <a:gd name="T8" fmla="*/ 2147483646 w 229"/>
                <a:gd name="T9" fmla="*/ 2147483646 h 346"/>
                <a:gd name="T10" fmla="*/ 2147483646 w 229"/>
                <a:gd name="T11" fmla="*/ 2147483646 h 346"/>
                <a:gd name="T12" fmla="*/ 2147483646 w 229"/>
                <a:gd name="T13" fmla="*/ 2147483646 h 346"/>
                <a:gd name="T14" fmla="*/ 2147483646 w 229"/>
                <a:gd name="T15" fmla="*/ 2147483646 h 346"/>
                <a:gd name="T16" fmla="*/ 2147483646 w 229"/>
                <a:gd name="T17" fmla="*/ 2147483646 h 346"/>
                <a:gd name="T18" fmla="*/ 2147483646 w 229"/>
                <a:gd name="T19" fmla="*/ 2147483646 h 346"/>
                <a:gd name="T20" fmla="*/ 2147483646 w 229"/>
                <a:gd name="T21" fmla="*/ 2147483646 h 346"/>
                <a:gd name="T22" fmla="*/ 2147483646 w 229"/>
                <a:gd name="T23" fmla="*/ 2147483646 h 346"/>
                <a:gd name="T24" fmla="*/ 2147483646 w 229"/>
                <a:gd name="T25" fmla="*/ 2147483646 h 346"/>
                <a:gd name="T26" fmla="*/ 2147483646 w 229"/>
                <a:gd name="T27" fmla="*/ 2147483646 h 346"/>
                <a:gd name="T28" fmla="*/ 2147483646 w 229"/>
                <a:gd name="T29" fmla="*/ 2147483646 h 346"/>
                <a:gd name="T30" fmla="*/ 2147483646 w 229"/>
                <a:gd name="T31" fmla="*/ 2147483646 h 346"/>
                <a:gd name="T32" fmla="*/ 2147483646 w 229"/>
                <a:gd name="T33" fmla="*/ 2147483646 h 346"/>
                <a:gd name="T34" fmla="*/ 2147483646 w 229"/>
                <a:gd name="T35" fmla="*/ 2147483646 h 346"/>
                <a:gd name="T36" fmla="*/ 2147483646 w 229"/>
                <a:gd name="T37" fmla="*/ 2147483646 h 346"/>
                <a:gd name="T38" fmla="*/ 2147483646 w 229"/>
                <a:gd name="T39" fmla="*/ 2147483646 h 346"/>
                <a:gd name="T40" fmla="*/ 2147483646 w 229"/>
                <a:gd name="T41" fmla="*/ 2147483646 h 346"/>
                <a:gd name="T42" fmla="*/ 2147483646 w 229"/>
                <a:gd name="T43" fmla="*/ 2147483646 h 346"/>
                <a:gd name="T44" fmla="*/ 2147483646 w 229"/>
                <a:gd name="T45" fmla="*/ 2147483646 h 346"/>
                <a:gd name="T46" fmla="*/ 2147483646 w 229"/>
                <a:gd name="T47" fmla="*/ 2147483646 h 346"/>
                <a:gd name="T48" fmla="*/ 2147483646 w 229"/>
                <a:gd name="T49" fmla="*/ 2147483646 h 346"/>
                <a:gd name="T50" fmla="*/ 2147483646 w 229"/>
                <a:gd name="T51" fmla="*/ 2147483646 h 346"/>
                <a:gd name="T52" fmla="*/ 2147483646 w 229"/>
                <a:gd name="T53" fmla="*/ 2147483646 h 346"/>
                <a:gd name="T54" fmla="*/ 2147483646 w 229"/>
                <a:gd name="T55" fmla="*/ 2147483646 h 346"/>
                <a:gd name="T56" fmla="*/ 2147483646 w 229"/>
                <a:gd name="T57" fmla="*/ 2147483646 h 346"/>
                <a:gd name="T58" fmla="*/ 2147483646 w 229"/>
                <a:gd name="T59" fmla="*/ 2147483646 h 346"/>
                <a:gd name="T60" fmla="*/ 2147483646 w 229"/>
                <a:gd name="T61" fmla="*/ 0 h 346"/>
                <a:gd name="T62" fmla="*/ 2147483646 w 229"/>
                <a:gd name="T63" fmla="*/ 0 h 346"/>
                <a:gd name="T64" fmla="*/ 2147483646 w 229"/>
                <a:gd name="T65" fmla="*/ 2147483646 h 346"/>
                <a:gd name="T66" fmla="*/ 2147483646 w 229"/>
                <a:gd name="T67" fmla="*/ 2147483646 h 346"/>
                <a:gd name="T68" fmla="*/ 2147483646 w 229"/>
                <a:gd name="T69" fmla="*/ 2147483646 h 346"/>
                <a:gd name="T70" fmla="*/ 2147483646 w 229"/>
                <a:gd name="T71" fmla="*/ 2147483646 h 346"/>
                <a:gd name="T72" fmla="*/ 2147483646 w 229"/>
                <a:gd name="T73" fmla="*/ 2147483646 h 346"/>
                <a:gd name="T74" fmla="*/ 2147483646 w 229"/>
                <a:gd name="T75" fmla="*/ 2147483646 h 346"/>
                <a:gd name="T76" fmla="*/ 2147483646 w 229"/>
                <a:gd name="T77" fmla="*/ 2147483646 h 346"/>
                <a:gd name="T78" fmla="*/ 2147483646 w 229"/>
                <a:gd name="T79" fmla="*/ 2147483646 h 346"/>
                <a:gd name="T80" fmla="*/ 2147483646 w 229"/>
                <a:gd name="T81" fmla="*/ 2147483646 h 346"/>
                <a:gd name="T82" fmla="*/ 2147483646 w 229"/>
                <a:gd name="T83" fmla="*/ 2147483646 h 346"/>
                <a:gd name="T84" fmla="*/ 2147483646 w 229"/>
                <a:gd name="T85" fmla="*/ 2147483646 h 346"/>
                <a:gd name="T86" fmla="*/ 2147483646 w 229"/>
                <a:gd name="T87" fmla="*/ 2147483646 h 346"/>
                <a:gd name="T88" fmla="*/ 2147483646 w 229"/>
                <a:gd name="T89" fmla="*/ 2147483646 h 346"/>
                <a:gd name="T90" fmla="*/ 0 w 229"/>
                <a:gd name="T91" fmla="*/ 2147483646 h 346"/>
                <a:gd name="T92" fmla="*/ 0 w 229"/>
                <a:gd name="T93" fmla="*/ 2147483646 h 346"/>
                <a:gd name="T94" fmla="*/ 2147483646 w 229"/>
                <a:gd name="T95" fmla="*/ 2147483646 h 346"/>
                <a:gd name="T96" fmla="*/ 2147483646 w 229"/>
                <a:gd name="T97" fmla="*/ 2147483646 h 346"/>
                <a:gd name="T98" fmla="*/ 2147483646 w 229"/>
                <a:gd name="T99" fmla="*/ 2147483646 h 346"/>
                <a:gd name="T100" fmla="*/ 2147483646 w 229"/>
                <a:gd name="T101" fmla="*/ 0 h 3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9" h="346">
                  <a:moveTo>
                    <a:pt x="111" y="290"/>
                  </a:moveTo>
                  <a:lnTo>
                    <a:pt x="99" y="292"/>
                  </a:lnTo>
                  <a:lnTo>
                    <a:pt x="90" y="301"/>
                  </a:lnTo>
                  <a:lnTo>
                    <a:pt x="87" y="313"/>
                  </a:lnTo>
                  <a:lnTo>
                    <a:pt x="90" y="324"/>
                  </a:lnTo>
                  <a:lnTo>
                    <a:pt x="99" y="333"/>
                  </a:lnTo>
                  <a:lnTo>
                    <a:pt x="111" y="337"/>
                  </a:lnTo>
                  <a:lnTo>
                    <a:pt x="123" y="333"/>
                  </a:lnTo>
                  <a:lnTo>
                    <a:pt x="132" y="324"/>
                  </a:lnTo>
                  <a:lnTo>
                    <a:pt x="135" y="313"/>
                  </a:lnTo>
                  <a:lnTo>
                    <a:pt x="132" y="301"/>
                  </a:lnTo>
                  <a:lnTo>
                    <a:pt x="123" y="292"/>
                  </a:lnTo>
                  <a:lnTo>
                    <a:pt x="111" y="290"/>
                  </a:lnTo>
                  <a:close/>
                  <a:moveTo>
                    <a:pt x="31" y="26"/>
                  </a:moveTo>
                  <a:lnTo>
                    <a:pt x="29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273"/>
                  </a:lnTo>
                  <a:lnTo>
                    <a:pt x="28" y="276"/>
                  </a:lnTo>
                  <a:lnTo>
                    <a:pt x="29" y="278"/>
                  </a:lnTo>
                  <a:lnTo>
                    <a:pt x="31" y="278"/>
                  </a:lnTo>
                  <a:lnTo>
                    <a:pt x="199" y="278"/>
                  </a:lnTo>
                  <a:lnTo>
                    <a:pt x="200" y="278"/>
                  </a:lnTo>
                  <a:lnTo>
                    <a:pt x="202" y="276"/>
                  </a:lnTo>
                  <a:lnTo>
                    <a:pt x="202" y="273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0" y="27"/>
                  </a:lnTo>
                  <a:lnTo>
                    <a:pt x="199" y="26"/>
                  </a:lnTo>
                  <a:lnTo>
                    <a:pt x="31" y="26"/>
                  </a:lnTo>
                  <a:close/>
                  <a:moveTo>
                    <a:pt x="31" y="0"/>
                  </a:moveTo>
                  <a:lnTo>
                    <a:pt x="199" y="0"/>
                  </a:lnTo>
                  <a:lnTo>
                    <a:pt x="211" y="2"/>
                  </a:lnTo>
                  <a:lnTo>
                    <a:pt x="221" y="10"/>
                  </a:lnTo>
                  <a:lnTo>
                    <a:pt x="227" y="20"/>
                  </a:lnTo>
                  <a:lnTo>
                    <a:pt x="229" y="32"/>
                  </a:lnTo>
                  <a:lnTo>
                    <a:pt x="229" y="314"/>
                  </a:lnTo>
                  <a:lnTo>
                    <a:pt x="227" y="327"/>
                  </a:lnTo>
                  <a:lnTo>
                    <a:pt x="221" y="338"/>
                  </a:lnTo>
                  <a:lnTo>
                    <a:pt x="211" y="344"/>
                  </a:lnTo>
                  <a:lnTo>
                    <a:pt x="199" y="346"/>
                  </a:lnTo>
                  <a:lnTo>
                    <a:pt x="31" y="346"/>
                  </a:lnTo>
                  <a:lnTo>
                    <a:pt x="19" y="344"/>
                  </a:lnTo>
                  <a:lnTo>
                    <a:pt x="9" y="338"/>
                  </a:lnTo>
                  <a:lnTo>
                    <a:pt x="3" y="327"/>
                  </a:lnTo>
                  <a:lnTo>
                    <a:pt x="0" y="314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Freeform 1594"/>
            <p:cNvSpPr>
              <a:spLocks/>
            </p:cNvSpPr>
            <p:nvPr/>
          </p:nvSpPr>
          <p:spPr bwMode="auto">
            <a:xfrm>
              <a:off x="7576607" y="5045715"/>
              <a:ext cx="44684" cy="41770"/>
            </a:xfrm>
            <a:custGeom>
              <a:avLst/>
              <a:gdLst>
                <a:gd name="T0" fmla="*/ 2147483646 w 36"/>
                <a:gd name="T1" fmla="*/ 0 h 33"/>
                <a:gd name="T2" fmla="*/ 2147483646 w 36"/>
                <a:gd name="T3" fmla="*/ 0 h 33"/>
                <a:gd name="T4" fmla="*/ 2147483646 w 36"/>
                <a:gd name="T5" fmla="*/ 2147483646 h 33"/>
                <a:gd name="T6" fmla="*/ 2147483646 w 36"/>
                <a:gd name="T7" fmla="*/ 2147483646 h 33"/>
                <a:gd name="T8" fmla="*/ 2147483646 w 36"/>
                <a:gd name="T9" fmla="*/ 2147483646 h 33"/>
                <a:gd name="T10" fmla="*/ 2147483646 w 36"/>
                <a:gd name="T11" fmla="*/ 2147483646 h 33"/>
                <a:gd name="T12" fmla="*/ 2147483646 w 36"/>
                <a:gd name="T13" fmla="*/ 2147483646 h 33"/>
                <a:gd name="T14" fmla="*/ 2147483646 w 36"/>
                <a:gd name="T15" fmla="*/ 2147483646 h 33"/>
                <a:gd name="T16" fmla="*/ 2147483646 w 36"/>
                <a:gd name="T17" fmla="*/ 2147483646 h 33"/>
                <a:gd name="T18" fmla="*/ 2147483646 w 36"/>
                <a:gd name="T19" fmla="*/ 2147483646 h 33"/>
                <a:gd name="T20" fmla="*/ 2147483646 w 36"/>
                <a:gd name="T21" fmla="*/ 2147483646 h 33"/>
                <a:gd name="T22" fmla="*/ 2147483646 w 36"/>
                <a:gd name="T23" fmla="*/ 2147483646 h 33"/>
                <a:gd name="T24" fmla="*/ 2147483646 w 36"/>
                <a:gd name="T25" fmla="*/ 2147483646 h 33"/>
                <a:gd name="T26" fmla="*/ 2147483646 w 36"/>
                <a:gd name="T27" fmla="*/ 2147483646 h 33"/>
                <a:gd name="T28" fmla="*/ 2147483646 w 36"/>
                <a:gd name="T29" fmla="*/ 2147483646 h 33"/>
                <a:gd name="T30" fmla="*/ 0 w 36"/>
                <a:gd name="T31" fmla="*/ 2147483646 h 33"/>
                <a:gd name="T32" fmla="*/ 2147483646 w 36"/>
                <a:gd name="T33" fmla="*/ 2147483646 h 33"/>
                <a:gd name="T34" fmla="*/ 2147483646 w 36"/>
                <a:gd name="T35" fmla="*/ 2147483646 h 33"/>
                <a:gd name="T36" fmla="*/ 2147483646 w 36"/>
                <a:gd name="T37" fmla="*/ 2147483646 h 33"/>
                <a:gd name="T38" fmla="*/ 2147483646 w 36"/>
                <a:gd name="T39" fmla="*/ 0 h 33"/>
                <a:gd name="T40" fmla="*/ 2147483646 w 36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33">
                  <a:moveTo>
                    <a:pt x="18" y="0"/>
                  </a:moveTo>
                  <a:lnTo>
                    <a:pt x="23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34" y="21"/>
                  </a:lnTo>
                  <a:lnTo>
                    <a:pt x="32" y="26"/>
                  </a:lnTo>
                  <a:lnTo>
                    <a:pt x="28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1595"/>
            <p:cNvSpPr>
              <a:spLocks noEditPoints="1"/>
            </p:cNvSpPr>
            <p:nvPr/>
          </p:nvSpPr>
          <p:spPr bwMode="auto">
            <a:xfrm>
              <a:off x="7453242" y="4980633"/>
              <a:ext cx="184562" cy="294328"/>
            </a:xfrm>
            <a:custGeom>
              <a:avLst/>
              <a:gdLst>
                <a:gd name="T0" fmla="*/ 2147483646 w 147"/>
                <a:gd name="T1" fmla="*/ 2147483646 h 234"/>
                <a:gd name="T2" fmla="*/ 2147483646 w 147"/>
                <a:gd name="T3" fmla="*/ 2147483646 h 234"/>
                <a:gd name="T4" fmla="*/ 2147483646 w 147"/>
                <a:gd name="T5" fmla="*/ 2147483646 h 234"/>
                <a:gd name="T6" fmla="*/ 2147483646 w 147"/>
                <a:gd name="T7" fmla="*/ 2147483646 h 234"/>
                <a:gd name="T8" fmla="*/ 2147483646 w 147"/>
                <a:gd name="T9" fmla="*/ 2147483646 h 234"/>
                <a:gd name="T10" fmla="*/ 2147483646 w 147"/>
                <a:gd name="T11" fmla="*/ 2147483646 h 234"/>
                <a:gd name="T12" fmla="*/ 2147483646 w 147"/>
                <a:gd name="T13" fmla="*/ 2147483646 h 234"/>
                <a:gd name="T14" fmla="*/ 2147483646 w 147"/>
                <a:gd name="T15" fmla="*/ 2147483646 h 234"/>
                <a:gd name="T16" fmla="*/ 2147483646 w 147"/>
                <a:gd name="T17" fmla="*/ 2147483646 h 234"/>
                <a:gd name="T18" fmla="*/ 2147483646 w 147"/>
                <a:gd name="T19" fmla="*/ 2147483646 h 234"/>
                <a:gd name="T20" fmla="*/ 2147483646 w 147"/>
                <a:gd name="T21" fmla="*/ 2147483646 h 234"/>
                <a:gd name="T22" fmla="*/ 2147483646 w 147"/>
                <a:gd name="T23" fmla="*/ 2147483646 h 234"/>
                <a:gd name="T24" fmla="*/ 2147483646 w 147"/>
                <a:gd name="T25" fmla="*/ 2147483646 h 234"/>
                <a:gd name="T26" fmla="*/ 2147483646 w 147"/>
                <a:gd name="T27" fmla="*/ 2147483646 h 234"/>
                <a:gd name="T28" fmla="*/ 2147483646 w 147"/>
                <a:gd name="T29" fmla="*/ 2147483646 h 234"/>
                <a:gd name="T30" fmla="*/ 2147483646 w 147"/>
                <a:gd name="T31" fmla="*/ 2147483646 h 234"/>
                <a:gd name="T32" fmla="*/ 2147483646 w 147"/>
                <a:gd name="T33" fmla="*/ 2147483646 h 234"/>
                <a:gd name="T34" fmla="*/ 2147483646 w 147"/>
                <a:gd name="T35" fmla="*/ 2147483646 h 234"/>
                <a:gd name="T36" fmla="*/ 2147483646 w 147"/>
                <a:gd name="T37" fmla="*/ 2147483646 h 234"/>
                <a:gd name="T38" fmla="*/ 2147483646 w 147"/>
                <a:gd name="T39" fmla="*/ 2147483646 h 234"/>
                <a:gd name="T40" fmla="*/ 2147483646 w 147"/>
                <a:gd name="T41" fmla="*/ 2147483646 h 234"/>
                <a:gd name="T42" fmla="*/ 2147483646 w 147"/>
                <a:gd name="T43" fmla="*/ 2147483646 h 234"/>
                <a:gd name="T44" fmla="*/ 2147483646 w 147"/>
                <a:gd name="T45" fmla="*/ 0 h 234"/>
                <a:gd name="T46" fmla="*/ 2147483646 w 147"/>
                <a:gd name="T47" fmla="*/ 2147483646 h 234"/>
                <a:gd name="T48" fmla="*/ 2147483646 w 147"/>
                <a:gd name="T49" fmla="*/ 2147483646 h 234"/>
                <a:gd name="T50" fmla="*/ 2147483646 w 147"/>
                <a:gd name="T51" fmla="*/ 2147483646 h 234"/>
                <a:gd name="T52" fmla="*/ 2147483646 w 147"/>
                <a:gd name="T53" fmla="*/ 2147483646 h 234"/>
                <a:gd name="T54" fmla="*/ 2147483646 w 147"/>
                <a:gd name="T55" fmla="*/ 2147483646 h 234"/>
                <a:gd name="T56" fmla="*/ 2147483646 w 147"/>
                <a:gd name="T57" fmla="*/ 2147483646 h 234"/>
                <a:gd name="T58" fmla="*/ 2147483646 w 147"/>
                <a:gd name="T59" fmla="*/ 2147483646 h 234"/>
                <a:gd name="T60" fmla="*/ 2147483646 w 147"/>
                <a:gd name="T61" fmla="*/ 2147483646 h 234"/>
                <a:gd name="T62" fmla="*/ 2147483646 w 147"/>
                <a:gd name="T63" fmla="*/ 2147483646 h 234"/>
                <a:gd name="T64" fmla="*/ 2147483646 w 147"/>
                <a:gd name="T65" fmla="*/ 2147483646 h 234"/>
                <a:gd name="T66" fmla="*/ 2147483646 w 147"/>
                <a:gd name="T67" fmla="*/ 2147483646 h 234"/>
                <a:gd name="T68" fmla="*/ 2147483646 w 147"/>
                <a:gd name="T69" fmla="*/ 2147483646 h 234"/>
                <a:gd name="T70" fmla="*/ 2147483646 w 147"/>
                <a:gd name="T71" fmla="*/ 2147483646 h 234"/>
                <a:gd name="T72" fmla="*/ 2147483646 w 147"/>
                <a:gd name="T73" fmla="*/ 2147483646 h 234"/>
                <a:gd name="T74" fmla="*/ 2147483646 w 147"/>
                <a:gd name="T75" fmla="*/ 2147483646 h 234"/>
                <a:gd name="T76" fmla="*/ 2147483646 w 147"/>
                <a:gd name="T77" fmla="*/ 2147483646 h 234"/>
                <a:gd name="T78" fmla="*/ 2147483646 w 147"/>
                <a:gd name="T79" fmla="*/ 2147483646 h 234"/>
                <a:gd name="T80" fmla="*/ 2147483646 w 147"/>
                <a:gd name="T81" fmla="*/ 2147483646 h 234"/>
                <a:gd name="T82" fmla="*/ 2147483646 w 147"/>
                <a:gd name="T83" fmla="*/ 2147483646 h 234"/>
                <a:gd name="T84" fmla="*/ 2147483646 w 147"/>
                <a:gd name="T85" fmla="*/ 2147483646 h 234"/>
                <a:gd name="T86" fmla="*/ 2147483646 w 147"/>
                <a:gd name="T87" fmla="*/ 2147483646 h 234"/>
                <a:gd name="T88" fmla="*/ 2147483646 w 147"/>
                <a:gd name="T89" fmla="*/ 2147483646 h 234"/>
                <a:gd name="T90" fmla="*/ 2147483646 w 147"/>
                <a:gd name="T91" fmla="*/ 2147483646 h 234"/>
                <a:gd name="T92" fmla="*/ 2147483646 w 147"/>
                <a:gd name="T93" fmla="*/ 2147483646 h 234"/>
                <a:gd name="T94" fmla="*/ 2147483646 w 147"/>
                <a:gd name="T95" fmla="*/ 2147483646 h 234"/>
                <a:gd name="T96" fmla="*/ 2147483646 w 147"/>
                <a:gd name="T97" fmla="*/ 2147483646 h 234"/>
                <a:gd name="T98" fmla="*/ 2147483646 w 147"/>
                <a:gd name="T99" fmla="*/ 2147483646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7" h="234">
                  <a:moveTo>
                    <a:pt x="117" y="161"/>
                  </a:moveTo>
                  <a:lnTo>
                    <a:pt x="106" y="163"/>
                  </a:lnTo>
                  <a:lnTo>
                    <a:pt x="98" y="172"/>
                  </a:lnTo>
                  <a:lnTo>
                    <a:pt x="94" y="183"/>
                  </a:lnTo>
                  <a:lnTo>
                    <a:pt x="98" y="194"/>
                  </a:lnTo>
                  <a:lnTo>
                    <a:pt x="106" y="201"/>
                  </a:lnTo>
                  <a:lnTo>
                    <a:pt x="117" y="205"/>
                  </a:lnTo>
                  <a:lnTo>
                    <a:pt x="130" y="201"/>
                  </a:lnTo>
                  <a:lnTo>
                    <a:pt x="137" y="194"/>
                  </a:lnTo>
                  <a:lnTo>
                    <a:pt x="141" y="183"/>
                  </a:lnTo>
                  <a:lnTo>
                    <a:pt x="137" y="172"/>
                  </a:lnTo>
                  <a:lnTo>
                    <a:pt x="130" y="163"/>
                  </a:lnTo>
                  <a:lnTo>
                    <a:pt x="117" y="161"/>
                  </a:lnTo>
                  <a:close/>
                  <a:moveTo>
                    <a:pt x="36" y="132"/>
                  </a:moveTo>
                  <a:lnTo>
                    <a:pt x="25" y="135"/>
                  </a:lnTo>
                  <a:lnTo>
                    <a:pt x="15" y="141"/>
                  </a:lnTo>
                  <a:lnTo>
                    <a:pt x="8" y="151"/>
                  </a:lnTo>
                  <a:lnTo>
                    <a:pt x="6" y="162"/>
                  </a:lnTo>
                  <a:lnTo>
                    <a:pt x="8" y="173"/>
                  </a:lnTo>
                  <a:lnTo>
                    <a:pt x="15" y="182"/>
                  </a:lnTo>
                  <a:lnTo>
                    <a:pt x="25" y="188"/>
                  </a:lnTo>
                  <a:lnTo>
                    <a:pt x="36" y="190"/>
                  </a:lnTo>
                  <a:lnTo>
                    <a:pt x="47" y="188"/>
                  </a:lnTo>
                  <a:lnTo>
                    <a:pt x="57" y="182"/>
                  </a:lnTo>
                  <a:lnTo>
                    <a:pt x="63" y="173"/>
                  </a:lnTo>
                  <a:lnTo>
                    <a:pt x="65" y="162"/>
                  </a:lnTo>
                  <a:lnTo>
                    <a:pt x="63" y="151"/>
                  </a:lnTo>
                  <a:lnTo>
                    <a:pt x="57" y="141"/>
                  </a:lnTo>
                  <a:lnTo>
                    <a:pt x="47" y="135"/>
                  </a:lnTo>
                  <a:lnTo>
                    <a:pt x="36" y="132"/>
                  </a:lnTo>
                  <a:close/>
                  <a:moveTo>
                    <a:pt x="116" y="43"/>
                  </a:moveTo>
                  <a:lnTo>
                    <a:pt x="103" y="47"/>
                  </a:lnTo>
                  <a:lnTo>
                    <a:pt x="94" y="55"/>
                  </a:lnTo>
                  <a:lnTo>
                    <a:pt x="90" y="68"/>
                  </a:lnTo>
                  <a:lnTo>
                    <a:pt x="94" y="80"/>
                  </a:lnTo>
                  <a:lnTo>
                    <a:pt x="103" y="89"/>
                  </a:lnTo>
                  <a:lnTo>
                    <a:pt x="116" y="93"/>
                  </a:lnTo>
                  <a:lnTo>
                    <a:pt x="129" y="89"/>
                  </a:lnTo>
                  <a:lnTo>
                    <a:pt x="138" y="80"/>
                  </a:lnTo>
                  <a:lnTo>
                    <a:pt x="142" y="68"/>
                  </a:lnTo>
                  <a:lnTo>
                    <a:pt x="138" y="55"/>
                  </a:lnTo>
                  <a:lnTo>
                    <a:pt x="129" y="47"/>
                  </a:lnTo>
                  <a:lnTo>
                    <a:pt x="116" y="43"/>
                  </a:lnTo>
                  <a:close/>
                  <a:moveTo>
                    <a:pt x="23" y="6"/>
                  </a:moveTo>
                  <a:lnTo>
                    <a:pt x="18" y="6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5" y="29"/>
                  </a:lnTo>
                  <a:lnTo>
                    <a:pt x="6" y="34"/>
                  </a:lnTo>
                  <a:lnTo>
                    <a:pt x="10" y="38"/>
                  </a:lnTo>
                  <a:lnTo>
                    <a:pt x="13" y="41"/>
                  </a:lnTo>
                  <a:lnTo>
                    <a:pt x="18" y="42"/>
                  </a:lnTo>
                  <a:lnTo>
                    <a:pt x="23" y="43"/>
                  </a:lnTo>
                  <a:lnTo>
                    <a:pt x="28" y="42"/>
                  </a:lnTo>
                  <a:lnTo>
                    <a:pt x="33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2" y="29"/>
                  </a:lnTo>
                  <a:lnTo>
                    <a:pt x="43" y="24"/>
                  </a:lnTo>
                  <a:lnTo>
                    <a:pt x="42" y="19"/>
                  </a:lnTo>
                  <a:lnTo>
                    <a:pt x="41" y="15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34" y="3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6" y="34"/>
                  </a:lnTo>
                  <a:lnTo>
                    <a:pt x="42" y="47"/>
                  </a:lnTo>
                  <a:lnTo>
                    <a:pt x="36" y="59"/>
                  </a:lnTo>
                  <a:lnTo>
                    <a:pt x="27" y="67"/>
                  </a:lnTo>
                  <a:lnTo>
                    <a:pt x="95" y="105"/>
                  </a:lnTo>
                  <a:lnTo>
                    <a:pt x="90" y="91"/>
                  </a:lnTo>
                  <a:lnTo>
                    <a:pt x="86" y="78"/>
                  </a:lnTo>
                  <a:lnTo>
                    <a:pt x="84" y="67"/>
                  </a:lnTo>
                  <a:lnTo>
                    <a:pt x="86" y="55"/>
                  </a:lnTo>
                  <a:lnTo>
                    <a:pt x="94" y="45"/>
                  </a:lnTo>
                  <a:lnTo>
                    <a:pt x="104" y="39"/>
                  </a:lnTo>
                  <a:lnTo>
                    <a:pt x="116" y="37"/>
                  </a:lnTo>
                  <a:lnTo>
                    <a:pt x="127" y="39"/>
                  </a:lnTo>
                  <a:lnTo>
                    <a:pt x="137" y="45"/>
                  </a:lnTo>
                  <a:lnTo>
                    <a:pt x="145" y="55"/>
                  </a:lnTo>
                  <a:lnTo>
                    <a:pt x="147" y="67"/>
                  </a:lnTo>
                  <a:lnTo>
                    <a:pt x="146" y="76"/>
                  </a:lnTo>
                  <a:lnTo>
                    <a:pt x="142" y="89"/>
                  </a:lnTo>
                  <a:lnTo>
                    <a:pt x="137" y="102"/>
                  </a:lnTo>
                  <a:lnTo>
                    <a:pt x="131" y="114"/>
                  </a:lnTo>
                  <a:lnTo>
                    <a:pt x="124" y="122"/>
                  </a:lnTo>
                  <a:lnTo>
                    <a:pt x="116" y="125"/>
                  </a:lnTo>
                  <a:lnTo>
                    <a:pt x="114" y="125"/>
                  </a:lnTo>
                  <a:lnTo>
                    <a:pt x="69" y="180"/>
                  </a:lnTo>
                  <a:lnTo>
                    <a:pt x="64" y="194"/>
                  </a:lnTo>
                  <a:lnTo>
                    <a:pt x="58" y="206"/>
                  </a:lnTo>
                  <a:lnTo>
                    <a:pt x="51" y="218"/>
                  </a:lnTo>
                  <a:lnTo>
                    <a:pt x="104" y="224"/>
                  </a:lnTo>
                  <a:lnTo>
                    <a:pt x="98" y="214"/>
                  </a:lnTo>
                  <a:lnTo>
                    <a:pt x="93" y="201"/>
                  </a:lnTo>
                  <a:lnTo>
                    <a:pt x="90" y="190"/>
                  </a:lnTo>
                  <a:lnTo>
                    <a:pt x="89" y="182"/>
                  </a:lnTo>
                  <a:lnTo>
                    <a:pt x="91" y="171"/>
                  </a:lnTo>
                  <a:lnTo>
                    <a:pt x="98" y="162"/>
                  </a:lnTo>
                  <a:lnTo>
                    <a:pt x="106" y="157"/>
                  </a:lnTo>
                  <a:lnTo>
                    <a:pt x="117" y="154"/>
                  </a:lnTo>
                  <a:lnTo>
                    <a:pt x="129" y="157"/>
                  </a:lnTo>
                  <a:lnTo>
                    <a:pt x="137" y="162"/>
                  </a:lnTo>
                  <a:lnTo>
                    <a:pt x="143" y="171"/>
                  </a:lnTo>
                  <a:lnTo>
                    <a:pt x="146" y="182"/>
                  </a:lnTo>
                  <a:lnTo>
                    <a:pt x="145" y="193"/>
                  </a:lnTo>
                  <a:lnTo>
                    <a:pt x="140" y="206"/>
                  </a:lnTo>
                  <a:lnTo>
                    <a:pt x="134" y="220"/>
                  </a:lnTo>
                  <a:lnTo>
                    <a:pt x="126" y="230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2"/>
                  </a:lnTo>
                  <a:lnTo>
                    <a:pt x="108" y="230"/>
                  </a:lnTo>
                  <a:lnTo>
                    <a:pt x="47" y="223"/>
                  </a:lnTo>
                  <a:lnTo>
                    <a:pt x="43" y="225"/>
                  </a:lnTo>
                  <a:lnTo>
                    <a:pt x="39" y="227"/>
                  </a:lnTo>
                  <a:lnTo>
                    <a:pt x="36" y="227"/>
                  </a:lnTo>
                  <a:lnTo>
                    <a:pt x="26" y="224"/>
                  </a:lnTo>
                  <a:lnTo>
                    <a:pt x="17" y="214"/>
                  </a:lnTo>
                  <a:lnTo>
                    <a:pt x="10" y="200"/>
                  </a:lnTo>
                  <a:lnTo>
                    <a:pt x="5" y="185"/>
                  </a:lnTo>
                  <a:lnTo>
                    <a:pt x="1" y="172"/>
                  </a:lnTo>
                  <a:lnTo>
                    <a:pt x="0" y="159"/>
                  </a:lnTo>
                  <a:lnTo>
                    <a:pt x="2" y="146"/>
                  </a:lnTo>
                  <a:lnTo>
                    <a:pt x="10" y="135"/>
                  </a:lnTo>
                  <a:lnTo>
                    <a:pt x="21" y="127"/>
                  </a:lnTo>
                  <a:lnTo>
                    <a:pt x="36" y="125"/>
                  </a:lnTo>
                  <a:lnTo>
                    <a:pt x="49" y="127"/>
                  </a:lnTo>
                  <a:lnTo>
                    <a:pt x="62" y="135"/>
                  </a:lnTo>
                  <a:lnTo>
                    <a:pt x="69" y="146"/>
                  </a:lnTo>
                  <a:lnTo>
                    <a:pt x="72" y="159"/>
                  </a:lnTo>
                  <a:lnTo>
                    <a:pt x="72" y="164"/>
                  </a:lnTo>
                  <a:lnTo>
                    <a:pt x="70" y="169"/>
                  </a:lnTo>
                  <a:lnTo>
                    <a:pt x="109" y="122"/>
                  </a:lnTo>
                  <a:lnTo>
                    <a:pt x="104" y="119"/>
                  </a:lnTo>
                  <a:lnTo>
                    <a:pt x="100" y="114"/>
                  </a:lnTo>
                  <a:lnTo>
                    <a:pt x="18" y="67"/>
                  </a:lnTo>
                  <a:lnTo>
                    <a:pt x="11" y="59"/>
                  </a:lnTo>
                  <a:lnTo>
                    <a:pt x="5" y="47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596"/>
            <p:cNvSpPr>
              <a:spLocks/>
            </p:cNvSpPr>
            <p:nvPr/>
          </p:nvSpPr>
          <p:spPr bwMode="auto">
            <a:xfrm>
              <a:off x="7471698" y="5159367"/>
              <a:ext cx="53426" cy="47597"/>
            </a:xfrm>
            <a:custGeom>
              <a:avLst/>
              <a:gdLst>
                <a:gd name="T0" fmla="*/ 2147483646 w 42"/>
                <a:gd name="T1" fmla="*/ 0 h 38"/>
                <a:gd name="T2" fmla="*/ 2147483646 w 42"/>
                <a:gd name="T3" fmla="*/ 2147483646 h 38"/>
                <a:gd name="T4" fmla="*/ 2147483646 w 42"/>
                <a:gd name="T5" fmla="*/ 2147483646 h 38"/>
                <a:gd name="T6" fmla="*/ 2147483646 w 42"/>
                <a:gd name="T7" fmla="*/ 2147483646 h 38"/>
                <a:gd name="T8" fmla="*/ 2147483646 w 42"/>
                <a:gd name="T9" fmla="*/ 2147483646 h 38"/>
                <a:gd name="T10" fmla="*/ 2147483646 w 42"/>
                <a:gd name="T11" fmla="*/ 2147483646 h 38"/>
                <a:gd name="T12" fmla="*/ 2147483646 w 42"/>
                <a:gd name="T13" fmla="*/ 2147483646 h 38"/>
                <a:gd name="T14" fmla="*/ 2147483646 w 42"/>
                <a:gd name="T15" fmla="*/ 2147483646 h 38"/>
                <a:gd name="T16" fmla="*/ 2147483646 w 42"/>
                <a:gd name="T17" fmla="*/ 2147483646 h 38"/>
                <a:gd name="T18" fmla="*/ 0 w 42"/>
                <a:gd name="T19" fmla="*/ 2147483646 h 38"/>
                <a:gd name="T20" fmla="*/ 2147483646 w 42"/>
                <a:gd name="T21" fmla="*/ 2147483646 h 38"/>
                <a:gd name="T22" fmla="*/ 2147483646 w 42"/>
                <a:gd name="T23" fmla="*/ 2147483646 h 38"/>
                <a:gd name="T24" fmla="*/ 2147483646 w 42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38">
                  <a:moveTo>
                    <a:pt x="21" y="0"/>
                  </a:moveTo>
                  <a:lnTo>
                    <a:pt x="31" y="3"/>
                  </a:lnTo>
                  <a:lnTo>
                    <a:pt x="38" y="10"/>
                  </a:lnTo>
                  <a:lnTo>
                    <a:pt x="42" y="20"/>
                  </a:lnTo>
                  <a:lnTo>
                    <a:pt x="38" y="29"/>
                  </a:lnTo>
                  <a:lnTo>
                    <a:pt x="31" y="36"/>
                  </a:lnTo>
                  <a:lnTo>
                    <a:pt x="21" y="38"/>
                  </a:lnTo>
                  <a:lnTo>
                    <a:pt x="11" y="36"/>
                  </a:lnTo>
                  <a:lnTo>
                    <a:pt x="3" y="29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597"/>
            <p:cNvSpPr>
              <a:spLocks/>
            </p:cNvSpPr>
            <p:nvPr/>
          </p:nvSpPr>
          <p:spPr bwMode="auto">
            <a:xfrm>
              <a:off x="7465870" y="4995204"/>
              <a:ext cx="33998" cy="32056"/>
            </a:xfrm>
            <a:custGeom>
              <a:avLst/>
              <a:gdLst>
                <a:gd name="T0" fmla="*/ 2147483646 w 27"/>
                <a:gd name="T1" fmla="*/ 0 h 25"/>
                <a:gd name="T2" fmla="*/ 2147483646 w 27"/>
                <a:gd name="T3" fmla="*/ 0 h 25"/>
                <a:gd name="T4" fmla="*/ 2147483646 w 27"/>
                <a:gd name="T5" fmla="*/ 2147483646 h 25"/>
                <a:gd name="T6" fmla="*/ 2147483646 w 27"/>
                <a:gd name="T7" fmla="*/ 2147483646 h 25"/>
                <a:gd name="T8" fmla="*/ 2147483646 w 27"/>
                <a:gd name="T9" fmla="*/ 2147483646 h 25"/>
                <a:gd name="T10" fmla="*/ 2147483646 w 27"/>
                <a:gd name="T11" fmla="*/ 2147483646 h 25"/>
                <a:gd name="T12" fmla="*/ 2147483646 w 27"/>
                <a:gd name="T13" fmla="*/ 2147483646 h 25"/>
                <a:gd name="T14" fmla="*/ 2147483646 w 27"/>
                <a:gd name="T15" fmla="*/ 2147483646 h 25"/>
                <a:gd name="T16" fmla="*/ 2147483646 w 27"/>
                <a:gd name="T17" fmla="*/ 2147483646 h 25"/>
                <a:gd name="T18" fmla="*/ 2147483646 w 27"/>
                <a:gd name="T19" fmla="*/ 2147483646 h 25"/>
                <a:gd name="T20" fmla="*/ 2147483646 w 27"/>
                <a:gd name="T21" fmla="*/ 2147483646 h 25"/>
                <a:gd name="T22" fmla="*/ 2147483646 w 27"/>
                <a:gd name="T23" fmla="*/ 2147483646 h 25"/>
                <a:gd name="T24" fmla="*/ 2147483646 w 27"/>
                <a:gd name="T25" fmla="*/ 2147483646 h 25"/>
                <a:gd name="T26" fmla="*/ 2147483646 w 27"/>
                <a:gd name="T27" fmla="*/ 2147483646 h 25"/>
                <a:gd name="T28" fmla="*/ 0 w 27"/>
                <a:gd name="T29" fmla="*/ 2147483646 h 25"/>
                <a:gd name="T30" fmla="*/ 0 w 27"/>
                <a:gd name="T31" fmla="*/ 2147483646 h 25"/>
                <a:gd name="T32" fmla="*/ 0 w 27"/>
                <a:gd name="T33" fmla="*/ 2147483646 h 25"/>
                <a:gd name="T34" fmla="*/ 2147483646 w 27"/>
                <a:gd name="T35" fmla="*/ 2147483646 h 25"/>
                <a:gd name="T36" fmla="*/ 2147483646 w 27"/>
                <a:gd name="T37" fmla="*/ 2147483646 h 25"/>
                <a:gd name="T38" fmla="*/ 2147483646 w 27"/>
                <a:gd name="T39" fmla="*/ 0 h 25"/>
                <a:gd name="T40" fmla="*/ 2147483646 w 27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lnTo>
                    <a:pt x="17" y="0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1" y="22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1598"/>
            <p:cNvSpPr>
              <a:spLocks/>
            </p:cNvSpPr>
            <p:nvPr/>
          </p:nvSpPr>
          <p:spPr bwMode="auto">
            <a:xfrm>
              <a:off x="7580493" y="5191423"/>
              <a:ext cx="40798" cy="37884"/>
            </a:xfrm>
            <a:custGeom>
              <a:avLst/>
              <a:gdLst>
                <a:gd name="T0" fmla="*/ 2147483646 w 33"/>
                <a:gd name="T1" fmla="*/ 0 h 30"/>
                <a:gd name="T2" fmla="*/ 2147483646 w 33"/>
                <a:gd name="T3" fmla="*/ 0 h 30"/>
                <a:gd name="T4" fmla="*/ 2147483646 w 33"/>
                <a:gd name="T5" fmla="*/ 2147483646 h 30"/>
                <a:gd name="T6" fmla="*/ 2147483646 w 33"/>
                <a:gd name="T7" fmla="*/ 2147483646 h 30"/>
                <a:gd name="T8" fmla="*/ 2147483646 w 33"/>
                <a:gd name="T9" fmla="*/ 2147483646 h 30"/>
                <a:gd name="T10" fmla="*/ 2147483646 w 33"/>
                <a:gd name="T11" fmla="*/ 2147483646 h 30"/>
                <a:gd name="T12" fmla="*/ 2147483646 w 33"/>
                <a:gd name="T13" fmla="*/ 2147483646 h 30"/>
                <a:gd name="T14" fmla="*/ 2147483646 w 33"/>
                <a:gd name="T15" fmla="*/ 2147483646 h 30"/>
                <a:gd name="T16" fmla="*/ 2147483646 w 33"/>
                <a:gd name="T17" fmla="*/ 2147483646 h 30"/>
                <a:gd name="T18" fmla="*/ 2147483646 w 33"/>
                <a:gd name="T19" fmla="*/ 2147483646 h 30"/>
                <a:gd name="T20" fmla="*/ 2147483646 w 33"/>
                <a:gd name="T21" fmla="*/ 2147483646 h 30"/>
                <a:gd name="T22" fmla="*/ 2147483646 w 33"/>
                <a:gd name="T23" fmla="*/ 2147483646 h 30"/>
                <a:gd name="T24" fmla="*/ 2147483646 w 33"/>
                <a:gd name="T25" fmla="*/ 2147483646 h 30"/>
                <a:gd name="T26" fmla="*/ 2147483646 w 33"/>
                <a:gd name="T27" fmla="*/ 2147483646 h 30"/>
                <a:gd name="T28" fmla="*/ 2147483646 w 33"/>
                <a:gd name="T29" fmla="*/ 2147483646 h 30"/>
                <a:gd name="T30" fmla="*/ 0 w 33"/>
                <a:gd name="T31" fmla="*/ 2147483646 h 30"/>
                <a:gd name="T32" fmla="*/ 2147483646 w 33"/>
                <a:gd name="T33" fmla="*/ 2147483646 h 30"/>
                <a:gd name="T34" fmla="*/ 2147483646 w 33"/>
                <a:gd name="T35" fmla="*/ 2147483646 h 30"/>
                <a:gd name="T36" fmla="*/ 2147483646 w 33"/>
                <a:gd name="T37" fmla="*/ 2147483646 h 30"/>
                <a:gd name="T38" fmla="*/ 2147483646 w 33"/>
                <a:gd name="T39" fmla="*/ 0 h 30"/>
                <a:gd name="T40" fmla="*/ 2147483646 w 33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30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1" y="10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30" y="24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1599"/>
            <p:cNvSpPr>
              <a:spLocks/>
            </p:cNvSpPr>
            <p:nvPr/>
          </p:nvSpPr>
          <p:spPr bwMode="auto">
            <a:xfrm>
              <a:off x="7523181" y="5309931"/>
              <a:ext cx="37884" cy="36912"/>
            </a:xfrm>
            <a:custGeom>
              <a:avLst/>
              <a:gdLst>
                <a:gd name="T0" fmla="*/ 2147483646 w 30"/>
                <a:gd name="T1" fmla="*/ 0 h 29"/>
                <a:gd name="T2" fmla="*/ 2147483646 w 30"/>
                <a:gd name="T3" fmla="*/ 0 h 29"/>
                <a:gd name="T4" fmla="*/ 2147483646 w 30"/>
                <a:gd name="T5" fmla="*/ 2147483646 h 29"/>
                <a:gd name="T6" fmla="*/ 2147483646 w 30"/>
                <a:gd name="T7" fmla="*/ 2147483646 h 29"/>
                <a:gd name="T8" fmla="*/ 2147483646 w 30"/>
                <a:gd name="T9" fmla="*/ 2147483646 h 29"/>
                <a:gd name="T10" fmla="*/ 2147483646 w 30"/>
                <a:gd name="T11" fmla="*/ 2147483646 h 29"/>
                <a:gd name="T12" fmla="*/ 2147483646 w 30"/>
                <a:gd name="T13" fmla="*/ 2147483646 h 29"/>
                <a:gd name="T14" fmla="*/ 2147483646 w 30"/>
                <a:gd name="T15" fmla="*/ 2147483646 h 29"/>
                <a:gd name="T16" fmla="*/ 2147483646 w 30"/>
                <a:gd name="T17" fmla="*/ 2147483646 h 29"/>
                <a:gd name="T18" fmla="*/ 2147483646 w 30"/>
                <a:gd name="T19" fmla="*/ 2147483646 h 29"/>
                <a:gd name="T20" fmla="*/ 2147483646 w 30"/>
                <a:gd name="T21" fmla="*/ 2147483646 h 29"/>
                <a:gd name="T22" fmla="*/ 2147483646 w 30"/>
                <a:gd name="T23" fmla="*/ 2147483646 h 29"/>
                <a:gd name="T24" fmla="*/ 2147483646 w 30"/>
                <a:gd name="T25" fmla="*/ 2147483646 h 29"/>
                <a:gd name="T26" fmla="*/ 2147483646 w 30"/>
                <a:gd name="T27" fmla="*/ 2147483646 h 29"/>
                <a:gd name="T28" fmla="*/ 2147483646 w 30"/>
                <a:gd name="T29" fmla="*/ 2147483646 h 29"/>
                <a:gd name="T30" fmla="*/ 0 w 30"/>
                <a:gd name="T31" fmla="*/ 2147483646 h 29"/>
                <a:gd name="T32" fmla="*/ 2147483646 w 30"/>
                <a:gd name="T33" fmla="*/ 2147483646 h 29"/>
                <a:gd name="T34" fmla="*/ 2147483646 w 30"/>
                <a:gd name="T35" fmla="*/ 2147483646 h 29"/>
                <a:gd name="T36" fmla="*/ 2147483646 w 30"/>
                <a:gd name="T37" fmla="*/ 2147483646 h 29"/>
                <a:gd name="T38" fmla="*/ 2147483646 w 30"/>
                <a:gd name="T39" fmla="*/ 0 h 29"/>
                <a:gd name="T40" fmla="*/ 2147483646 w 3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29">
                  <a:moveTo>
                    <a:pt x="16" y="0"/>
                  </a:moveTo>
                  <a:lnTo>
                    <a:pt x="21" y="0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5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936035" y="3888295"/>
            <a:ext cx="499520" cy="504000"/>
            <a:chOff x="6237288" y="4438651"/>
            <a:chExt cx="354013" cy="357188"/>
          </a:xfrm>
          <a:solidFill>
            <a:schemeClr val="bg1"/>
          </a:solidFill>
        </p:grpSpPr>
        <p:sp>
          <p:nvSpPr>
            <p:cNvPr id="52" name="Freeform 637"/>
            <p:cNvSpPr>
              <a:spLocks noEditPoints="1"/>
            </p:cNvSpPr>
            <p:nvPr/>
          </p:nvSpPr>
          <p:spPr bwMode="auto">
            <a:xfrm>
              <a:off x="6237288" y="4438651"/>
              <a:ext cx="354013" cy="357188"/>
            </a:xfrm>
            <a:custGeom>
              <a:avLst/>
              <a:gdLst>
                <a:gd name="T0" fmla="*/ 69 w 139"/>
                <a:gd name="T1" fmla="*/ 140 h 140"/>
                <a:gd name="T2" fmla="*/ 127 w 139"/>
                <a:gd name="T3" fmla="*/ 81 h 140"/>
                <a:gd name="T4" fmla="*/ 123 w 139"/>
                <a:gd name="T5" fmla="*/ 85 h 140"/>
                <a:gd name="T6" fmla="*/ 126 w 139"/>
                <a:gd name="T7" fmla="*/ 88 h 140"/>
                <a:gd name="T8" fmla="*/ 119 w 139"/>
                <a:gd name="T9" fmla="*/ 94 h 140"/>
                <a:gd name="T10" fmla="*/ 120 w 139"/>
                <a:gd name="T11" fmla="*/ 100 h 140"/>
                <a:gd name="T12" fmla="*/ 112 w 139"/>
                <a:gd name="T13" fmla="*/ 105 h 140"/>
                <a:gd name="T14" fmla="*/ 112 w 139"/>
                <a:gd name="T15" fmla="*/ 111 h 140"/>
                <a:gd name="T16" fmla="*/ 104 w 139"/>
                <a:gd name="T17" fmla="*/ 113 h 140"/>
                <a:gd name="T18" fmla="*/ 102 w 139"/>
                <a:gd name="T19" fmla="*/ 119 h 140"/>
                <a:gd name="T20" fmla="*/ 93 w 139"/>
                <a:gd name="T21" fmla="*/ 120 h 140"/>
                <a:gd name="T22" fmla="*/ 90 w 139"/>
                <a:gd name="T23" fmla="*/ 125 h 140"/>
                <a:gd name="T24" fmla="*/ 81 w 139"/>
                <a:gd name="T25" fmla="*/ 124 h 140"/>
                <a:gd name="T26" fmla="*/ 77 w 139"/>
                <a:gd name="T27" fmla="*/ 128 h 140"/>
                <a:gd name="T28" fmla="*/ 69 w 139"/>
                <a:gd name="T29" fmla="*/ 125 h 140"/>
                <a:gd name="T30" fmla="*/ 64 w 139"/>
                <a:gd name="T31" fmla="*/ 129 h 140"/>
                <a:gd name="T32" fmla="*/ 57 w 139"/>
                <a:gd name="T33" fmla="*/ 124 h 140"/>
                <a:gd name="T34" fmla="*/ 51 w 139"/>
                <a:gd name="T35" fmla="*/ 126 h 140"/>
                <a:gd name="T36" fmla="*/ 45 w 139"/>
                <a:gd name="T37" fmla="*/ 120 h 140"/>
                <a:gd name="T38" fmla="*/ 39 w 139"/>
                <a:gd name="T39" fmla="*/ 120 h 140"/>
                <a:gd name="T40" fmla="*/ 34 w 139"/>
                <a:gd name="T41" fmla="*/ 113 h 140"/>
                <a:gd name="T42" fmla="*/ 28 w 139"/>
                <a:gd name="T43" fmla="*/ 112 h 140"/>
                <a:gd name="T44" fmla="*/ 26 w 139"/>
                <a:gd name="T45" fmla="*/ 104 h 140"/>
                <a:gd name="T46" fmla="*/ 20 w 139"/>
                <a:gd name="T47" fmla="*/ 102 h 140"/>
                <a:gd name="T48" fmla="*/ 19 w 139"/>
                <a:gd name="T49" fmla="*/ 93 h 140"/>
                <a:gd name="T50" fmla="*/ 14 w 139"/>
                <a:gd name="T51" fmla="*/ 90 h 140"/>
                <a:gd name="T52" fmla="*/ 13 w 139"/>
                <a:gd name="T53" fmla="*/ 85 h 140"/>
                <a:gd name="T54" fmla="*/ 12 w 139"/>
                <a:gd name="T55" fmla="*/ 77 h 140"/>
                <a:gd name="T56" fmla="*/ 11 w 139"/>
                <a:gd name="T57" fmla="*/ 72 h 140"/>
                <a:gd name="T58" fmla="*/ 14 w 139"/>
                <a:gd name="T59" fmla="*/ 67 h 140"/>
                <a:gd name="T60" fmla="*/ 11 w 139"/>
                <a:gd name="T61" fmla="*/ 58 h 140"/>
                <a:gd name="T62" fmla="*/ 16 w 139"/>
                <a:gd name="T63" fmla="*/ 57 h 140"/>
                <a:gd name="T64" fmla="*/ 13 w 139"/>
                <a:gd name="T65" fmla="*/ 51 h 140"/>
                <a:gd name="T66" fmla="*/ 17 w 139"/>
                <a:gd name="T67" fmla="*/ 47 h 140"/>
                <a:gd name="T68" fmla="*/ 20 w 139"/>
                <a:gd name="T69" fmla="*/ 39 h 140"/>
                <a:gd name="T70" fmla="*/ 23 w 139"/>
                <a:gd name="T71" fmla="*/ 35 h 140"/>
                <a:gd name="T72" fmla="*/ 28 w 139"/>
                <a:gd name="T73" fmla="*/ 33 h 140"/>
                <a:gd name="T74" fmla="*/ 31 w 139"/>
                <a:gd name="T75" fmla="*/ 25 h 140"/>
                <a:gd name="T76" fmla="*/ 36 w 139"/>
                <a:gd name="T77" fmla="*/ 26 h 140"/>
                <a:gd name="T78" fmla="*/ 37 w 139"/>
                <a:gd name="T79" fmla="*/ 20 h 140"/>
                <a:gd name="T80" fmla="*/ 45 w 139"/>
                <a:gd name="T81" fmla="*/ 20 h 140"/>
                <a:gd name="T82" fmla="*/ 50 w 139"/>
                <a:gd name="T83" fmla="*/ 15 h 140"/>
                <a:gd name="T84" fmla="*/ 55 w 139"/>
                <a:gd name="T85" fmla="*/ 14 h 140"/>
                <a:gd name="T86" fmla="*/ 60 w 139"/>
                <a:gd name="T87" fmla="*/ 15 h 140"/>
                <a:gd name="T88" fmla="*/ 68 w 139"/>
                <a:gd name="T89" fmla="*/ 11 h 140"/>
                <a:gd name="T90" fmla="*/ 73 w 139"/>
                <a:gd name="T91" fmla="*/ 15 h 140"/>
                <a:gd name="T92" fmla="*/ 75 w 139"/>
                <a:gd name="T93" fmla="*/ 11 h 140"/>
                <a:gd name="T94" fmla="*/ 83 w 139"/>
                <a:gd name="T95" fmla="*/ 16 h 140"/>
                <a:gd name="T96" fmla="*/ 88 w 139"/>
                <a:gd name="T97" fmla="*/ 15 h 140"/>
                <a:gd name="T98" fmla="*/ 93 w 139"/>
                <a:gd name="T99" fmla="*/ 17 h 140"/>
                <a:gd name="T100" fmla="*/ 98 w 139"/>
                <a:gd name="T101" fmla="*/ 22 h 140"/>
                <a:gd name="T102" fmla="*/ 105 w 139"/>
                <a:gd name="T103" fmla="*/ 23 h 140"/>
                <a:gd name="T104" fmla="*/ 107 w 139"/>
                <a:gd name="T105" fmla="*/ 29 h 140"/>
                <a:gd name="T106" fmla="*/ 111 w 139"/>
                <a:gd name="T107" fmla="*/ 28 h 140"/>
                <a:gd name="T108" fmla="*/ 113 w 139"/>
                <a:gd name="T109" fmla="*/ 36 h 140"/>
                <a:gd name="T110" fmla="*/ 118 w 139"/>
                <a:gd name="T111" fmla="*/ 39 h 140"/>
                <a:gd name="T112" fmla="*/ 121 w 139"/>
                <a:gd name="T113" fmla="*/ 44 h 140"/>
                <a:gd name="T114" fmla="*/ 123 w 139"/>
                <a:gd name="T115" fmla="*/ 51 h 140"/>
                <a:gd name="T116" fmla="*/ 127 w 139"/>
                <a:gd name="T117" fmla="*/ 56 h 140"/>
                <a:gd name="T118" fmla="*/ 124 w 139"/>
                <a:gd name="T119" fmla="*/ 61 h 140"/>
                <a:gd name="T120" fmla="*/ 128 w 139"/>
                <a:gd name="T121" fmla="*/ 63 h 140"/>
                <a:gd name="T122" fmla="*/ 125 w 139"/>
                <a:gd name="T123" fmla="*/ 70 h 140"/>
                <a:gd name="T124" fmla="*/ 127 w 139"/>
                <a:gd name="T125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" h="140">
                  <a:moveTo>
                    <a:pt x="69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108" y="140"/>
                    <a:pt x="139" y="108"/>
                    <a:pt x="139" y="70"/>
                  </a:cubicBezTo>
                  <a:cubicBezTo>
                    <a:pt x="139" y="32"/>
                    <a:pt x="108" y="0"/>
                    <a:pt x="69" y="0"/>
                  </a:cubicBezTo>
                  <a:close/>
                  <a:moveTo>
                    <a:pt x="127" y="81"/>
                  </a:moveTo>
                  <a:cubicBezTo>
                    <a:pt x="127" y="81"/>
                    <a:pt x="127" y="80"/>
                    <a:pt x="126" y="80"/>
                  </a:cubicBezTo>
                  <a:cubicBezTo>
                    <a:pt x="125" y="80"/>
                    <a:pt x="124" y="81"/>
                    <a:pt x="123" y="82"/>
                  </a:cubicBezTo>
                  <a:cubicBezTo>
                    <a:pt x="123" y="83"/>
                    <a:pt x="123" y="84"/>
                    <a:pt x="123" y="85"/>
                  </a:cubicBezTo>
                  <a:cubicBezTo>
                    <a:pt x="122" y="86"/>
                    <a:pt x="123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8"/>
                    <a:pt x="125" y="88"/>
                    <a:pt x="126" y="88"/>
                  </a:cubicBezTo>
                  <a:cubicBezTo>
                    <a:pt x="125" y="90"/>
                    <a:pt x="124" y="92"/>
                    <a:pt x="123" y="94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21" y="92"/>
                    <a:pt x="120" y="93"/>
                    <a:pt x="119" y="94"/>
                  </a:cubicBezTo>
                  <a:cubicBezTo>
                    <a:pt x="119" y="95"/>
                    <a:pt x="118" y="96"/>
                    <a:pt x="118" y="96"/>
                  </a:cubicBezTo>
                  <a:cubicBezTo>
                    <a:pt x="117" y="98"/>
                    <a:pt x="118" y="99"/>
                    <a:pt x="119" y="100"/>
                  </a:cubicBezTo>
                  <a:cubicBezTo>
                    <a:pt x="119" y="100"/>
                    <a:pt x="120" y="100"/>
                    <a:pt x="120" y="100"/>
                  </a:cubicBezTo>
                  <a:cubicBezTo>
                    <a:pt x="119" y="102"/>
                    <a:pt x="118" y="103"/>
                    <a:pt x="117" y="105"/>
                  </a:cubicBezTo>
                  <a:cubicBezTo>
                    <a:pt x="117" y="105"/>
                    <a:pt x="116" y="104"/>
                    <a:pt x="116" y="104"/>
                  </a:cubicBezTo>
                  <a:cubicBezTo>
                    <a:pt x="115" y="103"/>
                    <a:pt x="113" y="103"/>
                    <a:pt x="112" y="105"/>
                  </a:cubicBezTo>
                  <a:cubicBezTo>
                    <a:pt x="112" y="105"/>
                    <a:pt x="111" y="106"/>
                    <a:pt x="111" y="106"/>
                  </a:cubicBezTo>
                  <a:cubicBezTo>
                    <a:pt x="110" y="108"/>
                    <a:pt x="110" y="109"/>
                    <a:pt x="111" y="110"/>
                  </a:cubicBezTo>
                  <a:cubicBezTo>
                    <a:pt x="111" y="110"/>
                    <a:pt x="112" y="111"/>
                    <a:pt x="112" y="111"/>
                  </a:cubicBezTo>
                  <a:cubicBezTo>
                    <a:pt x="111" y="112"/>
                    <a:pt x="109" y="113"/>
                    <a:pt x="108" y="115"/>
                  </a:cubicBezTo>
                  <a:cubicBezTo>
                    <a:pt x="108" y="114"/>
                    <a:pt x="108" y="114"/>
                    <a:pt x="107" y="114"/>
                  </a:cubicBezTo>
                  <a:cubicBezTo>
                    <a:pt x="106" y="113"/>
                    <a:pt x="105" y="112"/>
                    <a:pt x="104" y="113"/>
                  </a:cubicBezTo>
                  <a:cubicBezTo>
                    <a:pt x="103" y="114"/>
                    <a:pt x="102" y="114"/>
                    <a:pt x="102" y="115"/>
                  </a:cubicBezTo>
                  <a:cubicBezTo>
                    <a:pt x="100" y="116"/>
                    <a:pt x="100" y="117"/>
                    <a:pt x="101" y="118"/>
                  </a:cubicBezTo>
                  <a:cubicBezTo>
                    <a:pt x="101" y="119"/>
                    <a:pt x="102" y="119"/>
                    <a:pt x="102" y="119"/>
                  </a:cubicBezTo>
                  <a:cubicBezTo>
                    <a:pt x="100" y="120"/>
                    <a:pt x="99" y="121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20"/>
                    <a:pt x="94" y="119"/>
                    <a:pt x="93" y="120"/>
                  </a:cubicBezTo>
                  <a:cubicBezTo>
                    <a:pt x="92" y="120"/>
                    <a:pt x="92" y="121"/>
                    <a:pt x="91" y="121"/>
                  </a:cubicBezTo>
                  <a:cubicBezTo>
                    <a:pt x="89" y="121"/>
                    <a:pt x="89" y="123"/>
                    <a:pt x="89" y="124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85" y="127"/>
                    <a:pt x="85" y="126"/>
                    <a:pt x="84" y="126"/>
                  </a:cubicBezTo>
                  <a:cubicBezTo>
                    <a:pt x="84" y="125"/>
                    <a:pt x="83" y="124"/>
                    <a:pt x="81" y="124"/>
                  </a:cubicBezTo>
                  <a:cubicBezTo>
                    <a:pt x="81" y="124"/>
                    <a:pt x="80" y="124"/>
                    <a:pt x="79" y="124"/>
                  </a:cubicBezTo>
                  <a:cubicBezTo>
                    <a:pt x="77" y="125"/>
                    <a:pt x="77" y="126"/>
                    <a:pt x="77" y="127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5" y="129"/>
                    <a:pt x="73" y="129"/>
                    <a:pt x="71" y="129"/>
                  </a:cubicBezTo>
                  <a:cubicBezTo>
                    <a:pt x="71" y="129"/>
                    <a:pt x="72" y="128"/>
                    <a:pt x="72" y="128"/>
                  </a:cubicBezTo>
                  <a:cubicBezTo>
                    <a:pt x="72" y="126"/>
                    <a:pt x="70" y="125"/>
                    <a:pt x="69" y="125"/>
                  </a:cubicBezTo>
                  <a:cubicBezTo>
                    <a:pt x="68" y="125"/>
                    <a:pt x="67" y="125"/>
                    <a:pt x="66" y="125"/>
                  </a:cubicBezTo>
                  <a:cubicBezTo>
                    <a:pt x="65" y="125"/>
                    <a:pt x="64" y="126"/>
                    <a:pt x="64" y="128"/>
                  </a:cubicBezTo>
                  <a:cubicBezTo>
                    <a:pt x="64" y="128"/>
                    <a:pt x="64" y="128"/>
                    <a:pt x="64" y="129"/>
                  </a:cubicBezTo>
                  <a:cubicBezTo>
                    <a:pt x="62" y="129"/>
                    <a:pt x="60" y="128"/>
                    <a:pt x="58" y="128"/>
                  </a:cubicBezTo>
                  <a:cubicBezTo>
                    <a:pt x="58" y="128"/>
                    <a:pt x="58" y="127"/>
                    <a:pt x="59" y="127"/>
                  </a:cubicBezTo>
                  <a:cubicBezTo>
                    <a:pt x="59" y="126"/>
                    <a:pt x="58" y="124"/>
                    <a:pt x="57" y="124"/>
                  </a:cubicBezTo>
                  <a:cubicBezTo>
                    <a:pt x="56" y="124"/>
                    <a:pt x="55" y="123"/>
                    <a:pt x="54" y="123"/>
                  </a:cubicBezTo>
                  <a:cubicBezTo>
                    <a:pt x="53" y="123"/>
                    <a:pt x="51" y="124"/>
                    <a:pt x="51" y="125"/>
                  </a:cubicBezTo>
                  <a:cubicBezTo>
                    <a:pt x="51" y="125"/>
                    <a:pt x="51" y="126"/>
                    <a:pt x="51" y="126"/>
                  </a:cubicBezTo>
                  <a:cubicBezTo>
                    <a:pt x="49" y="125"/>
                    <a:pt x="47" y="125"/>
                    <a:pt x="45" y="124"/>
                  </a:cubicBezTo>
                  <a:cubicBezTo>
                    <a:pt x="46" y="124"/>
                    <a:pt x="46" y="123"/>
                    <a:pt x="46" y="123"/>
                  </a:cubicBezTo>
                  <a:cubicBezTo>
                    <a:pt x="47" y="122"/>
                    <a:pt x="46" y="120"/>
                    <a:pt x="45" y="120"/>
                  </a:cubicBezTo>
                  <a:cubicBezTo>
                    <a:pt x="44" y="119"/>
                    <a:pt x="43" y="119"/>
                    <a:pt x="43" y="118"/>
                  </a:cubicBezTo>
                  <a:cubicBezTo>
                    <a:pt x="41" y="118"/>
                    <a:pt x="40" y="118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7" y="119"/>
                    <a:pt x="36" y="118"/>
                    <a:pt x="34" y="117"/>
                  </a:cubicBezTo>
                  <a:cubicBezTo>
                    <a:pt x="34" y="117"/>
                    <a:pt x="35" y="117"/>
                    <a:pt x="35" y="117"/>
                  </a:cubicBezTo>
                  <a:cubicBezTo>
                    <a:pt x="36" y="115"/>
                    <a:pt x="36" y="114"/>
                    <a:pt x="34" y="113"/>
                  </a:cubicBezTo>
                  <a:cubicBezTo>
                    <a:pt x="34" y="112"/>
                    <a:pt x="33" y="112"/>
                    <a:pt x="33" y="111"/>
                  </a:cubicBezTo>
                  <a:cubicBezTo>
                    <a:pt x="31" y="110"/>
                    <a:pt x="30" y="110"/>
                    <a:pt x="29" y="111"/>
                  </a:cubicBezTo>
                  <a:cubicBezTo>
                    <a:pt x="29" y="112"/>
                    <a:pt x="28" y="112"/>
                    <a:pt x="28" y="112"/>
                  </a:cubicBezTo>
                  <a:cubicBezTo>
                    <a:pt x="27" y="111"/>
                    <a:pt x="26" y="110"/>
                    <a:pt x="24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6" y="107"/>
                    <a:pt x="27" y="105"/>
                    <a:pt x="26" y="104"/>
                  </a:cubicBezTo>
                  <a:cubicBezTo>
                    <a:pt x="25" y="103"/>
                    <a:pt x="25" y="103"/>
                    <a:pt x="24" y="102"/>
                  </a:cubicBezTo>
                  <a:cubicBezTo>
                    <a:pt x="23" y="101"/>
                    <a:pt x="22" y="101"/>
                    <a:pt x="21" y="101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9" y="101"/>
                    <a:pt x="18" y="99"/>
                    <a:pt x="17" y="97"/>
                  </a:cubicBezTo>
                  <a:cubicBezTo>
                    <a:pt x="17" y="97"/>
                    <a:pt x="18" y="97"/>
                    <a:pt x="18" y="97"/>
                  </a:cubicBezTo>
                  <a:cubicBezTo>
                    <a:pt x="19" y="96"/>
                    <a:pt x="20" y="95"/>
                    <a:pt x="19" y="93"/>
                  </a:cubicBezTo>
                  <a:cubicBezTo>
                    <a:pt x="19" y="93"/>
                    <a:pt x="19" y="92"/>
                    <a:pt x="18" y="91"/>
                  </a:cubicBezTo>
                  <a:cubicBezTo>
                    <a:pt x="18" y="90"/>
                    <a:pt x="16" y="89"/>
                    <a:pt x="15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3" y="88"/>
                    <a:pt x="13" y="87"/>
                    <a:pt x="12" y="85"/>
                  </a:cubicBezTo>
                  <a:cubicBezTo>
                    <a:pt x="12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5" y="84"/>
                    <a:pt x="16" y="83"/>
                    <a:pt x="15" y="82"/>
                  </a:cubicBezTo>
                  <a:cubicBezTo>
                    <a:pt x="15" y="81"/>
                    <a:pt x="15" y="80"/>
                    <a:pt x="15" y="79"/>
                  </a:cubicBezTo>
                  <a:cubicBezTo>
                    <a:pt x="15" y="78"/>
                    <a:pt x="13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6"/>
                    <a:pt x="10" y="74"/>
                    <a:pt x="1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3" y="72"/>
                    <a:pt x="14" y="71"/>
                    <a:pt x="14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5"/>
                    <a:pt x="13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0"/>
                    <a:pt x="11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5" y="58"/>
                    <a:pt x="16" y="57"/>
                  </a:cubicBezTo>
                  <a:cubicBezTo>
                    <a:pt x="16" y="56"/>
                    <a:pt x="16" y="55"/>
                    <a:pt x="16" y="55"/>
                  </a:cubicBezTo>
                  <a:cubicBezTo>
                    <a:pt x="17" y="53"/>
                    <a:pt x="16" y="52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4" y="49"/>
                    <a:pt x="15" y="48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2"/>
                    <a:pt x="21" y="40"/>
                    <a:pt x="20" y="39"/>
                  </a:cubicBezTo>
                  <a:cubicBezTo>
                    <a:pt x="20" y="39"/>
                    <a:pt x="19" y="39"/>
                    <a:pt x="19" y="39"/>
                  </a:cubicBezTo>
                  <a:cubicBezTo>
                    <a:pt x="20" y="38"/>
                    <a:pt x="21" y="36"/>
                    <a:pt x="22" y="34"/>
                  </a:cubicBezTo>
                  <a:cubicBezTo>
                    <a:pt x="22" y="35"/>
                    <a:pt x="23" y="35"/>
                    <a:pt x="23" y="35"/>
                  </a:cubicBezTo>
                  <a:cubicBezTo>
                    <a:pt x="23" y="36"/>
                    <a:pt x="24" y="36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4"/>
                    <a:pt x="28" y="34"/>
                    <a:pt x="28" y="33"/>
                  </a:cubicBezTo>
                  <a:cubicBezTo>
                    <a:pt x="29" y="32"/>
                    <a:pt x="29" y="30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8" y="27"/>
                    <a:pt x="30" y="26"/>
                    <a:pt x="31" y="25"/>
                  </a:cubicBezTo>
                  <a:cubicBezTo>
                    <a:pt x="31" y="25"/>
                    <a:pt x="32" y="25"/>
                    <a:pt x="32" y="26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4" y="27"/>
                    <a:pt x="35" y="27"/>
                    <a:pt x="36" y="26"/>
                  </a:cubicBezTo>
                  <a:cubicBezTo>
                    <a:pt x="36" y="26"/>
                    <a:pt x="37" y="25"/>
                    <a:pt x="38" y="25"/>
                  </a:cubicBezTo>
                  <a:cubicBezTo>
                    <a:pt x="39" y="24"/>
                    <a:pt x="39" y="22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9" y="19"/>
                    <a:pt x="41" y="18"/>
                    <a:pt x="42" y="17"/>
                  </a:cubicBezTo>
                  <a:cubicBezTo>
                    <a:pt x="42" y="18"/>
                    <a:pt x="43" y="18"/>
                    <a:pt x="43" y="18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5" y="20"/>
                    <a:pt x="46" y="20"/>
                    <a:pt x="46" y="20"/>
                  </a:cubicBezTo>
                  <a:cubicBezTo>
                    <a:pt x="47" y="19"/>
                    <a:pt x="48" y="19"/>
                    <a:pt x="48" y="19"/>
                  </a:cubicBezTo>
                  <a:cubicBezTo>
                    <a:pt x="50" y="18"/>
                    <a:pt x="50" y="17"/>
                    <a:pt x="50" y="15"/>
                  </a:cubicBezTo>
                  <a:cubicBezTo>
                    <a:pt x="50" y="15"/>
                    <a:pt x="50" y="15"/>
                    <a:pt x="49" y="14"/>
                  </a:cubicBezTo>
                  <a:cubicBezTo>
                    <a:pt x="51" y="14"/>
                    <a:pt x="53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ubicBezTo>
                    <a:pt x="55" y="15"/>
                    <a:pt x="56" y="16"/>
                    <a:pt x="5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60" y="15"/>
                    <a:pt x="60" y="15"/>
                  </a:cubicBezTo>
                  <a:cubicBezTo>
                    <a:pt x="62" y="15"/>
                    <a:pt x="63" y="14"/>
                    <a:pt x="63" y="12"/>
                  </a:cubicBezTo>
                  <a:cubicBezTo>
                    <a:pt x="62" y="12"/>
                    <a:pt x="62" y="12"/>
                    <a:pt x="62" y="11"/>
                  </a:cubicBezTo>
                  <a:cubicBezTo>
                    <a:pt x="64" y="11"/>
                    <a:pt x="66" y="11"/>
                    <a:pt x="68" y="11"/>
                  </a:cubicBezTo>
                  <a:cubicBezTo>
                    <a:pt x="68" y="11"/>
                    <a:pt x="68" y="12"/>
                    <a:pt x="68" y="12"/>
                  </a:cubicBezTo>
                  <a:cubicBezTo>
                    <a:pt x="68" y="13"/>
                    <a:pt x="69" y="15"/>
                    <a:pt x="70" y="15"/>
                  </a:cubicBezTo>
                  <a:cubicBezTo>
                    <a:pt x="71" y="15"/>
                    <a:pt x="72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5"/>
                    <a:pt x="75" y="14"/>
                    <a:pt x="76" y="12"/>
                  </a:cubicBezTo>
                  <a:cubicBezTo>
                    <a:pt x="76" y="12"/>
                    <a:pt x="76" y="12"/>
                    <a:pt x="75" y="11"/>
                  </a:cubicBezTo>
                  <a:cubicBezTo>
                    <a:pt x="77" y="11"/>
                    <a:pt x="79" y="12"/>
                    <a:pt x="81" y="12"/>
                  </a:cubicBezTo>
                  <a:cubicBezTo>
                    <a:pt x="81" y="12"/>
                    <a:pt x="81" y="13"/>
                    <a:pt x="81" y="13"/>
                  </a:cubicBezTo>
                  <a:cubicBezTo>
                    <a:pt x="80" y="14"/>
                    <a:pt x="81" y="16"/>
                    <a:pt x="83" y="16"/>
                  </a:cubicBezTo>
                  <a:cubicBezTo>
                    <a:pt x="83" y="16"/>
                    <a:pt x="84" y="17"/>
                    <a:pt x="85" y="17"/>
                  </a:cubicBezTo>
                  <a:cubicBezTo>
                    <a:pt x="85" y="17"/>
                    <a:pt x="86" y="17"/>
                    <a:pt x="86" y="17"/>
                  </a:cubicBezTo>
                  <a:cubicBezTo>
                    <a:pt x="87" y="17"/>
                    <a:pt x="88" y="16"/>
                    <a:pt x="88" y="15"/>
                  </a:cubicBezTo>
                  <a:cubicBezTo>
                    <a:pt x="88" y="15"/>
                    <a:pt x="88" y="14"/>
                    <a:pt x="88" y="14"/>
                  </a:cubicBezTo>
                  <a:cubicBezTo>
                    <a:pt x="90" y="15"/>
                    <a:pt x="92" y="15"/>
                    <a:pt x="94" y="16"/>
                  </a:cubicBezTo>
                  <a:cubicBezTo>
                    <a:pt x="94" y="16"/>
                    <a:pt x="93" y="17"/>
                    <a:pt x="93" y="17"/>
                  </a:cubicBezTo>
                  <a:cubicBezTo>
                    <a:pt x="93" y="18"/>
                    <a:pt x="93" y="20"/>
                    <a:pt x="94" y="21"/>
                  </a:cubicBezTo>
                  <a:cubicBezTo>
                    <a:pt x="95" y="21"/>
                    <a:pt x="96" y="21"/>
                    <a:pt x="97" y="22"/>
                  </a:cubicBezTo>
                  <a:cubicBezTo>
                    <a:pt x="97" y="22"/>
                    <a:pt x="97" y="22"/>
                    <a:pt x="98" y="22"/>
                  </a:cubicBezTo>
                  <a:cubicBezTo>
                    <a:pt x="99" y="22"/>
                    <a:pt x="100" y="22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2" y="21"/>
                    <a:pt x="104" y="22"/>
                    <a:pt x="105" y="23"/>
                  </a:cubicBezTo>
                  <a:cubicBezTo>
                    <a:pt x="105" y="23"/>
                    <a:pt x="105" y="23"/>
                    <a:pt x="104" y="24"/>
                  </a:cubicBezTo>
                  <a:cubicBezTo>
                    <a:pt x="103" y="25"/>
                    <a:pt x="104" y="27"/>
                    <a:pt x="105" y="27"/>
                  </a:cubicBezTo>
                  <a:cubicBezTo>
                    <a:pt x="105" y="28"/>
                    <a:pt x="106" y="29"/>
                    <a:pt x="107" y="29"/>
                  </a:cubicBezTo>
                  <a:cubicBezTo>
                    <a:pt x="107" y="30"/>
                    <a:pt x="108" y="30"/>
                    <a:pt x="108" y="30"/>
                  </a:cubicBezTo>
                  <a:cubicBezTo>
                    <a:pt x="109" y="30"/>
                    <a:pt x="110" y="29"/>
                    <a:pt x="110" y="29"/>
                  </a:cubicBezTo>
                  <a:cubicBezTo>
                    <a:pt x="111" y="29"/>
                    <a:pt x="111" y="28"/>
                    <a:pt x="111" y="28"/>
                  </a:cubicBezTo>
                  <a:cubicBezTo>
                    <a:pt x="112" y="29"/>
                    <a:pt x="114" y="31"/>
                    <a:pt x="115" y="32"/>
                  </a:cubicBezTo>
                  <a:cubicBezTo>
                    <a:pt x="114" y="32"/>
                    <a:pt x="114" y="33"/>
                    <a:pt x="114" y="33"/>
                  </a:cubicBezTo>
                  <a:cubicBezTo>
                    <a:pt x="113" y="34"/>
                    <a:pt x="112" y="35"/>
                    <a:pt x="113" y="36"/>
                  </a:cubicBezTo>
                  <a:cubicBezTo>
                    <a:pt x="114" y="37"/>
                    <a:pt x="114" y="38"/>
                    <a:pt x="115" y="38"/>
                  </a:cubicBezTo>
                  <a:cubicBezTo>
                    <a:pt x="115" y="39"/>
                    <a:pt x="116" y="40"/>
                    <a:pt x="117" y="40"/>
                  </a:cubicBezTo>
                  <a:cubicBezTo>
                    <a:pt x="117" y="40"/>
                    <a:pt x="118" y="39"/>
                    <a:pt x="118" y="39"/>
                  </a:cubicBezTo>
                  <a:cubicBezTo>
                    <a:pt x="119" y="39"/>
                    <a:pt x="119" y="39"/>
                    <a:pt x="119" y="38"/>
                  </a:cubicBezTo>
                  <a:cubicBezTo>
                    <a:pt x="120" y="40"/>
                    <a:pt x="121" y="42"/>
                    <a:pt x="122" y="43"/>
                  </a:cubicBezTo>
                  <a:cubicBezTo>
                    <a:pt x="122" y="43"/>
                    <a:pt x="121" y="43"/>
                    <a:pt x="121" y="44"/>
                  </a:cubicBezTo>
                  <a:cubicBezTo>
                    <a:pt x="120" y="44"/>
                    <a:pt x="119" y="46"/>
                    <a:pt x="120" y="47"/>
                  </a:cubicBezTo>
                  <a:cubicBezTo>
                    <a:pt x="120" y="48"/>
                    <a:pt x="120" y="49"/>
                    <a:pt x="121" y="49"/>
                  </a:cubicBezTo>
                  <a:cubicBezTo>
                    <a:pt x="121" y="50"/>
                    <a:pt x="122" y="51"/>
                    <a:pt x="123" y="51"/>
                  </a:cubicBezTo>
                  <a:cubicBezTo>
                    <a:pt x="123" y="51"/>
                    <a:pt x="124" y="51"/>
                    <a:pt x="124" y="51"/>
                  </a:cubicBezTo>
                  <a:cubicBezTo>
                    <a:pt x="124" y="51"/>
                    <a:pt x="125" y="50"/>
                    <a:pt x="125" y="50"/>
                  </a:cubicBezTo>
                  <a:cubicBezTo>
                    <a:pt x="126" y="52"/>
                    <a:pt x="126" y="54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4" y="56"/>
                    <a:pt x="123" y="57"/>
                    <a:pt x="124" y="59"/>
                  </a:cubicBezTo>
                  <a:cubicBezTo>
                    <a:pt x="124" y="60"/>
                    <a:pt x="124" y="61"/>
                    <a:pt x="124" y="61"/>
                  </a:cubicBezTo>
                  <a:cubicBezTo>
                    <a:pt x="124" y="63"/>
                    <a:pt x="125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8" y="63"/>
                    <a:pt x="128" y="63"/>
                  </a:cubicBezTo>
                  <a:cubicBezTo>
                    <a:pt x="128" y="65"/>
                    <a:pt x="128" y="66"/>
                    <a:pt x="128" y="68"/>
                  </a:cubicBezTo>
                  <a:cubicBezTo>
                    <a:pt x="128" y="67"/>
                    <a:pt x="128" y="67"/>
                    <a:pt x="127" y="67"/>
                  </a:cubicBezTo>
                  <a:cubicBezTo>
                    <a:pt x="126" y="67"/>
                    <a:pt x="125" y="69"/>
                    <a:pt x="125" y="70"/>
                  </a:cubicBezTo>
                  <a:cubicBezTo>
                    <a:pt x="125" y="71"/>
                    <a:pt x="125" y="72"/>
                    <a:pt x="125" y="72"/>
                  </a:cubicBezTo>
                  <a:cubicBezTo>
                    <a:pt x="125" y="74"/>
                    <a:pt x="126" y="75"/>
                    <a:pt x="127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7"/>
                    <a:pt x="128" y="79"/>
                    <a:pt x="127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38"/>
            <p:cNvSpPr>
              <a:spLocks noEditPoints="1"/>
            </p:cNvSpPr>
            <p:nvPr/>
          </p:nvSpPr>
          <p:spPr bwMode="auto">
            <a:xfrm>
              <a:off x="6296025" y="4500563"/>
              <a:ext cx="234950" cy="234950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50 w 92"/>
                <a:gd name="T11" fmla="*/ 69 h 92"/>
                <a:gd name="T12" fmla="*/ 50 w 92"/>
                <a:gd name="T13" fmla="*/ 76 h 92"/>
                <a:gd name="T14" fmla="*/ 42 w 92"/>
                <a:gd name="T15" fmla="*/ 76 h 92"/>
                <a:gd name="T16" fmla="*/ 42 w 92"/>
                <a:gd name="T17" fmla="*/ 69 h 92"/>
                <a:gd name="T18" fmla="*/ 30 w 92"/>
                <a:gd name="T19" fmla="*/ 66 h 92"/>
                <a:gd name="T20" fmla="*/ 32 w 92"/>
                <a:gd name="T21" fmla="*/ 57 h 92"/>
                <a:gd name="T22" fmla="*/ 44 w 92"/>
                <a:gd name="T23" fmla="*/ 61 h 92"/>
                <a:gd name="T24" fmla="*/ 52 w 92"/>
                <a:gd name="T25" fmla="*/ 56 h 92"/>
                <a:gd name="T26" fmla="*/ 44 w 92"/>
                <a:gd name="T27" fmla="*/ 50 h 92"/>
                <a:gd name="T28" fmla="*/ 30 w 92"/>
                <a:gd name="T29" fmla="*/ 36 h 92"/>
                <a:gd name="T30" fmla="*/ 43 w 92"/>
                <a:gd name="T31" fmla="*/ 23 h 92"/>
                <a:gd name="T32" fmla="*/ 43 w 92"/>
                <a:gd name="T33" fmla="*/ 16 h 92"/>
                <a:gd name="T34" fmla="*/ 50 w 92"/>
                <a:gd name="T35" fmla="*/ 16 h 92"/>
                <a:gd name="T36" fmla="*/ 50 w 92"/>
                <a:gd name="T37" fmla="*/ 22 h 92"/>
                <a:gd name="T38" fmla="*/ 61 w 92"/>
                <a:gd name="T39" fmla="*/ 25 h 92"/>
                <a:gd name="T40" fmla="*/ 59 w 92"/>
                <a:gd name="T41" fmla="*/ 33 h 92"/>
                <a:gd name="T42" fmla="*/ 48 w 92"/>
                <a:gd name="T43" fmla="*/ 30 h 92"/>
                <a:gd name="T44" fmla="*/ 42 w 92"/>
                <a:gd name="T45" fmla="*/ 35 h 92"/>
                <a:gd name="T46" fmla="*/ 51 w 92"/>
                <a:gd name="T47" fmla="*/ 41 h 92"/>
                <a:gd name="T48" fmla="*/ 63 w 92"/>
                <a:gd name="T49" fmla="*/ 55 h 92"/>
                <a:gd name="T50" fmla="*/ 50 w 92"/>
                <a:gd name="T5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lose/>
                  <a:moveTo>
                    <a:pt x="50" y="69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7" y="69"/>
                    <a:pt x="33" y="68"/>
                    <a:pt x="30" y="6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9"/>
                    <a:pt x="39" y="61"/>
                    <a:pt x="44" y="61"/>
                  </a:cubicBezTo>
                  <a:cubicBezTo>
                    <a:pt x="49" y="61"/>
                    <a:pt x="52" y="59"/>
                    <a:pt x="52" y="56"/>
                  </a:cubicBezTo>
                  <a:cubicBezTo>
                    <a:pt x="52" y="53"/>
                    <a:pt x="49" y="51"/>
                    <a:pt x="44" y="50"/>
                  </a:cubicBezTo>
                  <a:cubicBezTo>
                    <a:pt x="36" y="47"/>
                    <a:pt x="30" y="43"/>
                    <a:pt x="30" y="36"/>
                  </a:cubicBezTo>
                  <a:cubicBezTo>
                    <a:pt x="30" y="29"/>
                    <a:pt x="35" y="24"/>
                    <a:pt x="43" y="23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5" y="22"/>
                    <a:pt x="58" y="23"/>
                    <a:pt x="61" y="25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7" y="32"/>
                    <a:pt x="53" y="30"/>
                    <a:pt x="48" y="30"/>
                  </a:cubicBezTo>
                  <a:cubicBezTo>
                    <a:pt x="43" y="30"/>
                    <a:pt x="42" y="33"/>
                    <a:pt x="42" y="35"/>
                  </a:cubicBezTo>
                  <a:cubicBezTo>
                    <a:pt x="42" y="37"/>
                    <a:pt x="44" y="39"/>
                    <a:pt x="51" y="41"/>
                  </a:cubicBezTo>
                  <a:cubicBezTo>
                    <a:pt x="59" y="44"/>
                    <a:pt x="63" y="48"/>
                    <a:pt x="63" y="55"/>
                  </a:cubicBezTo>
                  <a:cubicBezTo>
                    <a:pt x="63" y="62"/>
                    <a:pt x="58" y="67"/>
                    <a:pt x="5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itle 4"/>
          <p:cNvSpPr txBox="1">
            <a:spLocks/>
          </p:cNvSpPr>
          <p:nvPr/>
        </p:nvSpPr>
        <p:spPr bwMode="auto">
          <a:xfrm>
            <a:off x="1884032" y="503585"/>
            <a:ext cx="7812369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lang="de-DE" sz="3600" b="1" i="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200" dirty="0" smtClean="0"/>
              <a:t>FORRETNINGSMODELLER </a:t>
            </a:r>
            <a:r>
              <a:rPr lang="nb-NO" sz="2200" dirty="0"/>
              <a:t>BØR HA MOBILITET SOM HOVEDMÅL OG ÅPNE FOR NYE SAMARBEIDSAVTALER </a:t>
            </a:r>
            <a:endParaRPr lang="nb-NO" sz="2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92354" y="5085184"/>
            <a:ext cx="7624317" cy="1440160"/>
            <a:chOff x="868353" y="4221088"/>
            <a:chExt cx="7624317" cy="14401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2982" r="22994" b="22435"/>
            <a:stretch/>
          </p:blipFill>
          <p:spPr>
            <a:xfrm>
              <a:off x="2810563" y="4418642"/>
              <a:ext cx="1045053" cy="10450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" y="4407437"/>
              <a:ext cx="1584176" cy="106746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5" t="7520" r="12589" b="8407"/>
            <a:stretch/>
          </p:blipFill>
          <p:spPr>
            <a:xfrm>
              <a:off x="6260422" y="4221088"/>
              <a:ext cx="2232248" cy="144016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15955" y="4972929"/>
            <a:ext cx="5806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Eksempel</a:t>
            </a:r>
            <a:r>
              <a:rPr lang="en-US" sz="1400" i="1" dirty="0">
                <a:solidFill>
                  <a:schemeClr val="bg1"/>
                </a:solidFill>
              </a:rPr>
              <a:t> på </a:t>
            </a:r>
            <a:r>
              <a:rPr lang="en-US" sz="1400" i="1" dirty="0" err="1">
                <a:solidFill>
                  <a:schemeClr val="bg1"/>
                </a:solidFill>
              </a:rPr>
              <a:t>tjenester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som</a:t>
            </a:r>
            <a:r>
              <a:rPr lang="en-US" sz="1400" i="1" dirty="0">
                <a:solidFill>
                  <a:schemeClr val="bg1"/>
                </a:solidFill>
              </a:rPr>
              <a:t> kan </a:t>
            </a:r>
            <a:r>
              <a:rPr lang="en-US" sz="1400" i="1" dirty="0" err="1">
                <a:solidFill>
                  <a:schemeClr val="bg1"/>
                </a:solidFill>
              </a:rPr>
              <a:t>integreres</a:t>
            </a:r>
            <a:r>
              <a:rPr lang="en-US" sz="1400" i="1" dirty="0">
                <a:solidFill>
                  <a:schemeClr val="bg1"/>
                </a:solidFill>
              </a:rPr>
              <a:t> med </a:t>
            </a:r>
            <a:r>
              <a:rPr lang="en-US" sz="1400" i="1" dirty="0" err="1">
                <a:solidFill>
                  <a:schemeClr val="bg1"/>
                </a:solidFill>
              </a:rPr>
              <a:t>Ruter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sitt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kollektivtilbud</a:t>
            </a:r>
            <a:endParaRPr lang="nb-NO" sz="1400" i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981069" y="2874823"/>
            <a:ext cx="414003" cy="514194"/>
            <a:chOff x="2436694" y="3240636"/>
            <a:chExt cx="392115" cy="512767"/>
          </a:xfrm>
          <a:solidFill>
            <a:schemeClr val="bg1"/>
          </a:solidFill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462547" y="3367751"/>
              <a:ext cx="366262" cy="385652"/>
            </a:xfrm>
            <a:custGeom>
              <a:avLst/>
              <a:gdLst>
                <a:gd name="T0" fmla="*/ 138 w 151"/>
                <a:gd name="T1" fmla="*/ 80 h 160"/>
                <a:gd name="T2" fmla="*/ 124 w 151"/>
                <a:gd name="T3" fmla="*/ 93 h 160"/>
                <a:gd name="T4" fmla="*/ 124 w 151"/>
                <a:gd name="T5" fmla="*/ 81 h 160"/>
                <a:gd name="T6" fmla="*/ 110 w 151"/>
                <a:gd name="T7" fmla="*/ 67 h 160"/>
                <a:gd name="T8" fmla="*/ 98 w 151"/>
                <a:gd name="T9" fmla="*/ 75 h 160"/>
                <a:gd name="T10" fmla="*/ 98 w 151"/>
                <a:gd name="T11" fmla="*/ 67 h 160"/>
                <a:gd name="T12" fmla="*/ 84 w 151"/>
                <a:gd name="T13" fmla="*/ 53 h 160"/>
                <a:gd name="T14" fmla="*/ 71 w 151"/>
                <a:gd name="T15" fmla="*/ 62 h 160"/>
                <a:gd name="T16" fmla="*/ 71 w 151"/>
                <a:gd name="T17" fmla="*/ 14 h 160"/>
                <a:gd name="T18" fmla="*/ 58 w 151"/>
                <a:gd name="T19" fmla="*/ 0 h 160"/>
                <a:gd name="T20" fmla="*/ 45 w 151"/>
                <a:gd name="T21" fmla="*/ 14 h 160"/>
                <a:gd name="T22" fmla="*/ 45 w 151"/>
                <a:gd name="T23" fmla="*/ 127 h 160"/>
                <a:gd name="T24" fmla="*/ 26 w 151"/>
                <a:gd name="T25" fmla="*/ 105 h 160"/>
                <a:gd name="T26" fmla="*/ 7 w 151"/>
                <a:gd name="T27" fmla="*/ 102 h 160"/>
                <a:gd name="T28" fmla="*/ 5 w 151"/>
                <a:gd name="T29" fmla="*/ 121 h 160"/>
                <a:gd name="T30" fmla="*/ 28 w 151"/>
                <a:gd name="T31" fmla="*/ 150 h 160"/>
                <a:gd name="T32" fmla="*/ 50 w 151"/>
                <a:gd name="T33" fmla="*/ 160 h 160"/>
                <a:gd name="T34" fmla="*/ 138 w 151"/>
                <a:gd name="T35" fmla="*/ 160 h 160"/>
                <a:gd name="T36" fmla="*/ 151 w 151"/>
                <a:gd name="T37" fmla="*/ 147 h 160"/>
                <a:gd name="T38" fmla="*/ 151 w 151"/>
                <a:gd name="T39" fmla="*/ 93 h 160"/>
                <a:gd name="T40" fmla="*/ 138 w 151"/>
                <a:gd name="T4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60">
                  <a:moveTo>
                    <a:pt x="138" y="80"/>
                  </a:moveTo>
                  <a:cubicBezTo>
                    <a:pt x="130" y="80"/>
                    <a:pt x="124" y="86"/>
                    <a:pt x="124" y="93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73"/>
                    <a:pt x="118" y="67"/>
                    <a:pt x="110" y="67"/>
                  </a:cubicBezTo>
                  <a:cubicBezTo>
                    <a:pt x="105" y="67"/>
                    <a:pt x="100" y="70"/>
                    <a:pt x="98" y="7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0"/>
                    <a:pt x="92" y="53"/>
                    <a:pt x="84" y="53"/>
                  </a:cubicBezTo>
                  <a:cubicBezTo>
                    <a:pt x="78" y="53"/>
                    <a:pt x="73" y="57"/>
                    <a:pt x="71" y="6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8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1" y="99"/>
                    <a:pt x="13" y="98"/>
                    <a:pt x="7" y="102"/>
                  </a:cubicBezTo>
                  <a:cubicBezTo>
                    <a:pt x="1" y="107"/>
                    <a:pt x="0" y="115"/>
                    <a:pt x="5" y="121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3" y="155"/>
                    <a:pt x="43" y="160"/>
                    <a:pt x="50" y="160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45" y="160"/>
                    <a:pt x="151" y="154"/>
                    <a:pt x="151" y="147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86"/>
                    <a:pt x="145" y="80"/>
                    <a:pt x="138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596125" y="3240636"/>
              <a:ext cx="34472" cy="64634"/>
            </a:xfrm>
            <a:custGeom>
              <a:avLst/>
              <a:gdLst>
                <a:gd name="T0" fmla="*/ 7 w 14"/>
                <a:gd name="T1" fmla="*/ 27 h 27"/>
                <a:gd name="T2" fmla="*/ 14 w 14"/>
                <a:gd name="T3" fmla="*/ 20 h 27"/>
                <a:gd name="T4" fmla="*/ 14 w 14"/>
                <a:gd name="T5" fmla="*/ 7 h 27"/>
                <a:gd name="T6" fmla="*/ 7 w 14"/>
                <a:gd name="T7" fmla="*/ 0 h 27"/>
                <a:gd name="T8" fmla="*/ 0 w 14"/>
                <a:gd name="T9" fmla="*/ 7 h 27"/>
                <a:gd name="T10" fmla="*/ 0 w 14"/>
                <a:gd name="T11" fmla="*/ 20 h 27"/>
                <a:gd name="T12" fmla="*/ 7 w 1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7" y="27"/>
                  </a:moveTo>
                  <a:cubicBezTo>
                    <a:pt x="11" y="27"/>
                    <a:pt x="14" y="24"/>
                    <a:pt x="14" y="2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3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36694" y="3367751"/>
              <a:ext cx="96952" cy="34472"/>
            </a:xfrm>
            <a:custGeom>
              <a:avLst/>
              <a:gdLst>
                <a:gd name="T0" fmla="*/ 40 w 40"/>
                <a:gd name="T1" fmla="*/ 7 h 14"/>
                <a:gd name="T2" fmla="*/ 33 w 40"/>
                <a:gd name="T3" fmla="*/ 0 h 14"/>
                <a:gd name="T4" fmla="*/ 6 w 40"/>
                <a:gd name="T5" fmla="*/ 0 h 14"/>
                <a:gd name="T6" fmla="*/ 0 w 40"/>
                <a:gd name="T7" fmla="*/ 7 h 14"/>
                <a:gd name="T8" fmla="*/ 6 w 40"/>
                <a:gd name="T9" fmla="*/ 14 h 14"/>
                <a:gd name="T10" fmla="*/ 33 w 40"/>
                <a:gd name="T11" fmla="*/ 14 h 14"/>
                <a:gd name="T12" fmla="*/ 4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7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693077" y="3367751"/>
              <a:ext cx="96952" cy="34472"/>
            </a:xfrm>
            <a:custGeom>
              <a:avLst/>
              <a:gdLst>
                <a:gd name="T0" fmla="*/ 0 w 40"/>
                <a:gd name="T1" fmla="*/ 7 h 14"/>
                <a:gd name="T2" fmla="*/ 7 w 40"/>
                <a:gd name="T3" fmla="*/ 14 h 14"/>
                <a:gd name="T4" fmla="*/ 33 w 40"/>
                <a:gd name="T5" fmla="*/ 14 h 14"/>
                <a:gd name="T6" fmla="*/ 40 w 40"/>
                <a:gd name="T7" fmla="*/ 7 h 14"/>
                <a:gd name="T8" fmla="*/ 33 w 40"/>
                <a:gd name="T9" fmla="*/ 0 h 14"/>
                <a:gd name="T10" fmla="*/ 7 w 40"/>
                <a:gd name="T11" fmla="*/ 0 h 14"/>
                <a:gd name="T12" fmla="*/ 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667223" y="3257872"/>
              <a:ext cx="86179" cy="73252"/>
            </a:xfrm>
            <a:custGeom>
              <a:avLst/>
              <a:gdLst>
                <a:gd name="T0" fmla="*/ 11 w 36"/>
                <a:gd name="T1" fmla="*/ 29 h 31"/>
                <a:gd name="T2" fmla="*/ 32 w 36"/>
                <a:gd name="T3" fmla="*/ 13 h 31"/>
                <a:gd name="T4" fmla="*/ 34 w 36"/>
                <a:gd name="T5" fmla="*/ 4 h 31"/>
                <a:gd name="T6" fmla="*/ 25 w 36"/>
                <a:gd name="T7" fmla="*/ 2 h 31"/>
                <a:gd name="T8" fmla="*/ 3 w 36"/>
                <a:gd name="T9" fmla="*/ 18 h 31"/>
                <a:gd name="T10" fmla="*/ 2 w 36"/>
                <a:gd name="T11" fmla="*/ 28 h 31"/>
                <a:gd name="T12" fmla="*/ 11 w 36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1" y="29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5" y="11"/>
                    <a:pt x="36" y="7"/>
                    <a:pt x="34" y="4"/>
                  </a:cubicBezTo>
                  <a:cubicBezTo>
                    <a:pt x="32" y="1"/>
                    <a:pt x="27" y="0"/>
                    <a:pt x="25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20"/>
                    <a:pt x="0" y="25"/>
                    <a:pt x="2" y="28"/>
                  </a:cubicBezTo>
                  <a:cubicBezTo>
                    <a:pt x="4" y="31"/>
                    <a:pt x="8" y="31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73320" y="3257872"/>
              <a:ext cx="86179" cy="73252"/>
            </a:xfrm>
            <a:custGeom>
              <a:avLst/>
              <a:gdLst>
                <a:gd name="T0" fmla="*/ 25 w 36"/>
                <a:gd name="T1" fmla="*/ 29 h 31"/>
                <a:gd name="T2" fmla="*/ 34 w 36"/>
                <a:gd name="T3" fmla="*/ 28 h 31"/>
                <a:gd name="T4" fmla="*/ 33 w 36"/>
                <a:gd name="T5" fmla="*/ 18 h 31"/>
                <a:gd name="T6" fmla="*/ 11 w 36"/>
                <a:gd name="T7" fmla="*/ 2 h 31"/>
                <a:gd name="T8" fmla="*/ 2 w 36"/>
                <a:gd name="T9" fmla="*/ 4 h 31"/>
                <a:gd name="T10" fmla="*/ 3 w 36"/>
                <a:gd name="T11" fmla="*/ 13 h 31"/>
                <a:gd name="T12" fmla="*/ 25 w 36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25" y="29"/>
                  </a:moveTo>
                  <a:cubicBezTo>
                    <a:pt x="28" y="31"/>
                    <a:pt x="32" y="31"/>
                    <a:pt x="34" y="28"/>
                  </a:cubicBezTo>
                  <a:cubicBezTo>
                    <a:pt x="36" y="25"/>
                    <a:pt x="36" y="20"/>
                    <a:pt x="33" y="1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0" y="11"/>
                    <a:pt x="3" y="13"/>
                  </a:cubicBezTo>
                  <a:lnTo>
                    <a:pt x="2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918" y="5593454"/>
            <a:ext cx="2226202" cy="467228"/>
          </a:xfrm>
          <a:prstGeom prst="rect">
            <a:avLst/>
          </a:prstGeom>
          <a:solidFill>
            <a:srgbClr val="008899"/>
          </a:solidFill>
        </p:spPr>
      </p:pic>
    </p:spTree>
    <p:extLst>
      <p:ext uri="{BB962C8B-B14F-4D97-AF65-F5344CB8AC3E}">
        <p14:creationId xmlns:p14="http://schemas.microsoft.com/office/powerpoint/2010/main" val="1530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1&quot;&gt;&lt;elem m_fUsage=&quot;8.64914828232700830000E+000&quot;&gt;&lt;m_msothmcolidx val=&quot;0&quot;/&gt;&lt;m_rgb r=&quot;93&quot; g=&quot;d7&quot; b=&quot;ff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TEXTBOX" val="Trenger vi denne - kan dekkes muntlig med neste slid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ccenture Management Consulting Accordian Leafes">
  <a:themeElements>
    <a:clrScheme name="MacroReflection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66AA44"/>
      </a:accent1>
      <a:accent2>
        <a:srgbClr val="00BBEE"/>
      </a:accent2>
      <a:accent3>
        <a:srgbClr val="AA1133"/>
      </a:accent3>
      <a:accent4>
        <a:srgbClr val="002266"/>
      </a:accent4>
      <a:accent5>
        <a:srgbClr val="66AA44"/>
      </a:accent5>
      <a:accent6>
        <a:srgbClr val="00BBEE"/>
      </a:accent6>
      <a:hlink>
        <a:srgbClr val="AA1133"/>
      </a:hlink>
      <a:folHlink>
        <a:srgbClr val="002266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804090_Public Transportation PPT">
  <a:themeElements>
    <a:clrScheme name="Public Transportation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BEE"/>
      </a:accent1>
      <a:accent2>
        <a:srgbClr val="FF0000"/>
      </a:accent2>
      <a:accent3>
        <a:srgbClr val="FF9900"/>
      </a:accent3>
      <a:accent4>
        <a:srgbClr val="66AA44"/>
      </a:accent4>
      <a:accent5>
        <a:srgbClr val="008899"/>
      </a:accent5>
      <a:accent6>
        <a:srgbClr val="002266"/>
      </a:accent6>
      <a:hlink>
        <a:srgbClr val="00BBEE"/>
      </a:hlink>
      <a:folHlink>
        <a:srgbClr val="008899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Accenture Management Consulting Accordian Leafes">
  <a:themeElements>
    <a:clrScheme name="MacroReflection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66AA44"/>
      </a:accent1>
      <a:accent2>
        <a:srgbClr val="00BBEE"/>
      </a:accent2>
      <a:accent3>
        <a:srgbClr val="AA1133"/>
      </a:accent3>
      <a:accent4>
        <a:srgbClr val="002266"/>
      </a:accent4>
      <a:accent5>
        <a:srgbClr val="66AA44"/>
      </a:accent5>
      <a:accent6>
        <a:srgbClr val="00BBEE"/>
      </a:accent6>
      <a:hlink>
        <a:srgbClr val="AA1133"/>
      </a:hlink>
      <a:folHlink>
        <a:srgbClr val="002266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BAF954FA94448A7DABA47F6D5FA1" ma:contentTypeVersion="0" ma:contentTypeDescription="Create a new document." ma:contentTypeScope="" ma:versionID="97c545e17f74c8dc91dc1e55c40229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0ED3A-735D-4018-99C4-00CDD0B3F7F5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4B960D-7F64-4411-870D-549F04B3D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B7E12-1E5B-4D95-BACF-A9EA55790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31948</TotalTime>
  <Words>364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Georgia</vt:lpstr>
      <vt:lpstr>Helvetica</vt:lpstr>
      <vt:lpstr>Times New Roman</vt:lpstr>
      <vt:lpstr>Accenture Management Consulting Accordian Leafes</vt:lpstr>
      <vt:lpstr>804090_Public Transportation PPT</vt:lpstr>
      <vt:lpstr>1_Accenture Management Consulting Accordian Leafes</vt:lpstr>
      <vt:lpstr>think-cell Slide</vt:lpstr>
      <vt:lpstr>PowerPoint Presentation</vt:lpstr>
      <vt:lpstr>PowerPoint Presentation</vt:lpstr>
      <vt:lpstr>NØKKELEN ER Å SIKRE BÆREKRAFTIG KONKURRANSE SAMTIDIG SOM MAN ARBEIDER FOR ØKT SAMHANDLING PÅ RUTEPLANEGGING, MARKEDSFØRING OG GODTGJØRELSESMODELLER SOM GIR OPTIMALE INCENTIVER FOR AKTØRENE </vt:lpstr>
      <vt:lpstr>MED DAGENS MODELL I BUNN KAN NYE PARTNERSKAPSMODELLER OG MARKEDS-MEKANISMER GI INCENTIVER FOR ØKT INNTEKTSSIKRING OG BÆREKRAFTIG VEKST</vt:lpstr>
      <vt:lpstr>BRUK AV TEKNOLOGI SOM iBEACONS GJØR AT MAN KAN TENKE NYTT RUNDT FORRETNINGSMODELLER OG INNTEKTSSIKRING 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bilbruk og rushtrafikk til og fra Fornebu reduseres?</dc:title>
  <dc:creator>Engerud, Martine</dc:creator>
  <cp:lastModifiedBy>trygve.lie</cp:lastModifiedBy>
  <cp:revision>1392</cp:revision>
  <dcterms:created xsi:type="dcterms:W3CDTF">2014-06-26T21:35:50Z</dcterms:created>
  <dcterms:modified xsi:type="dcterms:W3CDTF">2016-04-06T08:14:26Z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0x0101009C16BAF954FA94448A7DABA47F6D5FA1</vt:lpwstr>
  </property>
</Properties>
</file>