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93" r:id="rId3"/>
    <p:sldId id="271" r:id="rId4"/>
    <p:sldId id="257" r:id="rId5"/>
    <p:sldId id="258" r:id="rId6"/>
    <p:sldId id="276" r:id="rId7"/>
    <p:sldId id="277" r:id="rId8"/>
    <p:sldId id="259" r:id="rId9"/>
    <p:sldId id="278" r:id="rId10"/>
    <p:sldId id="265" r:id="rId11"/>
    <p:sldId id="272" r:id="rId12"/>
    <p:sldId id="261" r:id="rId13"/>
    <p:sldId id="290" r:id="rId14"/>
    <p:sldId id="279" r:id="rId15"/>
    <p:sldId id="280" r:id="rId16"/>
    <p:sldId id="281" r:id="rId17"/>
    <p:sldId id="266" r:id="rId18"/>
    <p:sldId id="282" r:id="rId19"/>
    <p:sldId id="283" r:id="rId20"/>
    <p:sldId id="284" r:id="rId21"/>
    <p:sldId id="267" r:id="rId22"/>
    <p:sldId id="269" r:id="rId23"/>
    <p:sldId id="291" r:id="rId24"/>
    <p:sldId id="260" r:id="rId25"/>
    <p:sldId id="285" r:id="rId26"/>
    <p:sldId id="286" r:id="rId27"/>
    <p:sldId id="264" r:id="rId28"/>
    <p:sldId id="273" r:id="rId29"/>
    <p:sldId id="292" r:id="rId30"/>
    <p:sldId id="268" r:id="rId31"/>
    <p:sldId id="287" r:id="rId32"/>
    <p:sldId id="288" r:id="rId33"/>
    <p:sldId id="289" r:id="rId34"/>
    <p:sldId id="263" r:id="rId35"/>
    <p:sldId id="270" r:id="rId36"/>
    <p:sldId id="262" r:id="rId37"/>
    <p:sldId id="274" r:id="rId38"/>
    <p:sldId id="275" r:id="rId39"/>
  </p:sldIdLst>
  <p:sldSz cx="9144000" cy="5715000" type="screen16x10"/>
  <p:notesSz cx="6805613" cy="9939338"/>
  <p:defaultTextStyle>
    <a:defPPr>
      <a:defRPr lang="nb-NO"/>
    </a:defPPr>
    <a:lvl1pPr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474588" indent="-217185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950070" indent="-435263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1425551" indent="-653341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1901033" indent="-871419" algn="l" defTabSz="950070" rtl="0" fontAlgn="base">
      <a:spcBef>
        <a:spcPct val="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1287018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6pPr>
    <a:lvl7pPr marL="1544422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7pPr>
    <a:lvl8pPr marL="1801825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8pPr>
    <a:lvl9pPr marL="2059229" algn="l" defTabSz="514807" rtl="0" eaLnBrk="1" latinLnBrk="0" hangingPunct="1">
      <a:defRPr sz="19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E60000"/>
    <a:srgbClr val="87B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99" autoAdjust="0"/>
    <p:restoredTop sz="94660"/>
  </p:normalViewPr>
  <p:slideViewPr>
    <p:cSldViewPr>
      <p:cViewPr>
        <p:scale>
          <a:sx n="100" d="100"/>
          <a:sy n="100" d="100"/>
        </p:scale>
        <p:origin x="-2148" y="-1026"/>
      </p:cViewPr>
      <p:guideLst>
        <p:guide orient="horz" pos="2782"/>
        <p:guide orient="horz" pos="856"/>
        <p:guide pos="454"/>
        <p:guide pos="551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90"/>
    </p:cViewPr>
  </p:sorterViewPr>
  <p:notesViewPr>
    <p:cSldViewPr>
      <p:cViewPr varScale="1">
        <p:scale>
          <a:sx n="102" d="100"/>
          <a:sy n="102" d="100"/>
        </p:scale>
        <p:origin x="-3558" y="-84"/>
      </p:cViewPr>
      <p:guideLst>
        <p:guide orient="horz" pos="3131"/>
        <p:guide pos="214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4E4EE7-AE36-40B4-8D5D-17D56A5EE4FB}" type="datetimeFigureOut">
              <a:rPr lang="nb-NO"/>
              <a:pPr>
                <a:defRPr/>
              </a:pPr>
              <a:t>22.11.2013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1973943" y="944237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35E55DF-D652-4D9D-948F-18B91E7F5EC6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4582" name="Bilde 5" descr="Logo-sort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74423" y="9649441"/>
            <a:ext cx="1209887" cy="28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00735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56514" y="0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0F5A882-F21F-4BE2-8F3C-95BF2808A063}" type="datetimeFigureOut">
              <a:rPr lang="nb-NO"/>
              <a:pPr>
                <a:defRPr/>
              </a:pPr>
              <a:t>22.11.2013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69950" y="509588"/>
            <a:ext cx="5046663" cy="31543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0562" y="3796275"/>
            <a:ext cx="5444490" cy="5397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noProof="0" dirty="0" smtClean="0"/>
              <a:t>Klikk for å redigere tekststiler i malen</a:t>
            </a:r>
          </a:p>
          <a:p>
            <a:pPr lvl="1"/>
            <a:r>
              <a:rPr lang="nb-NO" noProof="0" dirty="0" smtClean="0"/>
              <a:t>Andre nivå</a:t>
            </a:r>
          </a:p>
          <a:p>
            <a:pPr lvl="2"/>
            <a:r>
              <a:rPr lang="nb-NO" noProof="0" dirty="0" smtClean="0"/>
              <a:t>Tredje nivå</a:t>
            </a:r>
          </a:p>
          <a:p>
            <a:pPr lvl="3"/>
            <a:r>
              <a:rPr lang="nb-NO" noProof="0" dirty="0" smtClean="0"/>
              <a:t>Fjerde nivå</a:t>
            </a:r>
          </a:p>
          <a:p>
            <a:pPr lvl="4"/>
            <a:r>
              <a:rPr lang="nb-NO" noProof="0" dirty="0" smtClean="0"/>
              <a:t>Femte nivå</a:t>
            </a:r>
            <a:endParaRPr lang="nb-NO" noProof="0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44237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1973943" y="9442371"/>
            <a:ext cx="2949099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 defTabSz="168908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DC77C6B-F5C4-4346-A23F-534C72B796E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21512" name="Bilde 7" descr="Logo-sort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74423" y="9649441"/>
            <a:ext cx="1209887" cy="289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0037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4588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0070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25551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1033" algn="l" defTabSz="950070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77380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852856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328332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803808" algn="l" defTabSz="95095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jp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1.jp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3.jp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5.jp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67855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54971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4000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6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98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6" y="0"/>
            <a:ext cx="9175188" cy="573511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6293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476646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38433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38385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1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1" name="Plassholder for innhold 6"/>
          <p:cNvSpPr>
            <a:spLocks noGrp="1"/>
          </p:cNvSpPr>
          <p:nvPr>
            <p:ph idx="11"/>
          </p:nvPr>
        </p:nvSpPr>
        <p:spPr>
          <a:xfrm>
            <a:off x="638839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8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5146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674747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545214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sfortegnels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" y="0"/>
            <a:ext cx="9143003" cy="5715000"/>
          </a:xfrm>
          <a:prstGeom prst="rect">
            <a:avLst/>
          </a:prstGeom>
        </p:spPr>
      </p:pic>
      <p:sp>
        <p:nvSpPr>
          <p:cNvPr id="12" name="Rectangle 7"/>
          <p:cNvSpPr/>
          <p:nvPr userDrawn="1"/>
        </p:nvSpPr>
        <p:spPr>
          <a:xfrm>
            <a:off x="5292080" y="332889"/>
            <a:ext cx="3487133" cy="4915871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481" tIns="25740" rIns="51481" bIns="25740" rtlCol="0" anchor="ctr"/>
          <a:lstStyle/>
          <a:p>
            <a:pPr algn="ctr"/>
            <a:endParaRPr lang="nb-NO"/>
          </a:p>
        </p:txBody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5453867" y="506770"/>
            <a:ext cx="3165452" cy="362148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Innholdsfortegnelse</a:t>
            </a:r>
            <a:endParaRPr lang="nb-NO" noProof="0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5453818" y="884703"/>
            <a:ext cx="3165485" cy="394702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D52B1E"/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smtClean="0"/>
              <a:t>Klikk for å redigere undertittelstil i malen</a:t>
            </a:r>
            <a:endParaRPr lang="nb-NO" noProof="0" dirty="0"/>
          </a:p>
        </p:txBody>
      </p:sp>
      <p:sp>
        <p:nvSpPr>
          <p:cNvPr id="15" name="Plassholder for innhold 6"/>
          <p:cNvSpPr>
            <a:spLocks noGrp="1"/>
          </p:cNvSpPr>
          <p:nvPr>
            <p:ph idx="11"/>
          </p:nvPr>
        </p:nvSpPr>
        <p:spPr>
          <a:xfrm>
            <a:off x="5454273" y="1291133"/>
            <a:ext cx="3164794" cy="3404506"/>
          </a:xfrm>
        </p:spPr>
        <p:txBody>
          <a:bodyPr/>
          <a:lstStyle>
            <a:lvl1pPr>
              <a:defRPr sz="1600">
                <a:solidFill>
                  <a:srgbClr val="32374B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16" name="Bilde 12" descr="Logo-hvit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579" y="4843462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707606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16" name="Bild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099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605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00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395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bil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345056"/>
            <a:ext cx="6194906" cy="340267"/>
          </a:xfrm>
        </p:spPr>
        <p:txBody>
          <a:bodyPr anchor="t">
            <a:noAutofit/>
          </a:bodyPr>
          <a:lstStyle>
            <a:lvl1pPr algn="l">
              <a:defRPr sz="18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Kapitteltittel</a:t>
            </a:r>
            <a:endParaRPr lang="nb-NO" noProof="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697260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4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8" name="Bilde 12" descr="Logo-hvit.pn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52320" y="375958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ktangel 10"/>
          <p:cNvSpPr/>
          <p:nvPr userDrawn="1"/>
        </p:nvSpPr>
        <p:spPr>
          <a:xfrm>
            <a:off x="7308304" y="5017740"/>
            <a:ext cx="158417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rgbClr val="FFFFFF"/>
              </a:solidFill>
            </a:endParaRPr>
          </a:p>
        </p:txBody>
      </p:sp>
      <p:pic>
        <p:nvPicPr>
          <p:cNvPr id="15" name="Bild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25" y="1345332"/>
            <a:ext cx="6550000" cy="3600000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5332"/>
            <a:ext cx="252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2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 b="1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EF8F3-F558-4445-8609-5621AE8CA248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9C237B-B3DD-4E68-A444-9FD1911074B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4870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3" y="0"/>
            <a:ext cx="2878073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1" y="1551831"/>
            <a:ext cx="2877968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4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788464" y="1177315"/>
            <a:ext cx="396000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17706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611188" y="1177315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88224" y="1177315"/>
            <a:ext cx="2160240" cy="392782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21971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2843808" y="1201316"/>
            <a:ext cx="5905028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560" y="1201316"/>
            <a:ext cx="2160240" cy="39278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A1691-2F5C-4004-ADD2-6041CD4F69D3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EB4D9-6733-4D0E-8F89-0392A6BB091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0188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8" y="1177314"/>
            <a:ext cx="3960812" cy="672074"/>
          </a:xfrm>
        </p:spPr>
        <p:txBody>
          <a:bodyPr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8" y="1849388"/>
            <a:ext cx="3960000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716017" y="1177313"/>
            <a:ext cx="4032697" cy="672075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716016" y="1849388"/>
            <a:ext cx="4032448" cy="325574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24EB2-E0B0-4114-B07A-8ADAFBE308B4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626CE-081D-4339-A305-6C9137EFE8D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1169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ødtekst med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11189" y="1177313"/>
            <a:ext cx="8137525" cy="1620180"/>
          </a:xfrm>
        </p:spPr>
        <p:txBody>
          <a:bodyPr tIns="74878">
            <a:normAutofit/>
          </a:bodyPr>
          <a:lstStyle>
            <a:lvl1pPr marL="0" indent="0">
              <a:buNone/>
              <a:defRPr sz="2000" b="0"/>
            </a:lvl1pPr>
            <a:lvl2pPr marL="475476" indent="0">
              <a:buNone/>
              <a:defRPr sz="2100" b="1"/>
            </a:lvl2pPr>
            <a:lvl3pPr marL="950952" indent="0">
              <a:buNone/>
              <a:defRPr sz="1900" b="1"/>
            </a:lvl3pPr>
            <a:lvl4pPr marL="1426428" indent="0">
              <a:buNone/>
              <a:defRPr sz="1700" b="1"/>
            </a:lvl4pPr>
            <a:lvl5pPr marL="1901904" indent="0">
              <a:buNone/>
              <a:defRPr sz="1700" b="1"/>
            </a:lvl5pPr>
            <a:lvl6pPr marL="2377380" indent="0">
              <a:buNone/>
              <a:defRPr sz="1700" b="1"/>
            </a:lvl6pPr>
            <a:lvl7pPr marL="2852856" indent="0">
              <a:buNone/>
              <a:defRPr sz="1700" b="1"/>
            </a:lvl7pPr>
            <a:lvl8pPr marL="3328332" indent="0">
              <a:buNone/>
              <a:defRPr sz="1700" b="1"/>
            </a:lvl8pPr>
            <a:lvl9pPr marL="3803808" indent="0">
              <a:buNone/>
              <a:defRPr sz="17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1189" y="2857501"/>
            <a:ext cx="8137525" cy="224763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ECE31-6DEE-4161-A9A7-30199BDAC5E9}" type="datetime1">
              <a:rPr/>
              <a:pPr>
                <a:defRPr/>
              </a:pPr>
              <a:t>22.06.2011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9FFC60-9DA0-4F83-BC03-AFC6AAB306B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07157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55130-3420-4BF7-8EFF-9B842B90F285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68101-5E73-4842-84AF-B77D371DB73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969AFA-CD9D-430C-AD78-975833FF0057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38BE0-F564-4F37-9EE1-02B6F953E84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vadratisk bil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59" y="1201316"/>
            <a:ext cx="3960000" cy="36004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 dirty="0"/>
          </a:p>
        </p:txBody>
      </p:sp>
      <p:sp>
        <p:nvSpPr>
          <p:cNvPr id="9" name="Plassholder for innhold 3"/>
          <p:cNvSpPr>
            <a:spLocks noGrp="1"/>
          </p:cNvSpPr>
          <p:nvPr>
            <p:ph sz="half" idx="2"/>
          </p:nvPr>
        </p:nvSpPr>
        <p:spPr>
          <a:xfrm>
            <a:off x="4716016" y="1201716"/>
            <a:ext cx="3960000" cy="360000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BF0845-169D-4F6F-B707-36A3C2E10C2B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91288-1D36-443B-9EE0-7D76D01993B7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orama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611560" y="1357312"/>
            <a:ext cx="8064896" cy="3030000"/>
          </a:xfrm>
        </p:spPr>
        <p:txBody>
          <a:bodyPr rtlCol="0">
            <a:normAutofit/>
          </a:bodyPr>
          <a:lstStyle>
            <a:lvl1pPr marL="0" indent="0">
              <a:buNone/>
              <a:defRPr sz="3300"/>
            </a:lvl1pPr>
            <a:lvl2pPr marL="475476" indent="0">
              <a:buNone/>
              <a:defRPr sz="2900"/>
            </a:lvl2pPr>
            <a:lvl3pPr marL="950952" indent="0">
              <a:buNone/>
              <a:defRPr sz="2500"/>
            </a:lvl3pPr>
            <a:lvl4pPr marL="1426428" indent="0">
              <a:buNone/>
              <a:defRPr sz="2100"/>
            </a:lvl4pPr>
            <a:lvl5pPr marL="1901904" indent="0">
              <a:buNone/>
              <a:defRPr sz="2100"/>
            </a:lvl5pPr>
            <a:lvl6pPr marL="2377380" indent="0">
              <a:buNone/>
              <a:defRPr sz="2100"/>
            </a:lvl6pPr>
            <a:lvl7pPr marL="2852856" indent="0">
              <a:buNone/>
              <a:defRPr sz="2100"/>
            </a:lvl7pPr>
            <a:lvl8pPr marL="3328332" indent="0">
              <a:buNone/>
              <a:defRPr sz="2100"/>
            </a:lvl8pPr>
            <a:lvl9pPr marL="3803808" indent="0">
              <a:buNone/>
              <a:defRPr sz="2100"/>
            </a:lvl9pPr>
          </a:lstStyle>
          <a:p>
            <a:pPr lvl="0"/>
            <a:r>
              <a:rPr lang="nb-NO" noProof="0" smtClean="0"/>
              <a:t>Klikk ikonet for å legge til et bilde</a:t>
            </a:r>
            <a:endParaRPr lang="nb-NO" noProof="0"/>
          </a:p>
        </p:txBody>
      </p:sp>
      <p:sp>
        <p:nvSpPr>
          <p:cNvPr id="10" name="Tittel 1"/>
          <p:cNvSpPr>
            <a:spLocks noGrp="1"/>
          </p:cNvSpPr>
          <p:nvPr>
            <p:ph type="title"/>
          </p:nvPr>
        </p:nvSpPr>
        <p:spPr>
          <a:xfrm>
            <a:off x="611560" y="517240"/>
            <a:ext cx="8075240" cy="599778"/>
          </a:xfrm>
        </p:spPr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8D9B1-291D-4A8E-9E15-86F9DE341D6B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78D6-888D-4277-B746-1CA1F7AD0B63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>
              <a:defRPr sz="2500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4C3CC-909B-43C1-A166-DD43EA188E47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4D6D8-7FBC-42DF-8F96-A8130C094A32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jefstittel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3851920" y="1551831"/>
            <a:ext cx="4970770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851920" y="2038947"/>
            <a:ext cx="4970770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3" name="Bilde 2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14" y="0"/>
            <a:ext cx="2878071" cy="1493999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92" y="1551831"/>
            <a:ext cx="2877966" cy="1224135"/>
          </a:xfrm>
          <a:prstGeom prst="rect">
            <a:avLst/>
          </a:prstGeom>
        </p:spPr>
      </p:pic>
      <p:pic>
        <p:nvPicPr>
          <p:cNvPr id="5" name="Bilde 4"/>
          <p:cNvPicPr>
            <a:picLocks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4" y="2842962"/>
            <a:ext cx="288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338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 anchor="ctr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AAC4E3-D362-4D4C-A7FC-6089373DDE62}" type="datetime1">
              <a:rPr lang="nb-NO"/>
              <a:pPr>
                <a:defRPr/>
              </a:pPr>
              <a:t>22.11.2013</a:t>
            </a:fld>
            <a:endParaRPr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4B5DB2-4D92-45C2-80FD-500F378E985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s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38"/>
          <p:cNvGrpSpPr>
            <a:grpSpLocks/>
          </p:cNvGrpSpPr>
          <p:nvPr userDrawn="1"/>
        </p:nvGrpSpPr>
        <p:grpSpPr bwMode="auto">
          <a:xfrm>
            <a:off x="2990193" y="1336717"/>
            <a:ext cx="3169872" cy="3050502"/>
            <a:chOff x="5310958" y="2374788"/>
            <a:chExt cx="5629018" cy="5419817"/>
          </a:xfrm>
        </p:grpSpPr>
        <p:grpSp>
          <p:nvGrpSpPr>
            <p:cNvPr id="3" name="Gruppe 16"/>
            <p:cNvGrpSpPr/>
            <p:nvPr userDrawn="1"/>
          </p:nvGrpSpPr>
          <p:grpSpPr>
            <a:xfrm>
              <a:off x="5670436" y="3692865"/>
              <a:ext cx="5269540" cy="812979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3" name="Trapes 12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4" name="Trapes 13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4" name="Gruppe 25"/>
            <p:cNvGrpSpPr/>
            <p:nvPr userDrawn="1"/>
          </p:nvGrpSpPr>
          <p:grpSpPr>
            <a:xfrm>
              <a:off x="5310958" y="5690869"/>
              <a:ext cx="5269540" cy="799200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11" name="Trapes 10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2" name="Trapes 11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5" name="Gruppe 29"/>
            <p:cNvGrpSpPr/>
            <p:nvPr userDrawn="1"/>
          </p:nvGrpSpPr>
          <p:grpSpPr>
            <a:xfrm rot="6060610" flipH="1">
              <a:off x="4450019" y="4673845"/>
              <a:ext cx="5417928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9" name="Trapes 8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10" name="Trapes 9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  <p:grpSp>
          <p:nvGrpSpPr>
            <p:cNvPr id="6" name="Gruppe 35"/>
            <p:cNvGrpSpPr/>
            <p:nvPr userDrawn="1"/>
          </p:nvGrpSpPr>
          <p:grpSpPr>
            <a:xfrm rot="6060610" flipH="1">
              <a:off x="6432945" y="4671189"/>
              <a:ext cx="5416395" cy="823594"/>
              <a:chOff x="2224198" y="2564904"/>
              <a:chExt cx="4148002" cy="648072"/>
            </a:xfrm>
            <a:solidFill>
              <a:srgbClr val="FFFFFF"/>
            </a:solidFill>
          </p:grpSpPr>
          <p:sp>
            <p:nvSpPr>
              <p:cNvPr id="7" name="Trapes 6"/>
              <p:cNvSpPr/>
              <p:nvPr/>
            </p:nvSpPr>
            <p:spPr>
              <a:xfrm>
                <a:off x="2224198" y="2564904"/>
                <a:ext cx="2121379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  <p:sp>
            <p:nvSpPr>
              <p:cNvPr id="8" name="Trapes 7"/>
              <p:cNvSpPr/>
              <p:nvPr/>
            </p:nvSpPr>
            <p:spPr>
              <a:xfrm rot="10800000">
                <a:off x="4211960" y="2564904"/>
                <a:ext cx="2160240" cy="648072"/>
              </a:xfrm>
              <a:prstGeom prst="trapezoid">
                <a:avLst>
                  <a:gd name="adj" fmla="val 19625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50952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nb-NO"/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nimert symbo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7"/>
          <p:cNvGrpSpPr/>
          <p:nvPr userDrawn="1"/>
        </p:nvGrpSpPr>
        <p:grpSpPr>
          <a:xfrm>
            <a:off x="3193050" y="2078536"/>
            <a:ext cx="2967304" cy="457587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3" name="Trapes 2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4" name="Trapes 3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5" name="Gruppe 21"/>
          <p:cNvGrpSpPr/>
          <p:nvPr userDrawn="1"/>
        </p:nvGrpSpPr>
        <p:grpSpPr>
          <a:xfrm>
            <a:off x="2990626" y="3203116"/>
            <a:ext cx="2967304" cy="449831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6" name="Trapes 5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7" name="Trapes 6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8" name="Gruppe 24"/>
          <p:cNvGrpSpPr/>
          <p:nvPr userDrawn="1"/>
        </p:nvGrpSpPr>
        <p:grpSpPr>
          <a:xfrm rot="6060610" flipH="1">
            <a:off x="2506513" y="2630577"/>
            <a:ext cx="3049491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9" name="Trapes 8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0" name="Trapes 9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  <p:grpSp>
        <p:nvGrpSpPr>
          <p:cNvPr id="11" name="Gruppe 27"/>
          <p:cNvGrpSpPr/>
          <p:nvPr userDrawn="1"/>
        </p:nvGrpSpPr>
        <p:grpSpPr>
          <a:xfrm rot="6060610" flipH="1">
            <a:off x="3623108" y="2629083"/>
            <a:ext cx="3048628" cy="463770"/>
            <a:chOff x="2224198" y="2564904"/>
            <a:chExt cx="4148002" cy="648072"/>
          </a:xfrm>
          <a:solidFill>
            <a:srgbClr val="FFFFFF"/>
          </a:solidFill>
        </p:grpSpPr>
        <p:sp>
          <p:nvSpPr>
            <p:cNvPr id="12" name="Trapes 11"/>
            <p:cNvSpPr/>
            <p:nvPr/>
          </p:nvSpPr>
          <p:spPr>
            <a:xfrm>
              <a:off x="2224198" y="2564904"/>
              <a:ext cx="2121379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  <p:sp>
          <p:nvSpPr>
            <p:cNvPr id="13" name="Trapes 12"/>
            <p:cNvSpPr/>
            <p:nvPr/>
          </p:nvSpPr>
          <p:spPr>
            <a:xfrm rot="10800000">
              <a:off x="4211960" y="2564904"/>
              <a:ext cx="2160240" cy="648072"/>
            </a:xfrm>
            <a:prstGeom prst="trapezoid">
              <a:avLst>
                <a:gd name="adj" fmla="val 19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50952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nb-NO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51793E-7 L -0.04757 0.28846 " pathEditMode="relative" rAng="0" ptsTypes="AA">
                                      <p:cBhvr>
                                        <p:cTn id="18" dur="1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0" y="144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80523E-6 L -0.29028 -0.00232 " pathEditMode="relative" rAng="0" ptsTypes="AA">
                                      <p:cBhvr>
                                        <p:cTn id="20" dur="1000" spd="-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00" y="-1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7.51793E-7 L 0.05573 -0.4564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" y="-228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34629E-6 L 0.36996 -0.00694 " pathEditMode="relative" rAng="0" ptsTypes="AA">
                                      <p:cBhvr>
                                        <p:cTn id="24" dur="1000" spd="-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0" y="-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936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9" cy="359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4" cy="359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946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4781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361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896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5270" y="409228"/>
            <a:ext cx="2157458" cy="3595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77" y="409228"/>
            <a:ext cx="6823502" cy="3591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206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70" y="409228"/>
            <a:ext cx="2157457" cy="35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21776" y="413675"/>
            <a:ext cx="6823500" cy="3591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46320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598290" y="4234756"/>
            <a:ext cx="6194906" cy="475179"/>
          </a:xfrm>
        </p:spPr>
        <p:txBody>
          <a:bodyPr anchor="t">
            <a:noAutofit/>
          </a:bodyPr>
          <a:lstStyle>
            <a:lvl1pPr algn="l">
              <a:defRPr sz="2500" b="1" i="0">
                <a:solidFill>
                  <a:schemeClr val="tx2"/>
                </a:solidFill>
                <a:latin typeface="Georgia"/>
                <a:cs typeface="Georgia"/>
              </a:defRPr>
            </a:lvl1pPr>
          </a:lstStyle>
          <a:p>
            <a:r>
              <a:rPr lang="nb-NO" noProof="0" dirty="0" smtClean="0"/>
              <a:t>Presentasjonstittel</a:t>
            </a:r>
            <a:endParaRPr lang="nb-NO" noProof="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98290" y="4721872"/>
            <a:ext cx="6194906" cy="445828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accent1">
                    <a:lumMod val="75000"/>
                  </a:schemeClr>
                </a:solidFill>
                <a:latin typeface="Georgia"/>
                <a:cs typeface="Georgia"/>
              </a:defRPr>
            </a:lvl1pPr>
            <a:lvl2pPr marL="2574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148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72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296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870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54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018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0592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noProof="0" dirty="0" smtClean="0"/>
              <a:t>Undertittel</a:t>
            </a:r>
            <a:endParaRPr lang="nb-NO" noProof="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79622" y="409229"/>
            <a:ext cx="2157457" cy="359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323" y="413675"/>
            <a:ext cx="6823500" cy="359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33250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611447" y="517353"/>
            <a:ext cx="8136000" cy="599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 smtClean="0"/>
              <a:t>Klikk for å redigere tittelstil</a:t>
            </a:r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611448" y="1177669"/>
            <a:ext cx="8137436" cy="374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115623" y="5198541"/>
            <a:ext cx="1008352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7F30B505-5128-4BB6-8610-94C3528B68C7}" type="datetime1">
              <a:rPr lang="nb-NO" smtClean="0"/>
              <a:pPr>
                <a:defRPr/>
              </a:pPr>
              <a:t>22.11.2013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195490" y="5198541"/>
            <a:ext cx="5184788" cy="24303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marL="0" algn="l" defTabSz="950952" rtl="0" eaLnBrk="1" fontAlgn="auto" latinLnBrk="0" hangingPunct="1">
              <a:spcBef>
                <a:spcPts val="0"/>
              </a:spcBef>
              <a:spcAft>
                <a:spcPts val="0"/>
              </a:spcAft>
              <a:defRPr lang="nb-NO" sz="1200" kern="1200">
                <a:solidFill>
                  <a:schemeClr val="tx2"/>
                </a:solidFill>
                <a:latin typeface="Georgia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611447" y="5197648"/>
            <a:ext cx="404950" cy="240359"/>
          </a:xfrm>
          <a:prstGeom prst="rect">
            <a:avLst/>
          </a:prstGeom>
        </p:spPr>
        <p:txBody>
          <a:bodyPr vert="horz" lIns="95095" tIns="47548" rIns="95095" bIns="47548" rtlCol="0" anchor="ctr"/>
          <a:lstStyle>
            <a:lvl1pPr algn="l" defTabSz="950952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2"/>
                </a:solidFill>
                <a:latin typeface="Georgia" pitchFamily="18" charset="0"/>
              </a:defRPr>
            </a:lvl1pPr>
          </a:lstStyle>
          <a:p>
            <a:pPr>
              <a:defRPr/>
            </a:pPr>
            <a:fld id="{2A6B7285-E0B9-4D50-B558-610DD1424615}" type="slidenum">
              <a:rPr lang="nb-NO" smtClean="0"/>
              <a:pPr>
                <a:defRPr/>
              </a:pPr>
              <a:t>‹#›</a:t>
            </a:fld>
            <a:endParaRPr lang="nb-NO"/>
          </a:p>
        </p:txBody>
      </p:sp>
      <p:pic>
        <p:nvPicPr>
          <p:cNvPr id="1031" name="Bilde 12" descr="Logo-hvit.png"/>
          <p:cNvPicPr>
            <a:picLocks noChangeAspect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7618063" y="5175310"/>
            <a:ext cx="1171047" cy="249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5" r:id="rId9"/>
    <p:sldLayoutId id="2147483748" r:id="rId10"/>
    <p:sldLayoutId id="2147483776" r:id="rId11"/>
    <p:sldLayoutId id="2147483775" r:id="rId12"/>
    <p:sldLayoutId id="2147483778" r:id="rId13"/>
    <p:sldLayoutId id="2147483777" r:id="rId14"/>
    <p:sldLayoutId id="2147483784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3" r:id="rId21"/>
    <p:sldLayoutId id="2147483794" r:id="rId22"/>
    <p:sldLayoutId id="2147483791" r:id="rId23"/>
    <p:sldLayoutId id="2147483792" r:id="rId24"/>
    <p:sldLayoutId id="2147483751" r:id="rId25"/>
    <p:sldLayoutId id="2147483752" r:id="rId26"/>
    <p:sldLayoutId id="2147483753" r:id="rId27"/>
    <p:sldLayoutId id="2147483754" r:id="rId28"/>
    <p:sldLayoutId id="2147483755" r:id="rId29"/>
    <p:sldLayoutId id="2147483756" r:id="rId30"/>
    <p:sldLayoutId id="2147483769" r:id="rId31"/>
    <p:sldLayoutId id="2147483770" r:id="rId3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50070" rtl="0" eaLnBrk="1" fontAlgn="base" hangingPunct="1">
        <a:spcBef>
          <a:spcPct val="0"/>
        </a:spcBef>
        <a:spcAft>
          <a:spcPct val="0"/>
        </a:spcAft>
        <a:defRPr sz="3000" b="1" kern="1200">
          <a:solidFill>
            <a:schemeClr val="tx2"/>
          </a:solidFill>
          <a:latin typeface="Georgia" pitchFamily="18" charset="0"/>
          <a:ea typeface="+mj-ea"/>
          <a:cs typeface="+mj-cs"/>
        </a:defRPr>
      </a:lvl1pPr>
      <a:lvl2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2pPr>
      <a:lvl3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3pPr>
      <a:lvl4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4pPr>
      <a:lvl5pPr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5pPr>
      <a:lvl6pPr marL="25740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6pPr>
      <a:lvl7pPr marL="514807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7pPr>
      <a:lvl8pPr marL="772211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8pPr>
      <a:lvl9pPr marL="1029614" algn="l" defTabSz="950070" rtl="0" eaLnBrk="1" fontAlgn="base" hangingPunct="1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DIN-Bold" pitchFamily="2" charset="0"/>
        </a:defRPr>
      </a:lvl9pPr>
    </p:titleStyle>
    <p:bodyStyle>
      <a:lvl1pPr marL="280641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1900" kern="1200">
          <a:solidFill>
            <a:srgbClr val="32374B"/>
          </a:solidFill>
          <a:latin typeface="Georgia" pitchFamily="18" charset="0"/>
          <a:ea typeface="+mn-ea"/>
          <a:cs typeface="+mn-cs"/>
        </a:defRPr>
      </a:lvl1pPr>
      <a:lvl2pPr marL="561283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500" kern="1200">
          <a:solidFill>
            <a:srgbClr val="32374B"/>
          </a:solidFill>
          <a:latin typeface="Georgia" pitchFamily="18" charset="0"/>
          <a:ea typeface="+mn-ea"/>
          <a:cs typeface="+mn-cs"/>
        </a:defRPr>
      </a:lvl2pPr>
      <a:lvl3pPr marL="841924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300" kern="1200">
          <a:solidFill>
            <a:srgbClr val="32374B"/>
          </a:solidFill>
          <a:latin typeface="Georgia" pitchFamily="18" charset="0"/>
          <a:ea typeface="+mn-ea"/>
          <a:cs typeface="+mn-cs"/>
        </a:defRPr>
      </a:lvl3pPr>
      <a:lvl4pPr marL="1122566" indent="-280641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4pPr>
      <a:lvl5pPr marL="1394270" indent="-271704" algn="l" defTabSz="950070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−"/>
        <a:defRPr sz="1100" kern="1200">
          <a:solidFill>
            <a:srgbClr val="32374B"/>
          </a:solidFill>
          <a:latin typeface="Georgia" pitchFamily="18" charset="0"/>
          <a:ea typeface="+mn-ea"/>
          <a:cs typeface="+mn-cs"/>
        </a:defRPr>
      </a:lvl5pPr>
      <a:lvl6pPr marL="2615118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0594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66070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41546" indent="-237738" algn="l" defTabSz="950952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547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5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2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1904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77380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52856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28332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03808" algn="l" defTabSz="95095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567855"/>
            <a:ext cx="5292080" cy="929605"/>
          </a:xfrm>
        </p:spPr>
        <p:txBody>
          <a:bodyPr/>
          <a:lstStyle/>
          <a:p>
            <a:r>
              <a:rPr lang="nb-NO" dirty="0" smtClean="0"/>
              <a:t>Konkurranse </a:t>
            </a:r>
            <a:br>
              <a:rPr lang="nb-NO" dirty="0" smtClean="0"/>
            </a:br>
            <a:r>
              <a:rPr lang="nb-NO" dirty="0" smtClean="0"/>
              <a:t>busslinjer i Follo</a:t>
            </a:r>
            <a:br>
              <a:rPr lang="nb-NO" dirty="0" smtClean="0"/>
            </a:b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3001516"/>
            <a:ext cx="4970770" cy="658513"/>
          </a:xfrm>
        </p:spPr>
        <p:txBody>
          <a:bodyPr>
            <a:normAutofit fontScale="92500" lnSpcReduction="10000"/>
          </a:bodyPr>
          <a:lstStyle/>
          <a:p>
            <a:r>
              <a:rPr lang="nb-NO" dirty="0" smtClean="0">
                <a:solidFill>
                  <a:srgbClr val="000000"/>
                </a:solidFill>
              </a:rPr>
              <a:t>Trafikkplanlegger Olav Raanaas Moen,</a:t>
            </a:r>
          </a:p>
          <a:p>
            <a:r>
              <a:rPr lang="nb-NO" dirty="0" smtClean="0">
                <a:solidFill>
                  <a:srgbClr val="000000"/>
                </a:solidFill>
              </a:rPr>
              <a:t>25. </a:t>
            </a:r>
            <a:r>
              <a:rPr lang="nb-NO" dirty="0">
                <a:solidFill>
                  <a:srgbClr val="000000"/>
                </a:solidFill>
              </a:rPr>
              <a:t>n</a:t>
            </a:r>
            <a:r>
              <a:rPr lang="nb-NO" dirty="0" smtClean="0">
                <a:solidFill>
                  <a:srgbClr val="000000"/>
                </a:solidFill>
              </a:rPr>
              <a:t>ovember 2013</a:t>
            </a:r>
            <a:endParaRPr lang="nb-NO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779912" y="985292"/>
            <a:ext cx="5508104" cy="4493373"/>
          </a:xfrm>
        </p:spPr>
        <p:txBody>
          <a:bodyPr>
            <a:normAutofit/>
          </a:bodyPr>
          <a:lstStyle/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(1371 Nesodden – videregående skoler i Ås, Ski)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Frogn: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1531, 1532 Dal 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(1535, 1537, 1538 Nordre Frogn – Seiersten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u.skole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Nesodden: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1631, 1632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Alværn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ungdomsskole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1672 Nesodden videregående skole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3707904" y="223946"/>
            <a:ext cx="4970770" cy="47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  <a:noAutofit/>
          </a:bodyPr>
          <a:lstStyle>
            <a:lvl1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2500" b="1" i="0" kern="1200">
                <a:solidFill>
                  <a:schemeClr val="tx2"/>
                </a:solidFill>
                <a:latin typeface="Georgia"/>
                <a:ea typeface="+mj-ea"/>
                <a:cs typeface="Georgia"/>
              </a:defRPr>
            </a:lvl1pPr>
            <a:lvl2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2pPr>
            <a:lvl3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3pPr>
            <a:lvl4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4pPr>
            <a:lvl5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5pPr>
            <a:lvl6pPr marL="25740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6pPr>
            <a:lvl7pPr marL="514807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7pPr>
            <a:lvl8pPr marL="772211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8pPr>
            <a:lvl9pPr marL="102961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9pPr>
          </a:lstStyle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88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000" y="-94828"/>
            <a:ext cx="5724000" cy="572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501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5017740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Ruter tilbyr ikke anlegg.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Nåværende operatørs anlegg ligger i Teglveien, Ski.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Pauseromfasiliteter: Teglveien, Ski.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Nattrafikk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linje 906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rdinær rute: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 mill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det skal bygges mye i tilknytning til Ski stasjon i årene fremover mot Follobanens åpning i 2020/21.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04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92488"/>
          </a:xfrm>
        </p:spPr>
        <p:txBody>
          <a:bodyPr>
            <a:normAutofit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902 TusenFryd – Ski stasjon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TusenFryd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Myråsdalen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Nygårdskrysset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–Nordbyveien – Ski stasjon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Rushtidlinje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30 min rute (vurderes 15 min rute)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541 TusenFryd.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(902x TusenFryd – Ski stasjon på åpningsdagene mai-okt.)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150/0,03mill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35.000</a:t>
            </a:r>
          </a:p>
        </p:txBody>
      </p:sp>
    </p:spTree>
    <p:extLst>
      <p:ext uri="{BB962C8B-B14F-4D97-AF65-F5344CB8AC3E}">
        <p14:creationId xmlns:p14="http://schemas.microsoft.com/office/powerpoint/2010/main" val="1108680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92488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903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Bjastad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Ski stasjon</a:t>
            </a: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Bjastad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(E18) – Kråkstadveien – Ski stasjon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Grunnrute: 60 min, rush: 30 min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Ski stasjon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200/0,04mill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100.000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02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20480"/>
          </a:xfrm>
        </p:spPr>
        <p:txBody>
          <a:bodyPr>
            <a:normAutofit fontScale="92500" lnSpcReduction="2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904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Sværsvann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- Ski stasjon</a:t>
            </a: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Sværsvann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(Fv155) – Siggerudveien – Ski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Grunnrute: 60 min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(enkelte ekstraavganger på skoledager)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501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Sværsvann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501 (Enebakk) er ofte mye forsinket i ettermiddagsrush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pga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dårlig fremkommelighet på E6.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600/0,15mill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225.000</a:t>
            </a:r>
          </a:p>
        </p:txBody>
      </p:sp>
    </p:spTree>
    <p:extLst>
      <p:ext uri="{BB962C8B-B14F-4D97-AF65-F5344CB8AC3E}">
        <p14:creationId xmlns:p14="http://schemas.microsoft.com/office/powerpoint/2010/main" val="190935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92488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905 Vinterbro – Ski stasjon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Vinterbro senter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Tofeltet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/Nordby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Nygårdskrysset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Nordbyveien – Ski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Grunnrute: 30 min,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mandag – fredag kl.07 – 16: 15 min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tog Ski stasjon, 541 Sjøskogen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1500/0,04mill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330.000</a:t>
            </a:r>
          </a:p>
        </p:txBody>
      </p:sp>
    </p:spTree>
    <p:extLst>
      <p:ext uri="{BB962C8B-B14F-4D97-AF65-F5344CB8AC3E}">
        <p14:creationId xmlns:p14="http://schemas.microsoft.com/office/powerpoint/2010/main" val="114131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464496"/>
          </a:xfrm>
        </p:spPr>
        <p:txBody>
          <a:bodyPr>
            <a:normAutofit fontScale="85000"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906 Bøleråsen - Drøbak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Bøleråsen – Vevelstadåsen – Vevelstad stasjon – Langhus stasjon – Ski stasjon – Ås stasjon – Dyrløkke (forlengelse til Frogn vgs. morgen/ettermiddag).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Grunnrute: 30 min, </a:t>
            </a: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mandag – fredag kl.07 – 16: 15 min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 rekke dubleringsbusser vurderes erstattet av 7,5 min rute i rush på skoledager.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Vevelstad og Ås, 541 Dyrløkke.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Betjener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vgs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Frogn, Ås, Ski, Drømtorp, (Vestby) og Universitetet i Ås ( + Veterinærhøgskolen)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4200/1mill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1.100.000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20480"/>
          </a:xfrm>
        </p:spPr>
        <p:txBody>
          <a:bodyPr>
            <a:normAutofit fontScale="92500" lnSpcReduction="2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907 Svartskog – Kolbotn stasjon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Kolbotn skole – Kolbotnveien – Roald Amundsens vei/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Ingierstrandveien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Kolbotnveien – Kolbotn skole.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(enkelte avganger forlenget til/fra Roald Amundsen videregående skole (Sofiemyr).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ushtidslinje, 60 min rute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Kolbotn stasjon, skolestart/-slutt Kolbotn skole. </a:t>
            </a:r>
          </a:p>
          <a:p>
            <a:endParaRPr lang="nb-NO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100/0,025mill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45.000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1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20480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908 Siggerud – Vevelstad stasjon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Siggerud skole – Vevelstadveien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Berghagan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næringsområde - Vevelstad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Rushtidslinje, 30 min rute.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tog Vevelstad stasjon. 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150/0,03mill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50.000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75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kart fo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06"/>
            <a:ext cx="9144000" cy="564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14582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248472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971 Ski st. – </a:t>
            </a:r>
            <a:r>
              <a:rPr lang="nb-NO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ebekk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Finstad – Ski st.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 stasjon – Nybrottveien – Myrveien – Gamleveien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Monsrudveien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Vestveien – Ski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 min rute kl. 06 – 20 mandag – fredag, 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det benyttes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midibuss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pga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smale veier i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boligområdene.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300/0,06mill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42.000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382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752528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Servicelinjer: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972 Ski stasjon – Ski sykehus – Ski stasjon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975 Greverud – Ski stasjon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1331 Siggerud 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1333 Kråkstad skole, Skotbu – Ski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1431 Nordby skole,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Nordbytun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ungdomsskole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1432 Ski – Rustad skole, Ås ungdomsskole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1572 Kolbotn/Ski –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rogn videregående skole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Nattlinje: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519 Oslo (Jernbanetorget) – Ski – Ås – Vestby</a:t>
            </a:r>
          </a:p>
        </p:txBody>
      </p:sp>
    </p:spTree>
    <p:extLst>
      <p:ext uri="{BB962C8B-B14F-4D97-AF65-F5344CB8AC3E}">
        <p14:creationId xmlns:p14="http://schemas.microsoft.com/office/powerpoint/2010/main" val="3393030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Ski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608512"/>
          </a:xfrm>
        </p:spPr>
        <p:txBody>
          <a:bodyPr>
            <a:normAutofit fontScale="92500" lnSpcReduction="10000"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 forventes store endringer i lokalbussnettet i Ski og Ås i forbindelse med åpningen av Follobanen i 2021.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Det blir 12 minutter reisetid med tog fra Ski til Oslo S, og matebusser til Ski stasjon vil bli mer aktuelt både fra lokale steder i Ski, samt fra Ås, Drøbak (og Enebakk).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Særlig frekvensøkning på 900-linjene, men det vil også kunne få konsekvenser for linjer tilhørende i </a:t>
            </a:r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røbak.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Bør kontrakten skrives for 6 år, dvs. ny kontrakt fra Follobanens åpning, eller ivaretas dette ved utvidelse midt i perioden ved en eventuelt lenger kontrakt?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39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Drøbak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5017740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Ruter tilbyr ikke anlegg.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Nåværende operatørs anlegg ligger ved Holter Deponi.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Pauseromfasiliteter: Holter Deponi, nåværende operatør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disponerer pauselokale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på Drøbak brygge.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Nattrafikk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linje 541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rdinær rute: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1,8 mill.</a:t>
            </a:r>
          </a:p>
        </p:txBody>
      </p:sp>
    </p:spTree>
    <p:extLst>
      <p:ext uri="{BB962C8B-B14F-4D97-AF65-F5344CB8AC3E}">
        <p14:creationId xmlns:p14="http://schemas.microsoft.com/office/powerpoint/2010/main" val="75425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Drøbak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841276"/>
            <a:ext cx="4970770" cy="4248472"/>
          </a:xfrm>
        </p:spPr>
        <p:txBody>
          <a:bodyPr>
            <a:normAutofit fontScale="85000"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541 Drøbak – Oslo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Drøbak brygge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Skorkeberg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Dyrløkke – Heer – Horgen – Vinterbro – TusenFryd - E18 – Jernbanetorget.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Grunnrute: 30 min rute </a:t>
            </a: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 og 7,5 min rute rushtid Bekkevold – Oslo).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906 Dyrløkke, 632 Vinterbro, 902 TusenFryd.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remkommelighet på Mosseveien, 15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 forsinkelse morgen/ettermiddag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Smale gater i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røbak sentrum og topografi.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2500/0,8mill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1.200.000</a:t>
            </a:r>
          </a:p>
        </p:txBody>
      </p:sp>
    </p:spTree>
    <p:extLst>
      <p:ext uri="{BB962C8B-B14F-4D97-AF65-F5344CB8AC3E}">
        <p14:creationId xmlns:p14="http://schemas.microsoft.com/office/powerpoint/2010/main" val="212482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Drøbak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841276"/>
            <a:ext cx="4970770" cy="4176464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541x Oslo  - TusenFryd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Jernbanetorget – E18 – TusenFryd.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på åpningsdagene til TusenFryd (mai-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okt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15/30 min frekvens.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702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Drøbak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841276"/>
            <a:ext cx="4970770" cy="4104456"/>
          </a:xfrm>
        </p:spPr>
        <p:txBody>
          <a:bodyPr>
            <a:normAutofit fontScale="77500" lnSpcReduction="2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542 Drøbak – Oslo ekspress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Seiersten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Skorkeberg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Dyrløkke – Heer – Fv23/E18 – Jernbanetorget.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5/10 min rute rush, 30/60 min rute dag/kveld.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2: Drøbak brygge – Grande – Fv152 – Fv23 – E18 – Jernbanetorget.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 min rute rush, 15 min rute makstid morgen.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917 Dyrløkke.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</a:t>
            </a: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Fremkommelighet på Mosseveien, 15 min forsinkelse morgen/ettermiddag.</a:t>
            </a:r>
          </a:p>
          <a:p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Smale gater i Drøbak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sentrum og topografi.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1800/0,4mill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570.000</a:t>
            </a:r>
          </a:p>
        </p:txBody>
      </p:sp>
    </p:spTree>
    <p:extLst>
      <p:ext uri="{BB962C8B-B14F-4D97-AF65-F5344CB8AC3E}">
        <p14:creationId xmlns:p14="http://schemas.microsoft.com/office/powerpoint/2010/main" val="28330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21196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Drøbak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5040560" cy="4320480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916 </a:t>
            </a:r>
          </a:p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Klommestein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Drøbak sentrum/Dyrløkke</a:t>
            </a: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917 Elle – Dyrløkke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Rushtidslinje, minibuss.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(1671 Drøbak – Nesodden videregående skole)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1533 Heer skole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(1536 Seiersten/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Sogsti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skoler)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1571, 1574 Frogn videregående skole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37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kh128\AppData\Local\Microsoft\Windows\Temporary Internet Files\Content.Outlook\324GS8MZ\Vestby_desember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778" y="0"/>
            <a:ext cx="306570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873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248472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Ruter tilbyr ikke anlegg.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Nåværende operatørs anlegg hos Schaus buss, sentralt ved Vestby sentrum.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Pauseromfasiliteter: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dagens operatør benytter Schaus Buss sitt anlegg ved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stasjon.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Nattrafikk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linje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519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forsinkelser tog.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rdinær rute: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0,6 mill.</a:t>
            </a:r>
          </a:p>
        </p:txBody>
      </p:sp>
    </p:spTree>
    <p:extLst>
      <p:ext uri="{BB962C8B-B14F-4D97-AF65-F5344CB8AC3E}">
        <p14:creationId xmlns:p14="http://schemas.microsoft.com/office/powerpoint/2010/main" val="34609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h128\AppData\Local\Microsoft\Windows\Temporary Internet Files\Content.Outlook\324GS8MZ\Nesodden_desember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947" y="0"/>
            <a:ext cx="408005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779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20480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913 Garder – Ås stasjon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Garder kirke – Kroer - Ås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Rushtidslinje, timesrute.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Ås stasjon.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100/0,025mill</a:t>
            </a:r>
          </a:p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26.000</a:t>
            </a:r>
          </a:p>
        </p:txBody>
      </p:sp>
    </p:spTree>
    <p:extLst>
      <p:ext uri="{BB962C8B-B14F-4D97-AF65-F5344CB8AC3E}">
        <p14:creationId xmlns:p14="http://schemas.microsoft.com/office/powerpoint/2010/main" val="270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320480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921 Hvitsten/Pepperstad/Randem – Vestby stasjon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30 min rute mandag – lørdag til kl. 20, kveld og søndager kjøres timesrute.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Vestby stasjon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Utfordringer: smale veier i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vitsten.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1200/0,3mill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220.000</a:t>
            </a:r>
          </a:p>
        </p:txBody>
      </p:sp>
    </p:spTree>
    <p:extLst>
      <p:ext uri="{BB962C8B-B14F-4D97-AF65-F5344CB8AC3E}">
        <p14:creationId xmlns:p14="http://schemas.microsoft.com/office/powerpoint/2010/main" val="246324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248472"/>
          </a:xfrm>
        </p:spPr>
        <p:txBody>
          <a:bodyPr>
            <a:normAutofit fontScale="92500"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931 Moss - Vestby stasjon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Moss bussterminal – Kambo – Sjøhagen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Catosenteret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Son – Hølen –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stasjon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Timesrute mandag – lørdag til kl. 20. 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Ekstraavganger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Son skole og Grevlingen ungdomsskole i Son. 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Vestby stasjon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700/0,15mill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210.000</a:t>
            </a:r>
          </a:p>
        </p:txBody>
      </p:sp>
    </p:spTree>
    <p:extLst>
      <p:ext uri="{BB962C8B-B14F-4D97-AF65-F5344CB8AC3E}">
        <p14:creationId xmlns:p14="http://schemas.microsoft.com/office/powerpoint/2010/main" val="159279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697260"/>
            <a:ext cx="4970770" cy="4248472"/>
          </a:xfrm>
        </p:spPr>
        <p:txBody>
          <a:bodyPr>
            <a:normAutofit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932 </a:t>
            </a:r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Øståsen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Sonsveien stasjon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Sonsveien stasjon – Deør skog – Son havn nord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Catosenteret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Brevikbukta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Sonsveien stasjon.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Timesrute, halvtimesrute rush og dubleringsbusser.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Korr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tog Sonsveien stasjon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700/0,15mill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125.000</a:t>
            </a:r>
          </a:p>
        </p:txBody>
      </p:sp>
    </p:spTree>
    <p:extLst>
      <p:ext uri="{BB962C8B-B14F-4D97-AF65-F5344CB8AC3E}">
        <p14:creationId xmlns:p14="http://schemas.microsoft.com/office/powerpoint/2010/main" val="276829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Vestby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752528"/>
          </a:xfrm>
        </p:spPr>
        <p:txBody>
          <a:bodyPr>
            <a:normAutofit fontScale="92500" lnSpcReduction="10000"/>
          </a:bodyPr>
          <a:lstStyle/>
          <a:p>
            <a:r>
              <a:rPr lang="nb-NO" b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1131 Vestby stasjon – Vestbyhallen (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Bjørlien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Risil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skoler)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1132 Hølen – Garder –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estby stasjon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1135 Son – Vestbyhallen (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Bjørlien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Risil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skoler)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1433 Kroer skole / Ås ungdomsskole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1434 Vestbygda i Ås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Brønnerud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skole / Ås ungdomsskole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1435 Dyster/Eldor – Rustad skole / Ås ungdomsskole</a:t>
            </a:r>
          </a:p>
        </p:txBody>
      </p:sp>
    </p:spTree>
    <p:extLst>
      <p:ext uri="{BB962C8B-B14F-4D97-AF65-F5344CB8AC3E}">
        <p14:creationId xmlns:p14="http://schemas.microsoft.com/office/powerpoint/2010/main" val="288678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err="1" smtClean="0">
                <a:latin typeface="Arial" pitchFamily="34" charset="0"/>
                <a:cs typeface="Arial" pitchFamily="34" charset="0"/>
              </a:rPr>
              <a:t>Nattrafikk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 -</a:t>
            </a:r>
            <a:br>
              <a:rPr lang="nb-NO" dirty="0" smtClean="0">
                <a:latin typeface="Arial" pitchFamily="34" charset="0"/>
                <a:cs typeface="Arial" pitchFamily="34" charset="0"/>
              </a:rPr>
            </a:br>
            <a:r>
              <a:rPr lang="nb-NO" dirty="0" smtClean="0">
                <a:latin typeface="Arial" pitchFamily="34" charset="0"/>
                <a:cs typeface="Arial" pitchFamily="34" charset="0"/>
              </a:rPr>
              <a:t>natt til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lørdag og alle </a:t>
            </a:r>
            <a:r>
              <a:rPr lang="nb-NO" dirty="0" err="1" smtClean="0">
                <a:latin typeface="Arial" pitchFamily="34" charset="0"/>
                <a:cs typeface="Arial" pitchFamily="34" charset="0"/>
              </a:rPr>
              <a:t>søn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- og 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hellig/-høytidsdager</a:t>
            </a:r>
            <a:r>
              <a:rPr lang="nb-NO" dirty="0" smtClean="0">
                <a:latin typeface="Arial" pitchFamily="34" charset="0"/>
                <a:cs typeface="Arial" pitchFamily="34" charset="0"/>
              </a:rPr>
              <a:t>: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1417340"/>
            <a:ext cx="5184576" cy="4032448"/>
          </a:xfrm>
        </p:spPr>
        <p:txBody>
          <a:bodyPr>
            <a:normAutofit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Nesodden: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611 og 631: timesrute til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04.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Ski: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906: timesrute til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04.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Drøbak: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541: timesrute til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kl.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04. 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Vestby: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519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fra Oslo </a:t>
            </a:r>
            <a:r>
              <a:rPr lang="nb-NO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kl. 04 via Ski, Ås til Vestby (Son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8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265212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Busstyper?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985292"/>
            <a:ext cx="4970770" cy="4176464"/>
          </a:xfrm>
        </p:spPr>
        <p:txBody>
          <a:bodyPr>
            <a:normAutofit fontScale="92500" lnSpcReduction="20000"/>
          </a:bodyPr>
          <a:lstStyle/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Nesodden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611, 621, 622, 631, 632: 15m: 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skole: 12m: 5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902, 904, 905, 907, skole: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12/13m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903, 908, 971: 9m: 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906: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15m/ledd: 15-18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Drøbak (541, 542 + skole: </a:t>
            </a:r>
            <a:r>
              <a:rPr lang="nb-NO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30 + 5)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541, 542: 13m: 32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kole: 12m: 5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Vestby </a:t>
            </a:r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913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921, 931, 932 + skole: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12/13m: 15</a:t>
            </a:r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412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436096" y="337220"/>
            <a:ext cx="3165452" cy="362148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Utfordringer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Plassholder for innhold 3"/>
          <p:cNvSpPr>
            <a:spLocks noGrp="1"/>
          </p:cNvSpPr>
          <p:nvPr>
            <p:ph idx="11"/>
          </p:nvPr>
        </p:nvSpPr>
        <p:spPr>
          <a:xfrm>
            <a:off x="5508104" y="697260"/>
            <a:ext cx="3164794" cy="4104456"/>
          </a:xfrm>
        </p:spPr>
        <p:txBody>
          <a:bodyPr/>
          <a:lstStyle/>
          <a:p>
            <a:pPr marL="0" indent="0">
              <a:buNone/>
            </a:pPr>
            <a:r>
              <a:rPr lang="nb-NO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541x Jernbanetorget </a:t>
            </a:r>
            <a:r>
              <a:rPr lang="nb-NO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TusenFryd</a:t>
            </a:r>
          </a:p>
          <a:p>
            <a:pPr marL="0" indent="0">
              <a:buNone/>
            </a:pPr>
            <a:r>
              <a:rPr lang="nb-NO" sz="1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902x Ski stasjon - TusenFryd</a:t>
            </a:r>
            <a:endParaRPr lang="nb-NO" sz="1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b-NO" sz="11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1. mai – 1. oktober. 4 – 12 busser m/stor kapasitet. Egen rutepakke? Annen arrangementskjøring?</a:t>
            </a:r>
          </a:p>
          <a:p>
            <a:pPr marL="0" indent="0">
              <a:buNone/>
            </a:pPr>
            <a:endParaRPr lang="nb-NO" sz="1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b-NO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Follobanens åpning </a:t>
            </a:r>
            <a:r>
              <a:rPr lang="nb-NO" sz="11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lang="nb-NO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2021</a:t>
            </a:r>
          </a:p>
          <a:p>
            <a:pPr marL="0" indent="0">
              <a:buNone/>
            </a:pP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Ski – Oslo = 11 min.</a:t>
            </a:r>
          </a:p>
          <a:p>
            <a:pPr marL="0" indent="0">
              <a:buNone/>
            </a:pP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Vil påvirke folks reisemønster, mer mating, mer trafikk lokalt. Ta høyde for betydelig økt trafikk mot slutten av kontraktsperioden eller ny kontrakt?</a:t>
            </a:r>
          </a:p>
          <a:p>
            <a:pPr marL="0" indent="0">
              <a:buNone/>
            </a:pPr>
            <a:endParaRPr lang="nb-NO" sz="1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b-NO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Minibusser i «storbussanbud»</a:t>
            </a:r>
          </a:p>
          <a:p>
            <a:pPr marL="0" indent="0">
              <a:buNone/>
            </a:pP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Drøbak: 917, Vestby: 1133, 1138</a:t>
            </a:r>
          </a:p>
          <a:p>
            <a:pPr marL="0" indent="0">
              <a:buNone/>
            </a:pP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Bør </a:t>
            </a:r>
            <a:r>
              <a:rPr lang="nb-NO" sz="11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Konsentra</a:t>
            </a: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ha ansvar for all trafikk med minibusser?</a:t>
            </a:r>
          </a:p>
          <a:p>
            <a:pPr marL="0" indent="0">
              <a:buNone/>
            </a:pPr>
            <a:endParaRPr lang="nb-NO" sz="11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nb-NO" sz="11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907 Svartskog – Kolbotn</a:t>
            </a:r>
          </a:p>
          <a:p>
            <a:pPr marL="0" indent="0">
              <a:buNone/>
            </a:pPr>
            <a:r>
              <a:rPr lang="nb-NO" sz="11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Kjøres i dag fra Ski, bør kjøres fra Rosenholm og implementeres i Oslo syd – kontrakten?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5637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118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/>
        </p:nvSpPr>
        <p:spPr>
          <a:xfrm>
            <a:off x="3779912" y="769268"/>
            <a:ext cx="51853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600" dirty="0" smtClean="0"/>
              <a:t>Anlegg: Torneveien 10, Fagerstrand</a:t>
            </a:r>
          </a:p>
          <a:p>
            <a:endParaRPr lang="nb-NO" sz="1600" dirty="0"/>
          </a:p>
          <a:p>
            <a:r>
              <a:rPr lang="nb-NO" sz="1600" dirty="0" smtClean="0"/>
              <a:t>Alle lokale busslinjer u/632 korresponderer med båtlinjene 601 Nesoddtangen – Aker brygge og </a:t>
            </a:r>
          </a:p>
          <a:p>
            <a:r>
              <a:rPr lang="nb-NO" sz="1600" dirty="0" smtClean="0"/>
              <a:t>716 Nesoddtangen – Lysaker (rush) </a:t>
            </a:r>
          </a:p>
          <a:p>
            <a:endParaRPr lang="nb-NO" sz="1600" dirty="0" smtClean="0"/>
          </a:p>
          <a:p>
            <a:r>
              <a:rPr lang="nb-NO" sz="1600" dirty="0" smtClean="0"/>
              <a:t>Frekvens:</a:t>
            </a:r>
          </a:p>
          <a:p>
            <a:r>
              <a:rPr lang="nb-NO" sz="1600" dirty="0" smtClean="0"/>
              <a:t>Grunnrute: 60 min</a:t>
            </a:r>
          </a:p>
          <a:p>
            <a:r>
              <a:rPr lang="nb-NO" sz="1600" dirty="0" smtClean="0"/>
              <a:t>Rush: 20 min (30 min)</a:t>
            </a:r>
          </a:p>
          <a:p>
            <a:r>
              <a:rPr lang="nb-NO" sz="1600" dirty="0" smtClean="0"/>
              <a:t>Kveld: 30 min (60 min)</a:t>
            </a:r>
          </a:p>
          <a:p>
            <a:endParaRPr lang="nb-NO" sz="1600" dirty="0" smtClean="0"/>
          </a:p>
          <a:p>
            <a:r>
              <a:rPr lang="nb-NO" sz="1600" dirty="0" err="1" smtClean="0"/>
              <a:t>Nattrafikk</a:t>
            </a:r>
            <a:r>
              <a:rPr lang="nb-NO" sz="1600" dirty="0" smtClean="0"/>
              <a:t>: Linje 611 og 631</a:t>
            </a:r>
            <a:endParaRPr lang="nb-NO" sz="1600" dirty="0"/>
          </a:p>
          <a:p>
            <a:endParaRPr lang="nb-NO" sz="1600" dirty="0"/>
          </a:p>
          <a:p>
            <a:r>
              <a:rPr lang="nb-NO" sz="1600" dirty="0" smtClean="0"/>
              <a:t>Pauseromfasiliteter: Torneveien og Nesoddtangen</a:t>
            </a:r>
            <a:r>
              <a:rPr lang="nb-NO" sz="1600" dirty="0" smtClean="0"/>
              <a:t>.</a:t>
            </a:r>
          </a:p>
          <a:p>
            <a:endParaRPr lang="nb-NO" sz="1600" dirty="0"/>
          </a:p>
          <a:p>
            <a:r>
              <a:rPr lang="nb-NO" sz="1600" dirty="0" smtClean="0"/>
              <a:t>Utfordringer: korrespondanse med båt og topografi.</a:t>
            </a:r>
            <a:endParaRPr lang="nb-NO" sz="1600" dirty="0" smtClean="0"/>
          </a:p>
          <a:p>
            <a:endParaRPr lang="nb-NO" sz="1600" dirty="0"/>
          </a:p>
          <a:p>
            <a:r>
              <a:rPr lang="nb-NO" sz="1600" dirty="0" err="1" smtClean="0"/>
              <a:t>Rutekm</a:t>
            </a:r>
            <a:r>
              <a:rPr lang="nb-NO" sz="1600" dirty="0" smtClean="0"/>
              <a:t>. ordinær rute: </a:t>
            </a:r>
            <a:r>
              <a:rPr lang="nb-NO" sz="1600" dirty="0" err="1" smtClean="0"/>
              <a:t>ca</a:t>
            </a:r>
            <a:r>
              <a:rPr lang="nb-NO" sz="1600" dirty="0" smtClean="0"/>
              <a:t> 1,4 mill.</a:t>
            </a:r>
            <a:endParaRPr lang="nb-NO" sz="1600" dirty="0"/>
          </a:p>
        </p:txBody>
      </p:sp>
      <p:sp>
        <p:nvSpPr>
          <p:cNvPr id="3" name="Tittel 1"/>
          <p:cNvSpPr>
            <a:spLocks noGrp="1"/>
          </p:cNvSpPr>
          <p:nvPr>
            <p:ph type="ctrTitle"/>
          </p:nvPr>
        </p:nvSpPr>
        <p:spPr>
          <a:xfrm>
            <a:off x="3806287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866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5292080" cy="4320480"/>
          </a:xfrm>
        </p:spPr>
        <p:txBody>
          <a:bodyPr>
            <a:normAutofit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611 (Drøbak -) Blylaget - Nesoddtangen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Nesoddtangen – Fv156 – Blylaget – Fv156 – Nesoddtangen.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Timesrute alle dager. På tider med høyere frekvens på båt kjøres mellomavganger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Jaer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Nesoddtangen (ikke Blylaget). Enkelte avganger til/fra Brevik.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Enkelte firesifrede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vurderes lagt som forlengelse av linje 611 til/fra Drøbak.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3000/0,8mill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320.000</a:t>
            </a:r>
          </a:p>
        </p:txBody>
      </p:sp>
    </p:spTree>
    <p:extLst>
      <p:ext uri="{BB962C8B-B14F-4D97-AF65-F5344CB8AC3E}">
        <p14:creationId xmlns:p14="http://schemas.microsoft.com/office/powerpoint/2010/main" val="247802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20480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621 Berger - Nesoddtangen</a:t>
            </a:r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Berger veiskille – Hellvik – Skoklefall – Flaskebekk – Nesoddtangen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(enkelte avganger forlenget i syd fra/til Fagerstrand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ifm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skole.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2500/0,7mill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150.000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5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851920" y="193204"/>
            <a:ext cx="4970770" cy="475179"/>
          </a:xfrm>
        </p:spPr>
        <p:txBody>
          <a:bodyPr/>
          <a:lstStyle/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248472"/>
          </a:xfrm>
        </p:spPr>
        <p:txBody>
          <a:bodyPr>
            <a:normAutofit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622 Vinterbro - Nesoddtangen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Sjøskogen – Fv156 – Nesodden kirke – Fjellstrand – Fv157 – Nesoddtangen.</a:t>
            </a:r>
          </a:p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Timesrute alle dager. I tillegg enkelte avganger til/fra Torneveien via Midtveien.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NB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! Linjen betjener Sunnaas sykehus / rullestoltrafikk.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?/?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350.000</a:t>
            </a:r>
          </a:p>
        </p:txBody>
      </p:sp>
    </p:spTree>
    <p:extLst>
      <p:ext uri="{BB962C8B-B14F-4D97-AF65-F5344CB8AC3E}">
        <p14:creationId xmlns:p14="http://schemas.microsoft.com/office/powerpoint/2010/main" val="281142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5042778" cy="4392488"/>
          </a:xfrm>
        </p:spPr>
        <p:txBody>
          <a:bodyPr>
            <a:normAutofit fontScale="85000" lnSpcReduction="10000"/>
          </a:bodyPr>
          <a:lstStyle/>
          <a:p>
            <a:endParaRPr lang="nb-NO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631 (Drøbak –) Fagerstrand – Nesoddtangen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Torneveien – Fv157 – Nesoddtangen.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Til/fra Fagerstrand til/fra alle båtavganger, enkelte avganger forlenget til Drøbak. 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Assistanseavganger mellom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Alværn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og Nesoddtangen og Flaskebekk og Nesoddtangen, vurderes supplert med ekstraavganger Fjellstrand – Nesoddtangen i rush.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NB! Linjen betjener Sunnaas sykehus / rullestoltrafikk.</a:t>
            </a:r>
          </a:p>
          <a:p>
            <a:endParaRPr lang="nb-NO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Enkelte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firesifrede </a:t>
            </a:r>
            <a:r>
              <a:rPr lang="nb-NO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skolelinjer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vurderes lagt </a:t>
            </a:r>
            <a:r>
              <a:rPr lang="nb-NO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som forlengelse av linje 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631 til/fra Drøbak..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4500/1,2mill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500.000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3779912" y="242039"/>
            <a:ext cx="4970770" cy="47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  <a:noAutofit/>
          </a:bodyPr>
          <a:lstStyle>
            <a:lvl1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2500" b="1" i="0" kern="1200">
                <a:solidFill>
                  <a:schemeClr val="tx2"/>
                </a:solidFill>
                <a:latin typeface="Georgia"/>
                <a:ea typeface="+mj-ea"/>
                <a:cs typeface="Georgia"/>
              </a:defRPr>
            </a:lvl1pPr>
            <a:lvl2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2pPr>
            <a:lvl3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3pPr>
            <a:lvl4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4pPr>
            <a:lvl5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5pPr>
            <a:lvl6pPr marL="25740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6pPr>
            <a:lvl7pPr marL="514807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7pPr>
            <a:lvl8pPr marL="772211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8pPr>
            <a:lvl9pPr marL="102961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9pPr>
          </a:lstStyle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950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3851920" y="769268"/>
            <a:ext cx="4970770" cy="4392488"/>
          </a:xfrm>
        </p:spPr>
        <p:txBody>
          <a:bodyPr>
            <a:normAutofit/>
          </a:bodyPr>
          <a:lstStyle/>
          <a:p>
            <a:endParaRPr lang="nb-NO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Linje 632 Fagerstrand – Vinterbro</a:t>
            </a: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Torneveien – </a:t>
            </a:r>
            <a:r>
              <a:rPr lang="nb-NO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Hallangen</a:t>
            </a:r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– Fv156 - Vinterbro</a:t>
            </a:r>
          </a:p>
          <a:p>
            <a:endParaRPr lang="nb-NO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Tre avganger morgen og ettermiddag, vurderes supplert med noen formiddags- og kveldsavganger fra 2015.</a:t>
            </a:r>
          </a:p>
          <a:p>
            <a:endParaRPr lang="nb-NO" b="1" i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Antall reiser dag/år: 60/?</a:t>
            </a:r>
          </a:p>
          <a:p>
            <a:r>
              <a:rPr lang="nb-NO" b="1" i="1" dirty="0" err="1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Rutekm</a:t>
            </a:r>
            <a:r>
              <a:rPr lang="nb-NO" b="1" i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: 35.000</a:t>
            </a:r>
            <a:endParaRPr lang="nb-NO" b="1" i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ittel 1"/>
          <p:cNvSpPr txBox="1">
            <a:spLocks/>
          </p:cNvSpPr>
          <p:nvPr/>
        </p:nvSpPr>
        <p:spPr bwMode="auto">
          <a:xfrm>
            <a:off x="3707904" y="265210"/>
            <a:ext cx="4970770" cy="475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095" tIns="47548" rIns="95095" bIns="47548" numCol="1" anchor="t" anchorCtr="0" compatLnSpc="1">
            <a:prstTxWarp prst="textNoShape">
              <a:avLst/>
            </a:prstTxWarp>
            <a:noAutofit/>
          </a:bodyPr>
          <a:lstStyle>
            <a:lvl1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2500" b="1" i="0" kern="1200">
                <a:solidFill>
                  <a:schemeClr val="tx2"/>
                </a:solidFill>
                <a:latin typeface="Georgia"/>
                <a:ea typeface="+mj-ea"/>
                <a:cs typeface="Georgia"/>
              </a:defRPr>
            </a:lvl1pPr>
            <a:lvl2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2pPr>
            <a:lvl3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3pPr>
            <a:lvl4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4pPr>
            <a:lvl5pPr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5pPr>
            <a:lvl6pPr marL="25740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6pPr>
            <a:lvl7pPr marL="514807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7pPr>
            <a:lvl8pPr marL="772211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8pPr>
            <a:lvl9pPr marL="1029614" algn="l" defTabSz="950070" rtl="0" eaLnBrk="1" fontAlgn="base" hangingPunct="1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DIN-Bold" pitchFamily="2" charset="0"/>
              </a:defRPr>
            </a:lvl9pPr>
          </a:lstStyle>
          <a:p>
            <a:r>
              <a:rPr lang="nb-NO" dirty="0" smtClean="0">
                <a:latin typeface="Arial" pitchFamily="34" charset="0"/>
                <a:cs typeface="Arial" pitchFamily="34" charset="0"/>
              </a:rPr>
              <a:t>Nesodden</a:t>
            </a:r>
            <a:endParaRPr lang="nb-NO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96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utendring_Mal">
  <a:themeElements>
    <a:clrScheme name="Ruter">
      <a:dk1>
        <a:sysClr val="windowText" lastClr="000000"/>
      </a:dk1>
      <a:lt1>
        <a:sysClr val="window" lastClr="FFFFFF"/>
      </a:lt1>
      <a:dk2>
        <a:srgbClr val="32374B"/>
      </a:dk2>
      <a:lt2>
        <a:srgbClr val="AAAAB4"/>
      </a:lt2>
      <a:accent1>
        <a:srgbClr val="E60000"/>
      </a:accent1>
      <a:accent2>
        <a:srgbClr val="F07800"/>
      </a:accent2>
      <a:accent3>
        <a:srgbClr val="FFC300"/>
      </a:accent3>
      <a:accent4>
        <a:srgbClr val="41BECD"/>
      </a:accent4>
      <a:accent5>
        <a:srgbClr val="6E0A14"/>
      </a:accent5>
      <a:accent6>
        <a:srgbClr val="78B428"/>
      </a:accent6>
      <a:hlink>
        <a:srgbClr val="0000FF"/>
      </a:hlink>
      <a:folHlink>
        <a:srgbClr val="800080"/>
      </a:folHlink>
    </a:clrScheme>
    <a:fontScheme name="Offisiell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Rutendring_Mal</Template>
  <TotalTime>1014</TotalTime>
  <Words>1872</Words>
  <Application>Microsoft Office PowerPoint</Application>
  <PresentationFormat>Skjermfremvisning (16:10)</PresentationFormat>
  <Paragraphs>398</Paragraphs>
  <Slides>38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38</vt:i4>
      </vt:variant>
    </vt:vector>
  </HeadingPairs>
  <TitlesOfParts>
    <vt:vector size="39" baseType="lpstr">
      <vt:lpstr>Rutendring_Mal</vt:lpstr>
      <vt:lpstr>Konkurranse  busslinjer i Follo </vt:lpstr>
      <vt:lpstr>PowerPoint-presentasjon</vt:lpstr>
      <vt:lpstr>PowerPoint-presentasjon</vt:lpstr>
      <vt:lpstr>Nesodden</vt:lpstr>
      <vt:lpstr>Nesodden</vt:lpstr>
      <vt:lpstr>Nesodden</vt:lpstr>
      <vt:lpstr>Nesodden</vt:lpstr>
      <vt:lpstr>PowerPoint-presentasjon</vt:lpstr>
      <vt:lpstr>PowerPoint-presentasjon</vt:lpstr>
      <vt:lpstr>PowerPoint-presentasjon</vt:lpstr>
      <vt:lpstr>PowerPoint-presentasjon</vt:lpstr>
      <vt:lpstr>Ski</vt:lpstr>
      <vt:lpstr>Ski</vt:lpstr>
      <vt:lpstr>Ski</vt:lpstr>
      <vt:lpstr>Ski</vt:lpstr>
      <vt:lpstr>Ski</vt:lpstr>
      <vt:lpstr>Ski</vt:lpstr>
      <vt:lpstr>Ski</vt:lpstr>
      <vt:lpstr>Ski</vt:lpstr>
      <vt:lpstr>Ski</vt:lpstr>
      <vt:lpstr>Ski</vt:lpstr>
      <vt:lpstr>Ski</vt:lpstr>
      <vt:lpstr>Drøbak</vt:lpstr>
      <vt:lpstr>Drøbak</vt:lpstr>
      <vt:lpstr>Drøbak</vt:lpstr>
      <vt:lpstr>Drøbak</vt:lpstr>
      <vt:lpstr>Drøbak</vt:lpstr>
      <vt:lpstr>PowerPoint-presentasjon</vt:lpstr>
      <vt:lpstr>Vestby</vt:lpstr>
      <vt:lpstr>Vestby</vt:lpstr>
      <vt:lpstr>Vestby</vt:lpstr>
      <vt:lpstr>Vestby</vt:lpstr>
      <vt:lpstr>Vestby</vt:lpstr>
      <vt:lpstr>Vestby</vt:lpstr>
      <vt:lpstr>Nattrafikk - natt til lørdag og alle søn- og hellig/-høytidsdager:</vt:lpstr>
      <vt:lpstr>Busstyper?</vt:lpstr>
      <vt:lpstr>Utfordringer</vt:lpstr>
      <vt:lpstr>PowerPoint-presentasjon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Ruteendringer i Follo 15.12.13</dc:title>
  <dc:creator>Raanaas Moen Olav</dc:creator>
  <cp:lastModifiedBy>Raanaas Moen Olav</cp:lastModifiedBy>
  <cp:revision>69</cp:revision>
  <cp:lastPrinted>2013-11-22T13:54:57Z</cp:lastPrinted>
  <dcterms:created xsi:type="dcterms:W3CDTF">2013-10-10T06:17:29Z</dcterms:created>
  <dcterms:modified xsi:type="dcterms:W3CDTF">2013-11-22T14:13:52Z</dcterms:modified>
</cp:coreProperties>
</file>