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0" r:id="rId2"/>
    <p:sldId id="262" r:id="rId3"/>
    <p:sldId id="263" r:id="rId4"/>
    <p:sldId id="264" r:id="rId5"/>
    <p:sldId id="278" r:id="rId6"/>
    <p:sldId id="279" r:id="rId7"/>
    <p:sldId id="270" r:id="rId8"/>
    <p:sldId id="271" r:id="rId9"/>
    <p:sldId id="273" r:id="rId10"/>
    <p:sldId id="282" r:id="rId11"/>
    <p:sldId id="280" r:id="rId12"/>
    <p:sldId id="276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3021"/>
  </p:normalViewPr>
  <p:slideViewPr>
    <p:cSldViewPr snapToGrid="0" snapToObjects="1">
      <p:cViewPr varScale="1">
        <p:scale>
          <a:sx n="117" d="100"/>
          <a:sy n="117" d="100"/>
        </p:scale>
        <p:origin x="-28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-356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2DCD-B698-9842-8C6B-17641B2D1D8A}" type="datetimeFigureOut">
              <a:rPr lang="nb-NO" smtClean="0"/>
              <a:t>07.02.18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6DC7A-6E29-894F-89AA-AA5C7A8C8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28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120367" y="8798883"/>
            <a:ext cx="544407" cy="164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167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750" indent="-263750" defTabSz="879167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000" indent="-211000" defTabSz="879167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000" indent="-211000" defTabSz="879167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8999" indent="-211000" defTabSz="879167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0999" indent="-211000" defTabSz="87916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000" indent="-211000" defTabSz="87916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000" indent="-211000" defTabSz="87916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000" indent="-211000" defTabSz="879167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42A109-BEC8-254E-A8F0-27BFCC03B434}" type="slidenum">
              <a:rPr lang="en-US"/>
              <a:pPr/>
              <a:t>4</a:t>
            </a:fld>
            <a:endParaRPr lang="en-US"/>
          </a:p>
        </p:txBody>
      </p:sp>
      <p:sp>
        <p:nvSpPr>
          <p:cNvPr id="25602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0" y="873125"/>
            <a:ext cx="6858000" cy="3859213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154" y="5018067"/>
            <a:ext cx="5634233" cy="218423"/>
          </a:xfrm>
        </p:spPr>
        <p:txBody>
          <a:bodyPr/>
          <a:lstStyle/>
          <a:p>
            <a:pPr eaLnBrk="1" hangingPunct="1">
              <a:defRPr/>
            </a:pPr>
            <a:endParaRPr lang="nb-NO">
              <a:cs typeface="+mn-cs"/>
            </a:endParaRPr>
          </a:p>
        </p:txBody>
      </p:sp>
      <p:sp>
        <p:nvSpPr>
          <p:cNvPr id="25604" name="McK Separator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821978" y="1387131"/>
            <a:ext cx="52447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4400" tIns="42200" rIns="84400" bIns="42200"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555143" y="4913109"/>
            <a:ext cx="5844329" cy="2199836"/>
          </a:xfrm>
        </p:spPr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>
          <a:xfrm>
            <a:off x="6120367" y="8798883"/>
            <a:ext cx="544407" cy="164988"/>
          </a:xfrm>
        </p:spPr>
        <p:txBody>
          <a:bodyPr/>
          <a:lstStyle/>
          <a:p>
            <a:fld id="{508BBD1A-1516-874B-9C87-CA689AAA6B8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79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152-0F5A-E542-9C77-4FC29E6CFFC9}" type="datetimeFigureOut">
              <a:rPr lang="nb-NO" smtClean="0"/>
              <a:t>07.02.18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EDA-F135-E540-9EC9-E380C0814A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998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152-0F5A-E542-9C77-4FC29E6CFFC9}" type="datetimeFigureOut">
              <a:rPr lang="nb-NO" smtClean="0"/>
              <a:t>07.02.18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EDA-F135-E540-9EC9-E380C0814A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162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152-0F5A-E542-9C77-4FC29E6CFFC9}" type="datetimeFigureOut">
              <a:rPr lang="nb-NO" smtClean="0"/>
              <a:t>07.02.18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EDA-F135-E540-9EC9-E380C0814A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416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152-0F5A-E542-9C77-4FC29E6CFFC9}" type="datetimeFigureOut">
              <a:rPr lang="nb-NO" smtClean="0"/>
              <a:t>07.02.18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EDA-F135-E540-9EC9-E380C0814A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309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152-0F5A-E542-9C77-4FC29E6CFFC9}" type="datetimeFigureOut">
              <a:rPr lang="nb-NO" smtClean="0"/>
              <a:t>07.02.18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EDA-F135-E540-9EC9-E380C0814A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354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152-0F5A-E542-9C77-4FC29E6CFFC9}" type="datetimeFigureOut">
              <a:rPr lang="nb-NO" smtClean="0"/>
              <a:t>07.02.18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EDA-F135-E540-9EC9-E380C0814A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75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152-0F5A-E542-9C77-4FC29E6CFFC9}" type="datetimeFigureOut">
              <a:rPr lang="nb-NO" smtClean="0"/>
              <a:t>07.02.18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EDA-F135-E540-9EC9-E380C0814A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773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152-0F5A-E542-9C77-4FC29E6CFFC9}" type="datetimeFigureOut">
              <a:rPr lang="nb-NO" smtClean="0"/>
              <a:t>07.02.18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EDA-F135-E540-9EC9-E380C0814A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352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152-0F5A-E542-9C77-4FC29E6CFFC9}" type="datetimeFigureOut">
              <a:rPr lang="nb-NO" smtClean="0"/>
              <a:t>07.02.18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EDA-F135-E540-9EC9-E380C0814A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00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152-0F5A-E542-9C77-4FC29E6CFFC9}" type="datetimeFigureOut">
              <a:rPr lang="nb-NO" smtClean="0"/>
              <a:t>07.02.18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EDA-F135-E540-9EC9-E380C0814A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27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152-0F5A-E542-9C77-4FC29E6CFFC9}" type="datetimeFigureOut">
              <a:rPr lang="nb-NO" smtClean="0"/>
              <a:t>07.02.18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BEDA-F135-E540-9EC9-E380C0814A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510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FB152-0F5A-E542-9C77-4FC29E6CFFC9}" type="datetimeFigureOut">
              <a:rPr lang="nb-NO" smtClean="0"/>
              <a:t>07.02.18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5BEDA-F135-E540-9EC9-E380C0814A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530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2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/>
        </p:nvGrpSpPr>
        <p:grpSpPr>
          <a:xfrm>
            <a:off x="1174079" y="2054718"/>
            <a:ext cx="2957690" cy="2201333"/>
            <a:chOff x="880553" y="2054718"/>
            <a:chExt cx="2218267" cy="2201333"/>
          </a:xfrm>
        </p:grpSpPr>
        <p:sp>
          <p:nvSpPr>
            <p:cNvPr id="8" name="Ellipse 7"/>
            <p:cNvSpPr/>
            <p:nvPr/>
          </p:nvSpPr>
          <p:spPr>
            <a:xfrm>
              <a:off x="880553" y="2054718"/>
              <a:ext cx="2218267" cy="2201333"/>
            </a:xfrm>
            <a:prstGeom prst="ellipse">
              <a:avLst/>
            </a:prstGeom>
            <a:solidFill>
              <a:srgbClr val="70BF1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365" y="2122451"/>
              <a:ext cx="2162642" cy="206586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TekstSylinder 8"/>
          <p:cNvSpPr txBox="1"/>
          <p:nvPr/>
        </p:nvSpPr>
        <p:spPr>
          <a:xfrm>
            <a:off x="4312364" y="2032000"/>
            <a:ext cx="7315191" cy="2679781"/>
          </a:xfrm>
          <a:prstGeom prst="rect">
            <a:avLst/>
          </a:prstGeom>
          <a:noFill/>
        </p:spPr>
        <p:txBody>
          <a:bodyPr wrap="square" lIns="108784" tIns="54392" rIns="108784" bIns="54392" rtlCol="0">
            <a:spAutoFit/>
          </a:bodyPr>
          <a:lstStyle/>
          <a:p>
            <a:r>
              <a:rPr lang="nb-NO" sz="9500" dirty="0" err="1">
                <a:solidFill>
                  <a:srgbClr val="403D3E"/>
                </a:solidFill>
                <a:latin typeface="Helvetica"/>
                <a:cs typeface="Helvetica"/>
              </a:rPr>
              <a:t>SammeVei</a:t>
            </a:r>
            <a:endParaRPr lang="nb-NO" sz="9500" dirty="0">
              <a:solidFill>
                <a:srgbClr val="403D3E"/>
              </a:solidFill>
              <a:latin typeface="Helvetica"/>
              <a:cs typeface="Helvetica"/>
            </a:endParaRPr>
          </a:p>
          <a:p>
            <a:r>
              <a:rPr lang="nb-NO" sz="7200" dirty="0">
                <a:solidFill>
                  <a:srgbClr val="403D3E"/>
                </a:solidFill>
                <a:latin typeface="Helvetica"/>
                <a:cs typeface="Helvetica"/>
              </a:rPr>
              <a:t>- </a:t>
            </a:r>
            <a:r>
              <a:rPr lang="nb-NO" sz="7200" dirty="0" smtClean="0">
                <a:solidFill>
                  <a:srgbClr val="403D3E"/>
                </a:solidFill>
                <a:latin typeface="Helvetica"/>
                <a:cs typeface="Helvetica"/>
              </a:rPr>
              <a:t>bare raskere</a:t>
            </a:r>
            <a:endParaRPr lang="nb-NO" sz="7200" dirty="0">
              <a:solidFill>
                <a:srgbClr val="403D3E"/>
              </a:solidFill>
              <a:latin typeface="Helvetica"/>
              <a:cs typeface="Helvetica"/>
            </a:endParaRPr>
          </a:p>
        </p:txBody>
      </p:sp>
      <p:sp>
        <p:nvSpPr>
          <p:cNvPr id="6" name="McK Da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14" y="6362700"/>
            <a:ext cx="797983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dirty="0"/>
              <a:t>Copyright © </a:t>
            </a:r>
            <a:r>
              <a:rPr lang="en-US" sz="1700" dirty="0" smtClean="0"/>
              <a:t>2018 </a:t>
            </a:r>
            <a:r>
              <a:rPr lang="en-US" sz="1700" dirty="0" err="1"/>
              <a:t>SammeVei</a:t>
            </a:r>
            <a:r>
              <a:rPr lang="en-US" sz="1700" dirty="0"/>
              <a:t> AS – </a:t>
            </a:r>
            <a:r>
              <a:rPr lang="en-US" sz="1700" dirty="0" err="1" smtClean="0"/>
              <a:t>alle</a:t>
            </a:r>
            <a:r>
              <a:rPr lang="en-US" sz="1700" dirty="0" smtClean="0"/>
              <a:t> </a:t>
            </a:r>
            <a:r>
              <a:rPr lang="en-US" sz="1700" dirty="0" err="1" smtClean="0"/>
              <a:t>rettigheter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4937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838200" y="142882"/>
            <a:ext cx="10515600" cy="1325563"/>
          </a:xfrm>
        </p:spPr>
        <p:txBody>
          <a:bodyPr/>
          <a:lstStyle/>
          <a:p>
            <a:pPr algn="ctr"/>
            <a:r>
              <a:rPr lang="nb-NO" b="1" dirty="0" smtClean="0"/>
              <a:t>Kombinert </a:t>
            </a:r>
            <a:r>
              <a:rPr lang="nb-NO" b="1" dirty="0" smtClean="0"/>
              <a:t>mobilitetspilot</a:t>
            </a:r>
            <a:endParaRPr lang="nb-NO" b="1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334" y="1468445"/>
            <a:ext cx="7418917" cy="4935641"/>
          </a:xfrm>
          <a:prstGeom prst="rect">
            <a:avLst/>
          </a:prstGeom>
        </p:spPr>
      </p:pic>
      <p:sp>
        <p:nvSpPr>
          <p:cNvPr id="8" name="McK Da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14" y="6500279"/>
            <a:ext cx="797983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dirty="0"/>
              <a:t>Copyright © </a:t>
            </a:r>
            <a:r>
              <a:rPr lang="en-US" sz="1700" dirty="0" smtClean="0"/>
              <a:t>2018 </a:t>
            </a:r>
            <a:r>
              <a:rPr lang="en-US" sz="1700" dirty="0" err="1"/>
              <a:t>SammeVei</a:t>
            </a:r>
            <a:r>
              <a:rPr lang="en-US" sz="1700" dirty="0"/>
              <a:t> AS – </a:t>
            </a:r>
            <a:r>
              <a:rPr lang="en-US" sz="1700" dirty="0" err="1" smtClean="0"/>
              <a:t>alle</a:t>
            </a:r>
            <a:r>
              <a:rPr lang="en-US" sz="1700" dirty="0" smtClean="0"/>
              <a:t> </a:t>
            </a:r>
            <a:r>
              <a:rPr lang="en-US" sz="1700" dirty="0" err="1" smtClean="0"/>
              <a:t>rettigheter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2180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3094" y="365125"/>
            <a:ext cx="11353801" cy="1325563"/>
          </a:xfrm>
        </p:spPr>
        <p:txBody>
          <a:bodyPr/>
          <a:lstStyle/>
          <a:p>
            <a:r>
              <a:rPr lang="nb-NO" dirty="0" smtClean="0"/>
              <a:t>Stort potensiale for et kombinert mobilitetstilbud</a:t>
            </a:r>
            <a:endParaRPr lang="nb-NO" dirty="0"/>
          </a:p>
        </p:txBody>
      </p:sp>
      <p:pic>
        <p:nvPicPr>
          <p:cNvPr id="4" name="Bild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6" r="34249"/>
          <a:stretch/>
        </p:blipFill>
        <p:spPr bwMode="auto">
          <a:xfrm>
            <a:off x="838200" y="1668155"/>
            <a:ext cx="6632007" cy="4672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7999341" y="2351003"/>
            <a:ext cx="37475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i="1" dirty="0" smtClean="0"/>
              <a:t>”</a:t>
            </a:r>
            <a:r>
              <a:rPr lang="nb-NO" sz="3600" b="1" i="1" dirty="0" err="1" smtClean="0"/>
              <a:t>SammeVei</a:t>
            </a:r>
            <a:r>
              <a:rPr lang="nb-NO" sz="3600" b="1" i="1" dirty="0" smtClean="0"/>
              <a:t> kunne levert 4000 ekstra ”avganger” til Ruters kunder i November 2017!”</a:t>
            </a:r>
            <a:endParaRPr lang="nb-NO" sz="3600" b="1" i="1" dirty="0"/>
          </a:p>
        </p:txBody>
      </p:sp>
      <p:sp>
        <p:nvSpPr>
          <p:cNvPr id="7" name="McK Da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14" y="6500279"/>
            <a:ext cx="797983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dirty="0"/>
              <a:t>Copyright © </a:t>
            </a:r>
            <a:r>
              <a:rPr lang="en-US" sz="1700" dirty="0" smtClean="0"/>
              <a:t>2018 </a:t>
            </a:r>
            <a:r>
              <a:rPr lang="en-US" sz="1700" dirty="0" err="1"/>
              <a:t>SammeVei</a:t>
            </a:r>
            <a:r>
              <a:rPr lang="en-US" sz="1700" dirty="0"/>
              <a:t> AS – </a:t>
            </a:r>
            <a:r>
              <a:rPr lang="en-US" sz="1700" dirty="0" err="1" smtClean="0"/>
              <a:t>alle</a:t>
            </a:r>
            <a:r>
              <a:rPr lang="en-US" sz="1700" dirty="0" smtClean="0"/>
              <a:t> </a:t>
            </a:r>
            <a:r>
              <a:rPr lang="en-US" sz="1700" dirty="0" err="1" smtClean="0"/>
              <a:t>rettigheter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9047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632862"/>
            <a:ext cx="10972800" cy="1256112"/>
          </a:xfrm>
        </p:spPr>
        <p:txBody>
          <a:bodyPr/>
          <a:lstStyle/>
          <a:p>
            <a:pPr algn="ctr"/>
            <a:r>
              <a:rPr lang="nb-NO" sz="4900" b="1" dirty="0" smtClean="0"/>
              <a:t>VI SER FREM TIL VIDERE DIALOG!</a:t>
            </a:r>
            <a:endParaRPr lang="nb-NO" sz="4900" b="1" dirty="0"/>
          </a:p>
        </p:txBody>
      </p:sp>
      <p:sp>
        <p:nvSpPr>
          <p:cNvPr id="4" name="Ellipse 3"/>
          <p:cNvSpPr/>
          <p:nvPr/>
        </p:nvSpPr>
        <p:spPr>
          <a:xfrm>
            <a:off x="6520623" y="5294234"/>
            <a:ext cx="1559447" cy="1158416"/>
          </a:xfrm>
          <a:prstGeom prst="ellipse">
            <a:avLst/>
          </a:prstGeom>
          <a:solidFill>
            <a:srgbClr val="70BF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004" tIns="55501" rIns="111004" bIns="55501"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705" y="5328102"/>
            <a:ext cx="1522364" cy="1090680"/>
          </a:xfrm>
          <a:prstGeom prst="rect">
            <a:avLst/>
          </a:prstGeom>
          <a:ln>
            <a:noFill/>
          </a:ln>
        </p:spPr>
      </p:pic>
      <p:sp>
        <p:nvSpPr>
          <p:cNvPr id="6" name="TekstSylinder 5"/>
          <p:cNvSpPr txBox="1"/>
          <p:nvPr/>
        </p:nvSpPr>
        <p:spPr>
          <a:xfrm>
            <a:off x="8334781" y="5163374"/>
            <a:ext cx="7315191" cy="1420136"/>
          </a:xfrm>
          <a:prstGeom prst="rect">
            <a:avLst/>
          </a:prstGeom>
          <a:noFill/>
        </p:spPr>
        <p:txBody>
          <a:bodyPr wrap="square" lIns="111004" tIns="55501" rIns="111004" bIns="55501" rtlCol="0">
            <a:spAutoFit/>
          </a:bodyPr>
          <a:lstStyle/>
          <a:p>
            <a:r>
              <a:rPr lang="nb-NO" sz="4900" dirty="0" err="1">
                <a:solidFill>
                  <a:srgbClr val="403D3E"/>
                </a:solidFill>
                <a:latin typeface="Helvetica"/>
                <a:cs typeface="Helvetica"/>
              </a:rPr>
              <a:t>SammeVei</a:t>
            </a:r>
            <a:endParaRPr lang="nb-NO" sz="4900" dirty="0">
              <a:solidFill>
                <a:srgbClr val="403D3E"/>
              </a:solidFill>
              <a:latin typeface="Helvetica"/>
              <a:cs typeface="Helvetica"/>
            </a:endParaRPr>
          </a:p>
          <a:p>
            <a:r>
              <a:rPr lang="nb-NO" sz="3600" dirty="0">
                <a:solidFill>
                  <a:srgbClr val="403D3E"/>
                </a:solidFill>
                <a:latin typeface="Helvetica"/>
                <a:cs typeface="Helvetica"/>
              </a:rPr>
              <a:t>- Bare raskere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09607" y="5171068"/>
            <a:ext cx="4342637" cy="1404748"/>
          </a:xfrm>
          <a:prstGeom prst="rect">
            <a:avLst/>
          </a:prstGeom>
          <a:noFill/>
        </p:spPr>
        <p:txBody>
          <a:bodyPr wrap="square" lIns="111004" tIns="55501" rIns="111004" bIns="55501" rtlCol="0">
            <a:spAutoFit/>
          </a:bodyPr>
          <a:lstStyle/>
          <a:p>
            <a:r>
              <a:rPr lang="nb-NO" sz="2800" dirty="0" smtClean="0">
                <a:solidFill>
                  <a:srgbClr val="403D3E"/>
                </a:solidFill>
                <a:latin typeface="Helvetica"/>
                <a:cs typeface="Helvetica"/>
              </a:rPr>
              <a:t>Rasmus Myklebust</a:t>
            </a:r>
          </a:p>
          <a:p>
            <a:r>
              <a:rPr lang="nb-NO" sz="2800" dirty="0" smtClean="0">
                <a:solidFill>
                  <a:srgbClr val="403D3E"/>
                </a:solidFill>
                <a:latin typeface="Helvetica"/>
                <a:cs typeface="Helvetica"/>
              </a:rPr>
              <a:t>Daglig leder </a:t>
            </a:r>
            <a:r>
              <a:rPr lang="nb-NO" sz="2800" dirty="0" err="1" smtClean="0">
                <a:solidFill>
                  <a:srgbClr val="403D3E"/>
                </a:solidFill>
                <a:latin typeface="Helvetica"/>
                <a:cs typeface="Helvetica"/>
              </a:rPr>
              <a:t>SammeVei</a:t>
            </a:r>
            <a:endParaRPr lang="nb-NO" sz="2800" dirty="0">
              <a:solidFill>
                <a:srgbClr val="403D3E"/>
              </a:solidFill>
              <a:latin typeface="Helvetica"/>
              <a:cs typeface="Helvetica"/>
            </a:endParaRPr>
          </a:p>
          <a:p>
            <a:r>
              <a:rPr lang="nb-NO" sz="2800" dirty="0" smtClean="0">
                <a:solidFill>
                  <a:srgbClr val="403D3E"/>
                </a:solidFill>
                <a:latin typeface="Helvetica"/>
                <a:cs typeface="Helvetica"/>
              </a:rPr>
              <a:t>Tel.: 95 035 035</a:t>
            </a:r>
            <a:endParaRPr lang="nb-NO" sz="2800" dirty="0">
              <a:solidFill>
                <a:srgbClr val="403D3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607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23640" t="7948" r="23606" b="9705"/>
          <a:stretch/>
        </p:blipFill>
        <p:spPr>
          <a:xfrm>
            <a:off x="1333729" y="6353"/>
            <a:ext cx="9426197" cy="68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0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12778" t="13704" r="13704" b="19963"/>
          <a:stretch/>
        </p:blipFill>
        <p:spPr>
          <a:xfrm>
            <a:off x="6" y="778934"/>
            <a:ext cx="12191999" cy="512670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542691" y="1425626"/>
            <a:ext cx="1467556" cy="338667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08" tIns="54404" rIns="108808" bIns="54404" rtlCol="0" anchor="ctr"/>
          <a:lstStyle/>
          <a:p>
            <a:pPr algn="ctr"/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4922916" y="3754845"/>
            <a:ext cx="1903800" cy="739891"/>
          </a:xfrm>
          <a:prstGeom prst="ellipse">
            <a:avLst/>
          </a:prstGeom>
          <a:noFill/>
          <a:ln w="76200" cmpd="sng">
            <a:solidFill>
              <a:srgbClr val="AFFF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08" tIns="54404" rIns="108808" bIns="54404"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750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McK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0625" y="6589660"/>
            <a:ext cx="12021376" cy="18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95350">
              <a:tabLst>
                <a:tab pos="53340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5350">
              <a:tabLst>
                <a:tab pos="53340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95350">
              <a:tabLst>
                <a:tab pos="53340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95350">
              <a:tabLst>
                <a:tab pos="53340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95350">
              <a:tabLst>
                <a:tab pos="53340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423D3E"/>
                </a:solidFill>
              </a:rPr>
              <a:t>Source: https://</a:t>
            </a:r>
            <a:r>
              <a:rPr lang="en-US" dirty="0" err="1">
                <a:solidFill>
                  <a:srgbClr val="423D3E"/>
                </a:solidFill>
              </a:rPr>
              <a:t>www.naf.no</a:t>
            </a:r>
            <a:r>
              <a:rPr lang="en-US" dirty="0">
                <a:solidFill>
                  <a:srgbClr val="423D3E"/>
                </a:solidFill>
              </a:rPr>
              <a:t>/</a:t>
            </a:r>
            <a:r>
              <a:rPr lang="en-US" dirty="0" err="1">
                <a:solidFill>
                  <a:srgbClr val="423D3E"/>
                </a:solidFill>
              </a:rPr>
              <a:t>om-naf</a:t>
            </a:r>
            <a:r>
              <a:rPr lang="en-US" dirty="0">
                <a:solidFill>
                  <a:srgbClr val="423D3E"/>
                </a:solidFill>
              </a:rPr>
              <a:t>/</a:t>
            </a:r>
            <a:r>
              <a:rPr lang="en-US" dirty="0" err="1">
                <a:solidFill>
                  <a:srgbClr val="423D3E"/>
                </a:solidFill>
              </a:rPr>
              <a:t>nytt-fra-naf</a:t>
            </a:r>
            <a:r>
              <a:rPr lang="en-US" dirty="0">
                <a:solidFill>
                  <a:srgbClr val="423D3E"/>
                </a:solidFill>
              </a:rPr>
              <a:t>/start-</a:t>
            </a:r>
            <a:r>
              <a:rPr lang="en-US" dirty="0" err="1">
                <a:solidFill>
                  <a:srgbClr val="423D3E"/>
                </a:solidFill>
              </a:rPr>
              <a:t>arbeidshverdagen</a:t>
            </a:r>
            <a:r>
              <a:rPr lang="en-US" dirty="0">
                <a:solidFill>
                  <a:srgbClr val="423D3E"/>
                </a:solidFill>
              </a:rPr>
              <a:t>-med-</a:t>
            </a:r>
            <a:r>
              <a:rPr lang="en-US" dirty="0" err="1">
                <a:solidFill>
                  <a:srgbClr val="423D3E"/>
                </a:solidFill>
              </a:rPr>
              <a:t>samkjoring</a:t>
            </a:r>
            <a:r>
              <a:rPr lang="en-US" dirty="0">
                <a:solidFill>
                  <a:srgbClr val="423D3E"/>
                </a:solidFill>
              </a:rPr>
              <a:t>/</a:t>
            </a:r>
          </a:p>
        </p:txBody>
      </p:sp>
      <p:pic>
        <p:nvPicPr>
          <p:cNvPr id="24580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93" y="2053837"/>
            <a:ext cx="4559310" cy="341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ktangel 7"/>
          <p:cNvSpPr>
            <a:spLocks noChangeArrowheads="1"/>
          </p:cNvSpPr>
          <p:nvPr/>
        </p:nvSpPr>
        <p:spPr bwMode="auto">
          <a:xfrm>
            <a:off x="5792557" y="2374552"/>
            <a:ext cx="6094920" cy="200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991" tIns="55496" rIns="110991" bIns="55496">
            <a:spAutoFit/>
          </a:bodyPr>
          <a:lstStyle/>
          <a:p>
            <a:pPr lvl="0"/>
            <a:r>
              <a:rPr lang="nb-NO" sz="4100" dirty="0">
                <a:solidFill>
                  <a:srgbClr val="000000"/>
                </a:solidFill>
                <a:latin typeface="Helvetica"/>
                <a:cs typeface="Helvetica"/>
              </a:rPr>
              <a:t>”En av tre arbeidstakere vil samkjøre dersom det ble tilrettelagt for det”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nb-NO" sz="4700" dirty="0">
                <a:solidFill>
                  <a:srgbClr val="000000"/>
                </a:solidFill>
                <a:latin typeface="Helvetica"/>
                <a:cs typeface="Helvetica"/>
              </a:rPr>
              <a:t>Konklusjon fra NAF undersøkelse</a:t>
            </a:r>
          </a:p>
        </p:txBody>
      </p:sp>
    </p:spTree>
    <p:extLst>
      <p:ext uri="{BB962C8B-B14F-4D97-AF65-F5344CB8AC3E}">
        <p14:creationId xmlns:p14="http://schemas.microsoft.com/office/powerpoint/2010/main" val="134614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SammeVei</a:t>
            </a:r>
            <a:r>
              <a:rPr lang="nb-NO" dirty="0" smtClean="0"/>
              <a:t> visjon &amp; 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Visjon</a:t>
            </a:r>
          </a:p>
          <a:p>
            <a:r>
              <a:rPr lang="nb-NO" dirty="0" smtClean="0"/>
              <a:t>Like enkelt å sitte på som å ta sin egen bil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Fokus i 2018</a:t>
            </a:r>
          </a:p>
          <a:p>
            <a:r>
              <a:rPr lang="nb-NO" dirty="0" smtClean="0"/>
              <a:t>Lansere et samkjøringsnettverk for ansatte i en av Norges ledende teknologibedrifter</a:t>
            </a:r>
          </a:p>
          <a:p>
            <a:r>
              <a:rPr lang="nb-NO" dirty="0" smtClean="0"/>
              <a:t>Gjennomføre pilotprosjekt for å </a:t>
            </a:r>
            <a:r>
              <a:rPr lang="nb-NO" dirty="0" err="1" smtClean="0"/>
              <a:t>teste</a:t>
            </a:r>
            <a:r>
              <a:rPr lang="nb-NO" dirty="0" smtClean="0"/>
              <a:t> potensialet for kombinert mobilitet samkjøring + kollektivt i samarbeid </a:t>
            </a:r>
            <a:r>
              <a:rPr lang="nb-NO" smtClean="0"/>
              <a:t>med et av </a:t>
            </a:r>
            <a:r>
              <a:rPr lang="nb-NO" dirty="0" smtClean="0"/>
              <a:t>Nordens ledende mobilitetsselskaper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Langsiktig mål</a:t>
            </a:r>
          </a:p>
          <a:p>
            <a:r>
              <a:rPr lang="nb-NO" dirty="0" smtClean="0"/>
              <a:t>Koble privatbilen (samkjøring) til det offentlige transporttilbudet i en eller flere byer (kombinert mobilitet)</a:t>
            </a:r>
          </a:p>
          <a:p>
            <a:endParaRPr lang="nb-NO" dirty="0" smtClean="0"/>
          </a:p>
        </p:txBody>
      </p:sp>
      <p:sp>
        <p:nvSpPr>
          <p:cNvPr id="6" name="McK Da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14" y="6362700"/>
            <a:ext cx="797983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dirty="0"/>
              <a:t>Copyright © </a:t>
            </a:r>
            <a:r>
              <a:rPr lang="en-US" sz="1700" dirty="0" smtClean="0"/>
              <a:t>2018 </a:t>
            </a:r>
            <a:r>
              <a:rPr lang="en-US" sz="1700" dirty="0" err="1"/>
              <a:t>SammeVei</a:t>
            </a:r>
            <a:r>
              <a:rPr lang="en-US" sz="1700" dirty="0"/>
              <a:t> AS – </a:t>
            </a:r>
            <a:r>
              <a:rPr lang="en-US" sz="1700" dirty="0" err="1" smtClean="0"/>
              <a:t>alle</a:t>
            </a:r>
            <a:r>
              <a:rPr lang="en-US" sz="1700" dirty="0" smtClean="0"/>
              <a:t> </a:t>
            </a:r>
            <a:r>
              <a:rPr lang="en-US" sz="1700" dirty="0" err="1" smtClean="0"/>
              <a:t>rettigheter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3966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8599" y="21903"/>
            <a:ext cx="10715721" cy="1325563"/>
          </a:xfrm>
        </p:spPr>
        <p:txBody>
          <a:bodyPr/>
          <a:lstStyle/>
          <a:p>
            <a:r>
              <a:rPr lang="nb-NO" b="1" dirty="0" smtClean="0"/>
              <a:t>Personbilen dominerer dagens mobilitetsbilde, selv i de største byene</a:t>
            </a:r>
            <a:endParaRPr lang="nb-NO" b="1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62" y="1484754"/>
            <a:ext cx="7537218" cy="492043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451" y="1484754"/>
            <a:ext cx="3517860" cy="4321943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6488668"/>
            <a:ext cx="518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Kilde: http://m2016.ruter.no/marked-og-muligheter/</a:t>
            </a:r>
          </a:p>
        </p:txBody>
      </p:sp>
    </p:spTree>
    <p:extLst>
      <p:ext uri="{BB962C8B-B14F-4D97-AF65-F5344CB8AC3E}">
        <p14:creationId xmlns:p14="http://schemas.microsoft.com/office/powerpoint/2010/main" val="343136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0843" y="1519210"/>
            <a:ext cx="10972800" cy="1143000"/>
          </a:xfrm>
        </p:spPr>
        <p:txBody>
          <a:bodyPr>
            <a:noAutofit/>
          </a:bodyPr>
          <a:lstStyle/>
          <a:p>
            <a:r>
              <a:rPr lang="nb-NO" sz="6700" b="1" dirty="0"/>
              <a:t>Bilen må plugges inn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8" y="2662210"/>
            <a:ext cx="3809999" cy="28575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092" y="3248299"/>
            <a:ext cx="2116666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0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Bild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254" y="4117213"/>
            <a:ext cx="1006738" cy="612534"/>
          </a:xfrm>
          <a:prstGeom prst="rect">
            <a:avLst/>
          </a:prstGeom>
        </p:spPr>
      </p:pic>
      <p:pic>
        <p:nvPicPr>
          <p:cNvPr id="61" name="Bild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993" y="3978715"/>
            <a:ext cx="1045220" cy="783915"/>
          </a:xfrm>
          <a:prstGeom prst="rect">
            <a:avLst/>
          </a:prstGeom>
        </p:spPr>
      </p:pic>
      <p:pic>
        <p:nvPicPr>
          <p:cNvPr id="53" name="Bild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353" y="3978713"/>
            <a:ext cx="1001388" cy="75104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53465"/>
            <a:ext cx="10515600" cy="1325563"/>
          </a:xfrm>
        </p:spPr>
        <p:txBody>
          <a:bodyPr/>
          <a:lstStyle/>
          <a:p>
            <a:pPr algn="ctr"/>
            <a:r>
              <a:rPr lang="nb-NO" b="1" dirty="0" smtClean="0"/>
              <a:t>Dagens mobilitetssystem</a:t>
            </a:r>
            <a:endParaRPr lang="nb-NO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6231" y="1417645"/>
            <a:ext cx="408815" cy="78939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6100" y="1812334"/>
            <a:ext cx="408815" cy="78939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6091" y="1812334"/>
            <a:ext cx="408815" cy="78939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803" y="1417645"/>
            <a:ext cx="408815" cy="78939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620" y="1417645"/>
            <a:ext cx="408815" cy="789392"/>
          </a:xfrm>
          <a:prstGeom prst="rect">
            <a:avLst/>
          </a:prstGeom>
        </p:spPr>
      </p:pic>
      <p:cxnSp>
        <p:nvCxnSpPr>
          <p:cNvPr id="35" name="Rett linje 34"/>
          <p:cNvCxnSpPr/>
          <p:nvPr/>
        </p:nvCxnSpPr>
        <p:spPr>
          <a:xfrm flipH="1">
            <a:off x="1421435" y="2601735"/>
            <a:ext cx="3051920" cy="1020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ett linje 35"/>
          <p:cNvCxnSpPr/>
          <p:nvPr/>
        </p:nvCxnSpPr>
        <p:spPr>
          <a:xfrm flipH="1">
            <a:off x="4034392" y="2754135"/>
            <a:ext cx="642174" cy="883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Bild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458" y="3637748"/>
            <a:ext cx="948633" cy="711475"/>
          </a:xfrm>
          <a:prstGeom prst="rect">
            <a:avLst/>
          </a:prstGeom>
        </p:spPr>
      </p:pic>
      <p:cxnSp>
        <p:nvCxnSpPr>
          <p:cNvPr id="39" name="Rett linje 38"/>
          <p:cNvCxnSpPr/>
          <p:nvPr/>
        </p:nvCxnSpPr>
        <p:spPr>
          <a:xfrm>
            <a:off x="3807500" y="4349223"/>
            <a:ext cx="0" cy="1228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Bild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524" y="5607991"/>
            <a:ext cx="1615843" cy="812435"/>
          </a:xfrm>
          <a:prstGeom prst="rect">
            <a:avLst/>
          </a:prstGeom>
        </p:spPr>
      </p:pic>
      <p:cxnSp>
        <p:nvCxnSpPr>
          <p:cNvPr id="43" name="Rett linje 42"/>
          <p:cNvCxnSpPr/>
          <p:nvPr/>
        </p:nvCxnSpPr>
        <p:spPr>
          <a:xfrm flipH="1">
            <a:off x="4986087" y="2785496"/>
            <a:ext cx="1" cy="852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Bild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3934" y="3637739"/>
            <a:ext cx="944285" cy="708214"/>
          </a:xfrm>
          <a:prstGeom prst="rect">
            <a:avLst/>
          </a:prstGeom>
        </p:spPr>
      </p:pic>
      <p:cxnSp>
        <p:nvCxnSpPr>
          <p:cNvPr id="47" name="Rett linje 46"/>
          <p:cNvCxnSpPr/>
          <p:nvPr/>
        </p:nvCxnSpPr>
        <p:spPr>
          <a:xfrm>
            <a:off x="4986076" y="4354227"/>
            <a:ext cx="3929" cy="1223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Bild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1222" y="5607982"/>
            <a:ext cx="1077564" cy="808173"/>
          </a:xfrm>
          <a:prstGeom prst="rect">
            <a:avLst/>
          </a:prstGeom>
        </p:spPr>
      </p:pic>
      <p:cxnSp>
        <p:nvCxnSpPr>
          <p:cNvPr id="49" name="Rett linje 48"/>
          <p:cNvCxnSpPr/>
          <p:nvPr/>
        </p:nvCxnSpPr>
        <p:spPr>
          <a:xfrm>
            <a:off x="5323532" y="2785496"/>
            <a:ext cx="529860" cy="852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Bilde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8728" y="3637748"/>
            <a:ext cx="955317" cy="716488"/>
          </a:xfrm>
          <a:prstGeom prst="rect">
            <a:avLst/>
          </a:prstGeom>
        </p:spPr>
      </p:pic>
      <p:cxnSp>
        <p:nvCxnSpPr>
          <p:cNvPr id="54" name="Rett linje 53"/>
          <p:cNvCxnSpPr/>
          <p:nvPr/>
        </p:nvCxnSpPr>
        <p:spPr>
          <a:xfrm flipH="1">
            <a:off x="6596670" y="4729747"/>
            <a:ext cx="7378" cy="847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Bild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1544" y="5607991"/>
            <a:ext cx="1083247" cy="812435"/>
          </a:xfrm>
          <a:prstGeom prst="rect">
            <a:avLst/>
          </a:prstGeom>
        </p:spPr>
      </p:pic>
      <p:cxnSp>
        <p:nvCxnSpPr>
          <p:cNvPr id="57" name="Rett linje 56"/>
          <p:cNvCxnSpPr/>
          <p:nvPr/>
        </p:nvCxnSpPr>
        <p:spPr>
          <a:xfrm>
            <a:off x="6187738" y="2754135"/>
            <a:ext cx="1400258" cy="883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Bilde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5694" y="3637739"/>
            <a:ext cx="973391" cy="730043"/>
          </a:xfrm>
          <a:prstGeom prst="rect">
            <a:avLst/>
          </a:prstGeom>
        </p:spPr>
      </p:pic>
      <p:pic>
        <p:nvPicPr>
          <p:cNvPr id="62" name="Bilde 61"/>
          <p:cNvPicPr>
            <a:picLocks noChangeAspect="1"/>
          </p:cNvPicPr>
          <p:nvPr/>
        </p:nvPicPr>
        <p:blipFill rotWithShape="1">
          <a:blip r:embed="rId14"/>
          <a:srcRect b="10919"/>
          <a:stretch/>
        </p:blipFill>
        <p:spPr>
          <a:xfrm>
            <a:off x="7483475" y="5607989"/>
            <a:ext cx="1212452" cy="844960"/>
          </a:xfrm>
          <a:prstGeom prst="rect">
            <a:avLst/>
          </a:prstGeom>
        </p:spPr>
      </p:pic>
      <p:cxnSp>
        <p:nvCxnSpPr>
          <p:cNvPr id="63" name="Rett linje 62"/>
          <p:cNvCxnSpPr/>
          <p:nvPr/>
        </p:nvCxnSpPr>
        <p:spPr>
          <a:xfrm>
            <a:off x="8139073" y="4762621"/>
            <a:ext cx="0" cy="814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Rett linje 64"/>
          <p:cNvCxnSpPr/>
          <p:nvPr/>
        </p:nvCxnSpPr>
        <p:spPr>
          <a:xfrm>
            <a:off x="6720623" y="2601735"/>
            <a:ext cx="2853199" cy="1036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Bilde 6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24008" y="3693070"/>
            <a:ext cx="899628" cy="674721"/>
          </a:xfrm>
          <a:prstGeom prst="rect">
            <a:avLst/>
          </a:prstGeom>
        </p:spPr>
      </p:pic>
      <p:pic>
        <p:nvPicPr>
          <p:cNvPr id="68" name="Bilde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73823" y="4102914"/>
            <a:ext cx="915573" cy="486077"/>
          </a:xfrm>
          <a:prstGeom prst="rect">
            <a:avLst/>
          </a:prstGeom>
        </p:spPr>
      </p:pic>
      <p:pic>
        <p:nvPicPr>
          <p:cNvPr id="69" name="Bilde 6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59462" y="4176458"/>
            <a:ext cx="955317" cy="716488"/>
          </a:xfrm>
          <a:prstGeom prst="rect">
            <a:avLst/>
          </a:prstGeom>
        </p:spPr>
      </p:pic>
      <p:pic>
        <p:nvPicPr>
          <p:cNvPr id="70" name="Bilde 6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38118" y="5607991"/>
            <a:ext cx="1083247" cy="812435"/>
          </a:xfrm>
          <a:prstGeom prst="rect">
            <a:avLst/>
          </a:prstGeom>
        </p:spPr>
      </p:pic>
      <p:cxnSp>
        <p:nvCxnSpPr>
          <p:cNvPr id="71" name="Rett linje 70"/>
          <p:cNvCxnSpPr/>
          <p:nvPr/>
        </p:nvCxnSpPr>
        <p:spPr>
          <a:xfrm flipH="1">
            <a:off x="9385690" y="4892948"/>
            <a:ext cx="22665" cy="684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Rett linje 73"/>
          <p:cNvCxnSpPr/>
          <p:nvPr/>
        </p:nvCxnSpPr>
        <p:spPr>
          <a:xfrm>
            <a:off x="7068196" y="2464728"/>
            <a:ext cx="3989794" cy="12283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Bilde 7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52109" y="3718355"/>
            <a:ext cx="1300211" cy="265334"/>
          </a:xfrm>
          <a:prstGeom prst="rect">
            <a:avLst/>
          </a:prstGeom>
        </p:spPr>
      </p:pic>
      <p:pic>
        <p:nvPicPr>
          <p:cNvPr id="79" name="Bilde 78"/>
          <p:cNvPicPr>
            <a:picLocks noChangeAspect="1"/>
          </p:cNvPicPr>
          <p:nvPr/>
        </p:nvPicPr>
        <p:blipFill rotWithShape="1">
          <a:blip r:embed="rId20"/>
          <a:srcRect t="11358" b="44955"/>
          <a:stretch/>
        </p:blipFill>
        <p:spPr>
          <a:xfrm>
            <a:off x="10808253" y="3938275"/>
            <a:ext cx="1383747" cy="329278"/>
          </a:xfrm>
          <a:prstGeom prst="rect">
            <a:avLst/>
          </a:prstGeom>
        </p:spPr>
      </p:pic>
      <p:cxnSp>
        <p:nvCxnSpPr>
          <p:cNvPr id="81" name="Rett linje 80"/>
          <p:cNvCxnSpPr/>
          <p:nvPr/>
        </p:nvCxnSpPr>
        <p:spPr>
          <a:xfrm>
            <a:off x="11283839" y="4729747"/>
            <a:ext cx="0" cy="847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Bilde 8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69085" y="5607991"/>
            <a:ext cx="1083247" cy="812435"/>
          </a:xfrm>
          <a:prstGeom prst="rect">
            <a:avLst/>
          </a:prstGeom>
        </p:spPr>
      </p:pic>
      <p:cxnSp>
        <p:nvCxnSpPr>
          <p:cNvPr id="85" name="Rett linje 84"/>
          <p:cNvCxnSpPr/>
          <p:nvPr/>
        </p:nvCxnSpPr>
        <p:spPr>
          <a:xfrm flipH="1">
            <a:off x="2857512" y="2738446"/>
            <a:ext cx="1592161" cy="8992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7" name="Bilde 8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59418" y="3655150"/>
            <a:ext cx="921082" cy="690811"/>
          </a:xfrm>
          <a:prstGeom prst="rect">
            <a:avLst/>
          </a:prstGeom>
        </p:spPr>
      </p:pic>
      <p:pic>
        <p:nvPicPr>
          <p:cNvPr id="88" name="Bilde 8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00571" y="5607982"/>
            <a:ext cx="993827" cy="745370"/>
          </a:xfrm>
          <a:prstGeom prst="rect">
            <a:avLst/>
          </a:prstGeom>
        </p:spPr>
      </p:pic>
      <p:cxnSp>
        <p:nvCxnSpPr>
          <p:cNvPr id="90" name="Rett linje 89"/>
          <p:cNvCxnSpPr/>
          <p:nvPr/>
        </p:nvCxnSpPr>
        <p:spPr>
          <a:xfrm flipH="1">
            <a:off x="2693774" y="4345952"/>
            <a:ext cx="3" cy="1169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Ellipse 106"/>
          <p:cNvSpPr/>
          <p:nvPr/>
        </p:nvSpPr>
        <p:spPr>
          <a:xfrm>
            <a:off x="5344427" y="3543669"/>
            <a:ext cx="425340" cy="902522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750" tIns="54374" rIns="108750" bIns="54374" rtlCol="0" anchor="ctr"/>
          <a:lstStyle/>
          <a:p>
            <a:pPr algn="ctr"/>
            <a:endParaRPr lang="nb-NO"/>
          </a:p>
        </p:txBody>
      </p:sp>
      <p:cxnSp>
        <p:nvCxnSpPr>
          <p:cNvPr id="110" name="Rett pil 109"/>
          <p:cNvCxnSpPr>
            <a:stCxn id="48" idx="3"/>
            <a:endCxn id="56" idx="1"/>
          </p:cNvCxnSpPr>
          <p:nvPr/>
        </p:nvCxnSpPr>
        <p:spPr>
          <a:xfrm>
            <a:off x="5528785" y="6012079"/>
            <a:ext cx="532747" cy="2131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3" name="Bilde 112"/>
          <p:cNvPicPr>
            <a:picLocks noChangeAspect="1"/>
          </p:cNvPicPr>
          <p:nvPr/>
        </p:nvPicPr>
        <p:blipFill rotWithShape="1">
          <a:blip r:embed="rId23"/>
          <a:srcRect b="16669"/>
          <a:stretch/>
        </p:blipFill>
        <p:spPr>
          <a:xfrm>
            <a:off x="364970" y="3104622"/>
            <a:ext cx="928285" cy="580157"/>
          </a:xfrm>
          <a:prstGeom prst="rect">
            <a:avLst/>
          </a:prstGeom>
        </p:spPr>
      </p:pic>
      <p:pic>
        <p:nvPicPr>
          <p:cNvPr id="114" name="Bilde 113"/>
          <p:cNvPicPr>
            <a:picLocks noChangeAspect="1"/>
          </p:cNvPicPr>
          <p:nvPr/>
        </p:nvPicPr>
        <p:blipFill rotWithShape="1">
          <a:blip r:embed="rId24"/>
          <a:srcRect t="17743" b="1"/>
          <a:stretch/>
        </p:blipFill>
        <p:spPr>
          <a:xfrm>
            <a:off x="735039" y="3682443"/>
            <a:ext cx="907392" cy="559791"/>
          </a:xfrm>
          <a:prstGeom prst="rect">
            <a:avLst/>
          </a:prstGeom>
        </p:spPr>
      </p:pic>
      <p:pic>
        <p:nvPicPr>
          <p:cNvPr id="60" name="Bilde 5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784210" y="3622059"/>
            <a:ext cx="1307574" cy="590444"/>
          </a:xfrm>
          <a:prstGeom prst="rect">
            <a:avLst/>
          </a:prstGeom>
        </p:spPr>
      </p:pic>
      <p:sp>
        <p:nvSpPr>
          <p:cNvPr id="50" name="McK Da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14" y="6500279"/>
            <a:ext cx="797983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dirty="0"/>
              <a:t>Copyright © </a:t>
            </a:r>
            <a:r>
              <a:rPr lang="en-US" sz="1700" dirty="0" smtClean="0"/>
              <a:t>2018 </a:t>
            </a:r>
            <a:r>
              <a:rPr lang="en-US" sz="1700" dirty="0" err="1"/>
              <a:t>SammeVei</a:t>
            </a:r>
            <a:r>
              <a:rPr lang="en-US" sz="1700" dirty="0"/>
              <a:t> AS – </a:t>
            </a:r>
            <a:r>
              <a:rPr lang="en-US" sz="1700" dirty="0" err="1" smtClean="0"/>
              <a:t>alle</a:t>
            </a:r>
            <a:r>
              <a:rPr lang="en-US" sz="1700" dirty="0" smtClean="0"/>
              <a:t> </a:t>
            </a:r>
            <a:r>
              <a:rPr lang="en-US" sz="1700" dirty="0" err="1" smtClean="0"/>
              <a:t>rettigheter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4765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Bild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319" y="5606199"/>
            <a:ext cx="1391059" cy="778458"/>
          </a:xfrm>
          <a:prstGeom prst="rect">
            <a:avLst/>
          </a:prstGeom>
        </p:spPr>
      </p:pic>
      <p:pic>
        <p:nvPicPr>
          <p:cNvPr id="75" name="Bild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304" y="5613963"/>
            <a:ext cx="1391059" cy="778458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372" y="5594926"/>
            <a:ext cx="1391059" cy="778458"/>
          </a:xfrm>
          <a:prstGeom prst="rect">
            <a:avLst/>
          </a:prstGeom>
        </p:spPr>
      </p:pic>
      <p:pic>
        <p:nvPicPr>
          <p:cNvPr id="80" name="Bild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254" y="4117213"/>
            <a:ext cx="1006738" cy="612534"/>
          </a:xfrm>
          <a:prstGeom prst="rect">
            <a:avLst/>
          </a:prstGeom>
        </p:spPr>
      </p:pic>
      <p:pic>
        <p:nvPicPr>
          <p:cNvPr id="61" name="Bild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993" y="3978714"/>
            <a:ext cx="1045220" cy="783915"/>
          </a:xfrm>
          <a:prstGeom prst="rect">
            <a:avLst/>
          </a:prstGeom>
        </p:spPr>
      </p:pic>
      <p:pic>
        <p:nvPicPr>
          <p:cNvPr id="53" name="Bild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352" y="3978713"/>
            <a:ext cx="1001388" cy="75104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42882"/>
            <a:ext cx="10515600" cy="1325563"/>
          </a:xfrm>
        </p:spPr>
        <p:txBody>
          <a:bodyPr/>
          <a:lstStyle/>
          <a:p>
            <a:pPr algn="ctr"/>
            <a:r>
              <a:rPr lang="nb-NO" b="1" dirty="0" smtClean="0"/>
              <a:t>Fremtidens mobilitetssystem</a:t>
            </a:r>
            <a:endParaRPr lang="nb-NO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6231" y="1417645"/>
            <a:ext cx="408815" cy="78939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6100" y="1812334"/>
            <a:ext cx="408815" cy="78939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6091" y="1812334"/>
            <a:ext cx="408815" cy="78939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4803" y="1417645"/>
            <a:ext cx="408815" cy="78939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7620" y="1417645"/>
            <a:ext cx="408815" cy="78939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8"/>
          <a:srcRect b="16669"/>
          <a:stretch/>
        </p:blipFill>
        <p:spPr>
          <a:xfrm>
            <a:off x="364970" y="3104622"/>
            <a:ext cx="928285" cy="580157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 rotWithShape="1">
          <a:blip r:embed="rId9"/>
          <a:srcRect t="17743" b="1"/>
          <a:stretch/>
        </p:blipFill>
        <p:spPr>
          <a:xfrm>
            <a:off x="735039" y="3682442"/>
            <a:ext cx="907392" cy="559791"/>
          </a:xfrm>
          <a:prstGeom prst="rect">
            <a:avLst/>
          </a:prstGeom>
        </p:spPr>
      </p:pic>
      <p:cxnSp>
        <p:nvCxnSpPr>
          <p:cNvPr id="35" name="Rett linje 34"/>
          <p:cNvCxnSpPr/>
          <p:nvPr/>
        </p:nvCxnSpPr>
        <p:spPr>
          <a:xfrm flipH="1">
            <a:off x="1421435" y="2601734"/>
            <a:ext cx="3051920" cy="1020333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Bild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3458" y="3637747"/>
            <a:ext cx="948633" cy="711475"/>
          </a:xfrm>
          <a:prstGeom prst="rect">
            <a:avLst/>
          </a:prstGeom>
        </p:spPr>
      </p:pic>
      <p:cxnSp>
        <p:nvCxnSpPr>
          <p:cNvPr id="39" name="Rett linje 38"/>
          <p:cNvCxnSpPr/>
          <p:nvPr/>
        </p:nvCxnSpPr>
        <p:spPr>
          <a:xfrm>
            <a:off x="3807500" y="5017569"/>
            <a:ext cx="0" cy="559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Bild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523" y="5607990"/>
            <a:ext cx="1615843" cy="812435"/>
          </a:xfrm>
          <a:prstGeom prst="rect">
            <a:avLst/>
          </a:prstGeom>
        </p:spPr>
      </p:pic>
      <p:cxnSp>
        <p:nvCxnSpPr>
          <p:cNvPr id="43" name="Rett linje 42"/>
          <p:cNvCxnSpPr/>
          <p:nvPr/>
        </p:nvCxnSpPr>
        <p:spPr>
          <a:xfrm>
            <a:off x="5628631" y="2733376"/>
            <a:ext cx="3918" cy="742492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Bilde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3934" y="3637739"/>
            <a:ext cx="944285" cy="708214"/>
          </a:xfrm>
          <a:prstGeom prst="rect">
            <a:avLst/>
          </a:prstGeom>
        </p:spPr>
      </p:pic>
      <p:cxnSp>
        <p:nvCxnSpPr>
          <p:cNvPr id="47" name="Rett linje 46"/>
          <p:cNvCxnSpPr/>
          <p:nvPr/>
        </p:nvCxnSpPr>
        <p:spPr>
          <a:xfrm>
            <a:off x="4986076" y="5017569"/>
            <a:ext cx="3929" cy="559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Bilde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1222" y="5607982"/>
            <a:ext cx="1077564" cy="808173"/>
          </a:xfrm>
          <a:prstGeom prst="rect">
            <a:avLst/>
          </a:prstGeom>
        </p:spPr>
      </p:pic>
      <p:pic>
        <p:nvPicPr>
          <p:cNvPr id="52" name="Bilde 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48728" y="3637747"/>
            <a:ext cx="955317" cy="716488"/>
          </a:xfrm>
          <a:prstGeom prst="rect">
            <a:avLst/>
          </a:prstGeom>
        </p:spPr>
      </p:pic>
      <p:cxnSp>
        <p:nvCxnSpPr>
          <p:cNvPr id="54" name="Rett linje 53"/>
          <p:cNvCxnSpPr/>
          <p:nvPr/>
        </p:nvCxnSpPr>
        <p:spPr>
          <a:xfrm>
            <a:off x="6596670" y="5017569"/>
            <a:ext cx="1" cy="559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Bilde 5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61542" y="5607990"/>
            <a:ext cx="1083247" cy="812435"/>
          </a:xfrm>
          <a:prstGeom prst="rect">
            <a:avLst/>
          </a:prstGeom>
        </p:spPr>
      </p:pic>
      <p:pic>
        <p:nvPicPr>
          <p:cNvPr id="59" name="Bilde 5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65693" y="3637739"/>
            <a:ext cx="973391" cy="730043"/>
          </a:xfrm>
          <a:prstGeom prst="rect">
            <a:avLst/>
          </a:prstGeom>
        </p:spPr>
      </p:pic>
      <p:cxnSp>
        <p:nvCxnSpPr>
          <p:cNvPr id="63" name="Rett linje 62"/>
          <p:cNvCxnSpPr/>
          <p:nvPr/>
        </p:nvCxnSpPr>
        <p:spPr>
          <a:xfrm>
            <a:off x="8139073" y="5017569"/>
            <a:ext cx="0" cy="559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Bilde 6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24008" y="3693069"/>
            <a:ext cx="899628" cy="674721"/>
          </a:xfrm>
          <a:prstGeom prst="rect">
            <a:avLst/>
          </a:prstGeom>
        </p:spPr>
      </p:pic>
      <p:pic>
        <p:nvPicPr>
          <p:cNvPr id="68" name="Bilde 6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73823" y="4102914"/>
            <a:ext cx="915573" cy="486077"/>
          </a:xfrm>
          <a:prstGeom prst="rect">
            <a:avLst/>
          </a:prstGeom>
        </p:spPr>
      </p:pic>
      <p:pic>
        <p:nvPicPr>
          <p:cNvPr id="69" name="Bilde 6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59462" y="4176458"/>
            <a:ext cx="955317" cy="716488"/>
          </a:xfrm>
          <a:prstGeom prst="rect">
            <a:avLst/>
          </a:prstGeom>
        </p:spPr>
      </p:pic>
      <p:pic>
        <p:nvPicPr>
          <p:cNvPr id="70" name="Bilde 69"/>
          <p:cNvPicPr>
            <a:picLocks noChangeAspect="1"/>
          </p:cNvPicPr>
          <p:nvPr/>
        </p:nvPicPr>
        <p:blipFill rotWithShape="1">
          <a:blip r:embed="rId20"/>
          <a:srcRect b="64592"/>
          <a:stretch/>
        </p:blipFill>
        <p:spPr>
          <a:xfrm>
            <a:off x="8996300" y="5623671"/>
            <a:ext cx="776672" cy="206251"/>
          </a:xfrm>
          <a:prstGeom prst="rect">
            <a:avLst/>
          </a:prstGeom>
        </p:spPr>
      </p:pic>
      <p:cxnSp>
        <p:nvCxnSpPr>
          <p:cNvPr id="71" name="Rett linje 70"/>
          <p:cNvCxnSpPr/>
          <p:nvPr/>
        </p:nvCxnSpPr>
        <p:spPr>
          <a:xfrm>
            <a:off x="9385690" y="5017569"/>
            <a:ext cx="0" cy="559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Bilde 7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52109" y="3718355"/>
            <a:ext cx="1300211" cy="265334"/>
          </a:xfrm>
          <a:prstGeom prst="rect">
            <a:avLst/>
          </a:prstGeom>
        </p:spPr>
      </p:pic>
      <p:pic>
        <p:nvPicPr>
          <p:cNvPr id="79" name="Bilde 78"/>
          <p:cNvPicPr>
            <a:picLocks noChangeAspect="1"/>
          </p:cNvPicPr>
          <p:nvPr/>
        </p:nvPicPr>
        <p:blipFill rotWithShape="1">
          <a:blip r:embed="rId22"/>
          <a:srcRect t="11358" r="24548" b="52259"/>
          <a:stretch/>
        </p:blipFill>
        <p:spPr>
          <a:xfrm>
            <a:off x="10808253" y="3938275"/>
            <a:ext cx="1044066" cy="274228"/>
          </a:xfrm>
          <a:prstGeom prst="rect">
            <a:avLst/>
          </a:prstGeom>
        </p:spPr>
      </p:pic>
      <p:cxnSp>
        <p:nvCxnSpPr>
          <p:cNvPr id="81" name="Rett linje 80"/>
          <p:cNvCxnSpPr/>
          <p:nvPr/>
        </p:nvCxnSpPr>
        <p:spPr>
          <a:xfrm>
            <a:off x="11283839" y="5017569"/>
            <a:ext cx="0" cy="559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Bilde 82"/>
          <p:cNvPicPr>
            <a:picLocks noChangeAspect="1"/>
          </p:cNvPicPr>
          <p:nvPr/>
        </p:nvPicPr>
        <p:blipFill rotWithShape="1">
          <a:blip r:embed="rId20"/>
          <a:srcRect b="64592"/>
          <a:stretch/>
        </p:blipFill>
        <p:spPr>
          <a:xfrm>
            <a:off x="10706363" y="5607991"/>
            <a:ext cx="835715" cy="221931"/>
          </a:xfrm>
          <a:prstGeom prst="rect">
            <a:avLst/>
          </a:prstGeom>
        </p:spPr>
      </p:pic>
      <p:pic>
        <p:nvPicPr>
          <p:cNvPr id="87" name="Bilde 8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59417" y="3655149"/>
            <a:ext cx="921082" cy="690811"/>
          </a:xfrm>
          <a:prstGeom prst="rect">
            <a:avLst/>
          </a:prstGeom>
        </p:spPr>
      </p:pic>
      <p:pic>
        <p:nvPicPr>
          <p:cNvPr id="88" name="Bilde 8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00571" y="5607982"/>
            <a:ext cx="993827" cy="745370"/>
          </a:xfrm>
          <a:prstGeom prst="rect">
            <a:avLst/>
          </a:prstGeom>
        </p:spPr>
      </p:pic>
      <p:cxnSp>
        <p:nvCxnSpPr>
          <p:cNvPr id="90" name="Rett linje 89"/>
          <p:cNvCxnSpPr/>
          <p:nvPr/>
        </p:nvCxnSpPr>
        <p:spPr>
          <a:xfrm flipH="1">
            <a:off x="2693774" y="5017577"/>
            <a:ext cx="3" cy="4974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vrundet rektangel 2"/>
          <p:cNvSpPr/>
          <p:nvPr/>
        </p:nvSpPr>
        <p:spPr>
          <a:xfrm>
            <a:off x="2146898" y="3527987"/>
            <a:ext cx="9872654" cy="1489591"/>
          </a:xfrm>
          <a:prstGeom prst="roundRect">
            <a:avLst/>
          </a:prstGeom>
          <a:noFill/>
          <a:ln w="3810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761" tIns="54380" rIns="108761" bIns="54380" rtlCol="0" anchor="ctr"/>
          <a:lstStyle/>
          <a:p>
            <a:pPr algn="ctr"/>
            <a:endParaRPr lang="nb-NO"/>
          </a:p>
        </p:txBody>
      </p:sp>
      <p:cxnSp>
        <p:nvCxnSpPr>
          <p:cNvPr id="55" name="Rett pil 54"/>
          <p:cNvCxnSpPr/>
          <p:nvPr/>
        </p:nvCxnSpPr>
        <p:spPr>
          <a:xfrm>
            <a:off x="4034380" y="6027891"/>
            <a:ext cx="532747" cy="2131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Rett pil 57"/>
          <p:cNvCxnSpPr/>
          <p:nvPr/>
        </p:nvCxnSpPr>
        <p:spPr>
          <a:xfrm>
            <a:off x="5528785" y="6012078"/>
            <a:ext cx="532747" cy="2131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Rett pil 63"/>
          <p:cNvCxnSpPr/>
          <p:nvPr/>
        </p:nvCxnSpPr>
        <p:spPr>
          <a:xfrm>
            <a:off x="2875631" y="6030022"/>
            <a:ext cx="532747" cy="2131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Rett pil 65"/>
          <p:cNvCxnSpPr/>
          <p:nvPr/>
        </p:nvCxnSpPr>
        <p:spPr>
          <a:xfrm>
            <a:off x="7144781" y="6025760"/>
            <a:ext cx="532747" cy="2131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Rett pil 71"/>
          <p:cNvCxnSpPr/>
          <p:nvPr/>
        </p:nvCxnSpPr>
        <p:spPr>
          <a:xfrm>
            <a:off x="8568064" y="6048101"/>
            <a:ext cx="532747" cy="2131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Rett pil 72"/>
          <p:cNvCxnSpPr/>
          <p:nvPr/>
        </p:nvCxnSpPr>
        <p:spPr>
          <a:xfrm>
            <a:off x="10023636" y="6009939"/>
            <a:ext cx="745437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Bilde 5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784209" y="3622059"/>
            <a:ext cx="1307574" cy="590444"/>
          </a:xfrm>
          <a:prstGeom prst="rect">
            <a:avLst/>
          </a:prstGeom>
        </p:spPr>
      </p:pic>
      <p:sp>
        <p:nvSpPr>
          <p:cNvPr id="86" name="McK Da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914" y="6500279"/>
            <a:ext cx="797983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dirty="0"/>
              <a:t>Copyright © </a:t>
            </a:r>
            <a:r>
              <a:rPr lang="en-US" sz="1700" dirty="0" smtClean="0"/>
              <a:t>2018 </a:t>
            </a:r>
            <a:r>
              <a:rPr lang="en-US" sz="1700" dirty="0" err="1"/>
              <a:t>SammeVei</a:t>
            </a:r>
            <a:r>
              <a:rPr lang="en-US" sz="1700" dirty="0"/>
              <a:t> AS – </a:t>
            </a:r>
            <a:r>
              <a:rPr lang="en-US" sz="1700" dirty="0" err="1" smtClean="0"/>
              <a:t>alle</a:t>
            </a:r>
            <a:r>
              <a:rPr lang="en-US" sz="1700" dirty="0" smtClean="0"/>
              <a:t> </a:t>
            </a:r>
            <a:r>
              <a:rPr lang="en-US" sz="1700" dirty="0" err="1" smtClean="0"/>
              <a:t>rettigheter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5389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172aQ3m40yQoXKUHlwW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4040</TotalTime>
  <Words>249</Words>
  <Application>Microsoft Macintosh PowerPoint</Application>
  <PresentationFormat>Tilpasset</PresentationFormat>
  <Paragraphs>37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Office-tema</vt:lpstr>
      <vt:lpstr>PowerPoint-presentasjon</vt:lpstr>
      <vt:lpstr>PowerPoint-presentasjon</vt:lpstr>
      <vt:lpstr>PowerPoint-presentasjon</vt:lpstr>
      <vt:lpstr>Konklusjon fra NAF undersøkelse</vt:lpstr>
      <vt:lpstr>SammeVei visjon &amp; mål</vt:lpstr>
      <vt:lpstr>Personbilen dominerer dagens mobilitetsbilde, selv i de største byene</vt:lpstr>
      <vt:lpstr>Bilen må plugges inn</vt:lpstr>
      <vt:lpstr>Dagens mobilitetssystem</vt:lpstr>
      <vt:lpstr>Fremtidens mobilitetssystem</vt:lpstr>
      <vt:lpstr>Kombinert mobilitetspilot</vt:lpstr>
      <vt:lpstr>Stort potensiale for et kombinert mobilitetstilbud</vt:lpstr>
      <vt:lpstr>VI SER FREM TIL VIDERE DIALOG!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Company, photo,  team,  main message</dc:title>
  <dc:creator>Harald Olderheim</dc:creator>
  <cp:lastModifiedBy>Rasmus Myklebust</cp:lastModifiedBy>
  <cp:revision>88</cp:revision>
  <cp:lastPrinted>2018-02-07T22:50:29Z</cp:lastPrinted>
  <dcterms:created xsi:type="dcterms:W3CDTF">2015-09-09T13:20:40Z</dcterms:created>
  <dcterms:modified xsi:type="dcterms:W3CDTF">2018-02-07T22:58:56Z</dcterms:modified>
</cp:coreProperties>
</file>