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58" r:id="rId4"/>
    <p:sldId id="261" r:id="rId5"/>
    <p:sldId id="259" r:id="rId6"/>
    <p:sldId id="263" r:id="rId7"/>
    <p:sldId id="262" r:id="rId8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707070"/>
    <a:srgbClr val="32374B"/>
    <a:srgbClr val="252525"/>
    <a:srgbClr val="555555"/>
    <a:srgbClr val="999999"/>
    <a:srgbClr val="006BB3"/>
    <a:srgbClr val="AAAAB4"/>
    <a:srgbClr val="6E0A14"/>
    <a:srgbClr val="68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86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35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81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750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40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å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122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11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egion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930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Tr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63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044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660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00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2" name="TekstSylinder 1"/>
          <p:cNvSpPr txBox="1"/>
          <p:nvPr userDrawn="1"/>
        </p:nvSpPr>
        <p:spPr>
          <a:xfrm>
            <a:off x="-894" y="-594109"/>
            <a:ext cx="9282054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Dette lysbildet skal kun brukes med bakgrunnsbilde.</a:t>
            </a:r>
          </a:p>
          <a:p>
            <a:r>
              <a:rPr lang="nb-NO" b="1" dirty="0"/>
              <a:t>Høyreklikk </a:t>
            </a:r>
            <a:r>
              <a:rPr lang="nb-NO" b="1" baseline="0" dirty="0"/>
              <a:t>på lysbildet og velg «Formater bakgrunn» -&gt; «Bilde eller tekstur» -&gt; «Fil» for å sette inn et bilde.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0525957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77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959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578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24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964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5528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057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47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614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01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52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20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6" r:id="rId4"/>
    <p:sldLayoutId id="2147483688" r:id="rId5"/>
    <p:sldLayoutId id="2147483685" r:id="rId6"/>
    <p:sldLayoutId id="2147483695" r:id="rId7"/>
    <p:sldLayoutId id="2147483687" r:id="rId8"/>
    <p:sldLayoutId id="2147483692" r:id="rId9"/>
    <p:sldLayoutId id="2147483693" r:id="rId10"/>
    <p:sldLayoutId id="2147483697" r:id="rId11"/>
    <p:sldLayoutId id="2147483682" r:id="rId12"/>
    <p:sldLayoutId id="2147483683" r:id="rId13"/>
    <p:sldLayoutId id="2147483691" r:id="rId14"/>
    <p:sldLayoutId id="2147483690" r:id="rId15"/>
    <p:sldLayoutId id="2147483689" r:id="rId16"/>
    <p:sldLayoutId id="2147483694" r:id="rId17"/>
    <p:sldLayoutId id="2147483684" r:id="rId18"/>
    <p:sldLayoutId id="2147483681" r:id="rId19"/>
    <p:sldLayoutId id="2147483696" r:id="rId20"/>
    <p:sldLayoutId id="2147483662" r:id="rId21"/>
    <p:sldLayoutId id="2147483663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664" r:id="rId31"/>
    <p:sldLayoutId id="2147483707" r:id="rId32"/>
    <p:sldLayoutId id="2147483672" r:id="rId33"/>
    <p:sldLayoutId id="2147483673" r:id="rId34"/>
    <p:sldLayoutId id="2147483674" r:id="rId35"/>
    <p:sldLayoutId id="2147483675" r:id="rId36"/>
    <p:sldLayoutId id="2147483676" r:id="rId37"/>
    <p:sldLayoutId id="2147483666" r:id="rId38"/>
    <p:sldLayoutId id="2147483667" r:id="rId39"/>
    <p:sldLayoutId id="2147483677" r:id="rId40"/>
    <p:sldLayoutId id="2147483678" r:id="rId41"/>
  </p:sldLayoutIdLst>
  <p:hf hdr="0" ftr="0" dt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580649" y="1847570"/>
            <a:ext cx="7980536" cy="769441"/>
          </a:xfrm>
        </p:spPr>
        <p:txBody>
          <a:bodyPr/>
          <a:lstStyle/>
          <a:p>
            <a:r>
              <a:rPr lang="nb-NO"/>
              <a:t>System test e-bus</a:t>
            </a:r>
            <a:r>
              <a:rPr lang="nb-NO" dirty="0"/>
              <a:t>	</a:t>
            </a:r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8549"/>
          </a:xfrm>
        </p:spPr>
        <p:txBody>
          <a:bodyPr/>
          <a:lstStyle/>
          <a:p>
            <a:r>
              <a:rPr lang="nb-NO"/>
              <a:t>Appendix </a:t>
            </a:r>
            <a:r>
              <a:rPr lang="nb-NO" dirty="0"/>
              <a:t>4 </a:t>
            </a:r>
            <a:r>
              <a:rPr lang="nb-NO"/>
              <a:t>– bus depots and charging infrastructure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Kristin Mathisen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9558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489572"/>
            <a:ext cx="7886700" cy="2092881"/>
          </a:xfrm>
        </p:spPr>
        <p:txBody>
          <a:bodyPr/>
          <a:lstStyle/>
          <a:p>
            <a:r>
              <a:rPr lang="nb-NO"/>
              <a:t>Should Ruter offer bus depot facilities, when the number of articulated buses in service is only approx 10?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Is the number of buses so low, that it is better that bidders shold rather offer their own solution, without this causing the bidding to become unfair?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43062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433191"/>
            <a:ext cx="7980536" cy="861774"/>
          </a:xfrm>
        </p:spPr>
        <p:txBody>
          <a:bodyPr/>
          <a:lstStyle/>
          <a:p>
            <a:r>
              <a:rPr lang="nb-NO"/>
              <a:t>Part of depot Brubakkveien – possible depot which could be offered by Ruter</a:t>
            </a:r>
            <a:r>
              <a:rPr lang="nb-NO" dirty="0"/>
              <a:t>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3326" y="1369642"/>
            <a:ext cx="3854925" cy="3194504"/>
          </a:xfrm>
        </p:spPr>
        <p:txBody>
          <a:bodyPr>
            <a:normAutofit/>
          </a:bodyPr>
          <a:lstStyle/>
          <a:p>
            <a:r>
              <a:rPr lang="nb-NO" sz="1600"/>
              <a:t>15,5km2 area</a:t>
            </a:r>
          </a:p>
          <a:p>
            <a:r>
              <a:rPr lang="nb-NO" sz="1600"/>
              <a:t>No Ruter bus operations there today</a:t>
            </a:r>
          </a:p>
          <a:p>
            <a:r>
              <a:rPr lang="nb-NO" sz="1600"/>
              <a:t>Includes facilities as canteen,offices, changing rooms, garage/workshop, bus cleaning facilities</a:t>
            </a:r>
            <a:endParaRPr lang="nb-NO" sz="1600" dirty="0"/>
          </a:p>
          <a:p>
            <a:r>
              <a:rPr lang="nb-NO" sz="1600"/>
              <a:t>Possibility for traffic coordinator central </a:t>
            </a:r>
          </a:p>
          <a:p>
            <a:r>
              <a:rPr lang="nb-NO" sz="1600"/>
              <a:t>Good location close to Grorud station</a:t>
            </a:r>
          </a:p>
          <a:p>
            <a:r>
              <a:rPr lang="nb-NO" sz="1600"/>
              <a:t>Annual operations costs for the comlete depot was approx </a:t>
            </a:r>
            <a:r>
              <a:rPr lang="nb-NO" sz="1600" dirty="0"/>
              <a:t>2 800 </a:t>
            </a:r>
            <a:r>
              <a:rPr lang="nb-NO" sz="1600"/>
              <a:t>000 NOK</a:t>
            </a:r>
            <a:endParaRPr lang="nb-NO" sz="1600" dirty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10" name="Plassholder for bilde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r="10620"/>
          <a:stretch>
            <a:fillRect/>
          </a:stretch>
        </p:blipFill>
        <p:spPr>
          <a:xfrm>
            <a:off x="4569690" y="1369534"/>
            <a:ext cx="3991495" cy="3194612"/>
          </a:xfrm>
        </p:spPr>
      </p:pic>
    </p:spTree>
    <p:extLst>
      <p:ext uri="{BB962C8B-B14F-4D97-AF65-F5344CB8AC3E}">
        <p14:creationId xmlns:p14="http://schemas.microsoft.com/office/powerpoint/2010/main" val="6751006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612683"/>
            <a:ext cx="7886700" cy="1969770"/>
          </a:xfrm>
        </p:spPr>
        <p:txBody>
          <a:bodyPr/>
          <a:lstStyle/>
          <a:p>
            <a:r>
              <a:rPr lang="nb-NO" sz="3200"/>
              <a:t>For tendering, should the bidding bus service provider offer charging infrastructure together with the buses, or should Ruter provide charging? </a:t>
            </a:r>
            <a:endParaRPr lang="nb-NO" sz="32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Tx/>
              <a:buChar char="-"/>
            </a:pPr>
            <a:r>
              <a:rPr lang="nb-NO" sz="1600"/>
              <a:t>To ensure the stable operations og fair conditions in the tendering process, </a:t>
            </a:r>
            <a:br>
              <a:rPr lang="nb-NO" sz="1600"/>
            </a:br>
            <a:r>
              <a:rPr lang="nb-NO" sz="1600"/>
              <a:t>does it make more sense that Ruter provides charging infrastructure, or should the market offer a combined solution, including charging infrastructure?</a:t>
            </a:r>
          </a:p>
          <a:p>
            <a:pPr marL="285750" indent="-285750">
              <a:buFontTx/>
              <a:buChar char="-"/>
            </a:pPr>
            <a:endParaRPr lang="nb-NO" sz="1600"/>
          </a:p>
          <a:p>
            <a:pPr marL="285750" indent="-285750">
              <a:buFontTx/>
              <a:buChar char="-"/>
            </a:pPr>
            <a:r>
              <a:rPr lang="nb-NO" sz="1600"/>
              <a:t>Is the answer different for bus depots and for infrastruture on the road/end stops?</a:t>
            </a: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9496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433191"/>
            <a:ext cx="7980536" cy="861774"/>
          </a:xfrm>
        </p:spPr>
        <p:txBody>
          <a:bodyPr/>
          <a:lstStyle/>
          <a:p>
            <a:r>
              <a:rPr lang="nb-NO"/>
              <a:t>Alternative business models (distribution of responsilities) for charging infrastructure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4600950" cy="3194504"/>
          </a:xfrm>
        </p:spPr>
        <p:txBody>
          <a:bodyPr>
            <a:normAutofit fontScale="85000" lnSpcReduction="20000"/>
          </a:bodyPr>
          <a:lstStyle/>
          <a:p>
            <a:r>
              <a:rPr lang="nb-NO"/>
              <a:t>Model </a:t>
            </a:r>
            <a:r>
              <a:rPr lang="nb-NO" dirty="0"/>
              <a:t>1:</a:t>
            </a:r>
          </a:p>
          <a:p>
            <a:pPr lvl="1"/>
            <a:r>
              <a:rPr lang="nb-NO" sz="1400"/>
              <a:t>Bus operator makes buying descision, takes responsibility for the operation of the infrastructure, and Ruter takes over the infrastructure after contract end</a:t>
            </a:r>
            <a:endParaRPr lang="nb-NO" sz="1400" dirty="0"/>
          </a:p>
          <a:p>
            <a:r>
              <a:rPr lang="nb-NO" dirty="0"/>
              <a:t>Modell 2:</a:t>
            </a:r>
          </a:p>
          <a:p>
            <a:pPr lvl="1"/>
            <a:r>
              <a:rPr lang="nb-NO" sz="1400"/>
              <a:t>Power company takes responsibility for charging infrastructure and sells electricity as a service to the bus operator  </a:t>
            </a:r>
          </a:p>
          <a:p>
            <a:r>
              <a:rPr lang="nb-NO"/>
              <a:t>Modell 3:</a:t>
            </a:r>
          </a:p>
          <a:p>
            <a:pPr lvl="1"/>
            <a:r>
              <a:rPr lang="nb-NO" sz="1400"/>
              <a:t>Ruter procures infrastructure and has operations agremment with supplier  </a:t>
            </a:r>
            <a:endParaRPr lang="nb-NO" sz="1400" dirty="0"/>
          </a:p>
          <a:p>
            <a:r>
              <a:rPr lang="nb-NO" dirty="0"/>
              <a:t>Modell 4:</a:t>
            </a:r>
          </a:p>
          <a:p>
            <a:pPr lvl="1"/>
            <a:r>
              <a:rPr lang="nb-NO" sz="1400"/>
              <a:t>Oslo </a:t>
            </a:r>
            <a:r>
              <a:rPr lang="nb-NO" sz="1400"/>
              <a:t>municipality procures infrastructure and has operations agremment with </a:t>
            </a:r>
            <a:r>
              <a:rPr lang="nb-NO" sz="1400"/>
              <a:t>supplier  </a:t>
            </a:r>
          </a:p>
          <a:p>
            <a:r>
              <a:rPr lang="nb-NO"/>
              <a:t>Modell </a:t>
            </a:r>
            <a:r>
              <a:rPr lang="nb-NO" dirty="0"/>
              <a:t>5:</a:t>
            </a:r>
          </a:p>
          <a:p>
            <a:pPr lvl="1"/>
            <a:r>
              <a:rPr lang="nb-NO" sz="1400"/>
              <a:t>Other options/feedback?</a:t>
            </a:r>
            <a:endParaRPr lang="nb-NO" sz="1400" dirty="0"/>
          </a:p>
          <a:p>
            <a:pPr lvl="1"/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lvl="1"/>
            <a:endParaRPr lang="nb-NO" dirty="0"/>
          </a:p>
        </p:txBody>
      </p:sp>
      <p:pic>
        <p:nvPicPr>
          <p:cNvPr id="6" name="Plassholder for bilde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4537"/>
          <a:stretch>
            <a:fillRect/>
          </a:stretch>
        </p:blipFill>
        <p:spPr>
          <a:xfrm>
            <a:off x="5239657" y="1369642"/>
            <a:ext cx="3321457" cy="2375044"/>
          </a:xfr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356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993220"/>
            <a:ext cx="7886700" cy="2092881"/>
          </a:xfrm>
        </p:spPr>
        <p:txBody>
          <a:bodyPr/>
          <a:lstStyle/>
          <a:p>
            <a:r>
              <a:rPr lang="nb-NO"/>
              <a:t>Should the business model be different for the test, vs normal bus service contract tenders with required electric bus services?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 flipV="1">
            <a:off x="623887" y="4002622"/>
            <a:ext cx="7886700" cy="45719"/>
          </a:xfrm>
        </p:spPr>
        <p:txBody>
          <a:bodyPr>
            <a:normAutofit fontScale="250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51742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95915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2237E53A-3CFD-43F4-A0D8-CDDA43AEAE2B}" vid="{BDECE72D-470A-4082-A783-5114E363D00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337</TotalTime>
  <Words>276</Words>
  <Application>Microsoft Office PowerPoint</Application>
  <PresentationFormat>Egendefinert</PresentationFormat>
  <Paragraphs>37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System test e-bus </vt:lpstr>
      <vt:lpstr>Should Ruter offer bus depot facilities, when the number of articulated buses in service is only approx 10?</vt:lpstr>
      <vt:lpstr>Part of depot Brubakkveien – possible depot which could be offered by Ruter </vt:lpstr>
      <vt:lpstr>For tendering, should the bidding bus service provider offer charging infrastructure together with the buses, or should Ruter provide charging? </vt:lpstr>
      <vt:lpstr>Alternative business models (distribution of responsilities) for charging infrastructure</vt:lpstr>
      <vt:lpstr>Should the business model be different for the test, vs normal bus service contract tenders with required electric bus services? </vt:lpstr>
      <vt:lpstr>PowerPoint-presentasjon</vt:lpstr>
    </vt:vector>
  </TitlesOfParts>
  <Company>Ruter 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Systemtest elbuss</dc:title>
  <dc:creator>Mathisen Kristin Cecilie</dc:creator>
  <dc:description>Template by addpoint.no</dc:description>
  <cp:lastModifiedBy>Jon Stenslet</cp:lastModifiedBy>
  <cp:revision>25</cp:revision>
  <dcterms:created xsi:type="dcterms:W3CDTF">2017-01-29T13:42:38Z</dcterms:created>
  <dcterms:modified xsi:type="dcterms:W3CDTF">2017-02-08T10:04:47Z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