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0" r:id="rId3"/>
  </p:sldMasterIdLst>
  <p:notesMasterIdLst>
    <p:notesMasterId r:id="rId8"/>
  </p:notesMasterIdLst>
  <p:handoutMasterIdLst>
    <p:handoutMasterId r:id="rId9"/>
  </p:handoutMasterIdLst>
  <p:sldIdLst>
    <p:sldId id="403" r:id="rId4"/>
    <p:sldId id="463" r:id="rId5"/>
    <p:sldId id="464" r:id="rId6"/>
    <p:sldId id="419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5353" autoAdjust="0"/>
  </p:normalViewPr>
  <p:slideViewPr>
    <p:cSldViewPr snapToGrid="0">
      <p:cViewPr varScale="1">
        <p:scale>
          <a:sx n="64" d="100"/>
          <a:sy n="64" d="100"/>
        </p:scale>
        <p:origin x="10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25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FD381-C8EB-4640-A135-60651D5100FD}" type="datetimeFigureOut">
              <a:rPr lang="nb-NO" smtClean="0"/>
              <a:t>11.01.2017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19BFD-5F40-486D-85A1-5BCED4114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53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62B3B-BB37-426B-BFF3-FCD233C53C3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33B35-21A7-4D19-BF82-3DE1885B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4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33B35-21A7-4D19-BF82-3DE1885B30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33B35-21A7-4D19-BF82-3DE1885B30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375" y="584200"/>
            <a:ext cx="7566025" cy="757237"/>
          </a:xfrm>
        </p:spPr>
        <p:txBody>
          <a:bodyPr anchor="t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375" y="1354650"/>
            <a:ext cx="7566025" cy="79706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9089" y="678551"/>
            <a:ext cx="2518330" cy="817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7975"/>
            <a:ext cx="12192000" cy="40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600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23392" y="584684"/>
            <a:ext cx="190994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chemeClr val="accent1"/>
                </a:solidFill>
                <a:latin typeface="Trebuchet MS" panose="020B0603020202020204" pitchFamily="34" charset="0"/>
              </a:rPr>
              <a:t>“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063751" y="2593298"/>
            <a:ext cx="8027988" cy="1589426"/>
          </a:xfrm>
        </p:spPr>
        <p:txBody>
          <a:bodyPr/>
          <a:lstStyle>
            <a:lvl1pPr marL="0" indent="0" algn="ctr">
              <a:buNone/>
              <a:defRPr sz="320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75751" y="4329685"/>
            <a:ext cx="3615987" cy="407208"/>
          </a:xfrm>
        </p:spPr>
        <p:txBody>
          <a:bodyPr/>
          <a:lstStyle>
            <a:lvl1pPr marL="0" indent="0" algn="r">
              <a:buNone/>
              <a:defRPr sz="1800" b="1" i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30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 with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19371" y="4691922"/>
            <a:ext cx="4711803" cy="1473928"/>
          </a:xfrm>
        </p:spPr>
        <p:txBody>
          <a:bodyPr/>
          <a:lstStyle>
            <a:lvl1pPr marL="0" indent="0" algn="l">
              <a:buNone/>
              <a:defRPr sz="120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225425"/>
            <a:ext cx="5738474" cy="2937500"/>
          </a:xfrm>
        </p:spPr>
        <p:txBody>
          <a:bodyPr anchor="t"/>
          <a:lstStyle>
            <a:lvl1pPr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77398" y="4691922"/>
            <a:ext cx="4711803" cy="1473928"/>
          </a:xfrm>
        </p:spPr>
        <p:txBody>
          <a:bodyPr/>
          <a:lstStyle>
            <a:lvl1pPr marL="0" indent="0" algn="l">
              <a:buNone/>
              <a:defRPr sz="120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16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itle - Beig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4" y="450275"/>
            <a:ext cx="11017251" cy="2937500"/>
          </a:xfrm>
        </p:spPr>
        <p:txBody>
          <a:bodyPr anchor="b"/>
          <a:lstStyle>
            <a:lvl1pPr algn="ctr">
              <a:defRPr sz="6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7374" y="3430166"/>
            <a:ext cx="11017251" cy="2660734"/>
          </a:xfrm>
        </p:spPr>
        <p:txBody>
          <a:bodyPr>
            <a:noAutofit/>
          </a:bodyPr>
          <a:lstStyle>
            <a:lvl1pPr marL="0" indent="0" algn="ctr">
              <a:buNone/>
              <a:defRPr sz="6600" b="1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style§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8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itl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4" y="450275"/>
            <a:ext cx="11017251" cy="2937500"/>
          </a:xfrm>
        </p:spPr>
        <p:txBody>
          <a:bodyPr anchor="b"/>
          <a:lstStyle>
            <a:lvl1pPr algn="ctr"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7374" y="3430166"/>
            <a:ext cx="11017251" cy="2660734"/>
          </a:xfrm>
        </p:spPr>
        <p:txBody>
          <a:bodyPr>
            <a:noAutofit/>
          </a:bodyPr>
          <a:lstStyle>
            <a:lvl1pPr marL="0" indent="0" algn="ctr">
              <a:buNone/>
              <a:defRPr sz="6600" b="1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style§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7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9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itle - Oran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4" y="450275"/>
            <a:ext cx="11017251" cy="2937500"/>
          </a:xfrm>
        </p:spPr>
        <p:txBody>
          <a:bodyPr anchor="b"/>
          <a:lstStyle>
            <a:lvl1pPr algn="ctr"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7374" y="3430166"/>
            <a:ext cx="11017251" cy="2660734"/>
          </a:xfrm>
        </p:spPr>
        <p:txBody>
          <a:bodyPr>
            <a:noAutofit/>
          </a:bodyPr>
          <a:lstStyle>
            <a:lvl1pPr marL="0" indent="0" algn="ctr">
              <a:buNone/>
              <a:defRPr sz="66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style§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19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ärmavbild 2014-12-09 kl. 10.45.4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80042"/>
            <a:ext cx="12178877" cy="48972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65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6462661"/>
            <a:ext cx="11017250" cy="286707"/>
          </a:xfrm>
        </p:spPr>
        <p:txBody>
          <a:bodyPr rIns="0" anchor="b" anchorCtr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160229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341438"/>
            <a:ext cx="5400000" cy="48244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04625" y="1341438"/>
            <a:ext cx="5400000" cy="48244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62661"/>
            <a:ext cx="11017250" cy="286707"/>
          </a:xfrm>
        </p:spPr>
        <p:txBody>
          <a:bodyPr rIns="0" anchor="b" anchorCtr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123414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808162"/>
            <a:ext cx="5400000" cy="435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7375" y="1745660"/>
            <a:ext cx="5400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199223" y="1808162"/>
            <a:ext cx="5400000" cy="435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87522" y="1745660"/>
            <a:ext cx="5400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7375" y="1365913"/>
            <a:ext cx="5400000" cy="324000"/>
          </a:xfrm>
        </p:spPr>
        <p:txBody>
          <a:bodyPr rIns="0" bIns="0" anchor="b"/>
          <a:lstStyle>
            <a:lvl1pPr marL="0" indent="0"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9223" y="1365913"/>
            <a:ext cx="5400000" cy="324000"/>
          </a:xfrm>
        </p:spPr>
        <p:txBody>
          <a:bodyPr rIns="0" bIns="0" anchor="b"/>
          <a:lstStyle>
            <a:lvl1pPr marL="0" indent="0"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6462661"/>
            <a:ext cx="11017250" cy="286707"/>
          </a:xfrm>
        </p:spPr>
        <p:txBody>
          <a:bodyPr rIns="0" anchor="b" anchorCtr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20961063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808162"/>
            <a:ext cx="5400000" cy="435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7375" y="1365913"/>
            <a:ext cx="5400000" cy="324000"/>
          </a:xfrm>
        </p:spPr>
        <p:txBody>
          <a:bodyPr rIns="0" bIns="0" anchor="b"/>
          <a:lstStyle>
            <a:lvl1pPr marL="0" indent="0"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7375" y="1745660"/>
            <a:ext cx="5400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6462661"/>
            <a:ext cx="5400000" cy="286707"/>
          </a:xfrm>
        </p:spPr>
        <p:txBody>
          <a:bodyPr rIns="0" anchor="b" anchorCtr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22009597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199223" y="1808162"/>
            <a:ext cx="5400000" cy="435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87522" y="1745660"/>
            <a:ext cx="5400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9223" y="1365913"/>
            <a:ext cx="5400000" cy="324000"/>
          </a:xfrm>
        </p:spPr>
        <p:txBody>
          <a:bodyPr tIns="46800" rIns="0" bIns="0" anchor="b"/>
          <a:lstStyle>
            <a:lvl1pPr marL="0" indent="0"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9223" y="6462661"/>
            <a:ext cx="5405402" cy="286707"/>
          </a:xfrm>
        </p:spPr>
        <p:txBody>
          <a:bodyPr rIns="0" anchor="b" anchorCtr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23324324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og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88284" y="539413"/>
            <a:ext cx="5516341" cy="3643312"/>
          </a:xfrm>
        </p:spPr>
        <p:txBody>
          <a:bodyPr/>
          <a:lstStyle>
            <a:lvl1pPr marL="0" indent="0" algn="r">
              <a:buNone/>
              <a:defRPr sz="4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085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" b="-432"/>
          <a:stretch/>
        </p:blipFill>
        <p:spPr>
          <a:xfrm>
            <a:off x="10425140" y="5036364"/>
            <a:ext cx="1766433" cy="18216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375" y="225425"/>
            <a:ext cx="11017250" cy="819202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375" y="1341438"/>
            <a:ext cx="11017249" cy="48244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4625" y="6597571"/>
            <a:ext cx="282794" cy="150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1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1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142" userDrawn="1">
          <p15:clr>
            <a:srgbClr val="F26B43"/>
          </p15:clr>
        </p15:guide>
        <p15:guide id="5" orient="horz" pos="8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" b="-432"/>
          <a:stretch/>
        </p:blipFill>
        <p:spPr>
          <a:xfrm>
            <a:off x="10425140" y="5036364"/>
            <a:ext cx="1766433" cy="18216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375" y="225425"/>
            <a:ext cx="11017250" cy="819202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375" y="1341438"/>
            <a:ext cx="11017249" cy="48244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4625" y="6597571"/>
            <a:ext cx="282794" cy="150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2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1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7310">
          <p15:clr>
            <a:srgbClr val="F26B43"/>
          </p15:clr>
        </p15:guide>
        <p15:guide id="3" orient="horz" pos="142">
          <p15:clr>
            <a:srgbClr val="F26B43"/>
          </p15:clr>
        </p15:guide>
        <p15:guide id="4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" b="-432"/>
          <a:stretch/>
        </p:blipFill>
        <p:spPr>
          <a:xfrm>
            <a:off x="8688288" y="3245234"/>
            <a:ext cx="3503285" cy="36127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375" y="225425"/>
            <a:ext cx="11017250" cy="819202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375" y="1341438"/>
            <a:ext cx="11017249" cy="48244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9430" y="6597571"/>
            <a:ext cx="282794" cy="150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CB8A-22DD-4279-9E9E-A49CDB5F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4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76" r:id="rId3"/>
    <p:sldLayoutId id="2147483678" r:id="rId4"/>
    <p:sldLayoutId id="2147483677" r:id="rId5"/>
    <p:sldLayoutId id="2147483679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buFont typeface="Trebuchet MS" panose="020B0603020202020204" pitchFamily="34" charset="0"/>
        <a:buChar char="−"/>
        <a:defRPr sz="1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400" dirty="0"/>
              <a:t>Presentasjon - Ruter</a:t>
            </a:r>
          </a:p>
        </p:txBody>
      </p:sp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587375" y="1722950"/>
            <a:ext cx="10385425" cy="3688838"/>
          </a:xfrm>
        </p:spPr>
        <p:txBody>
          <a:bodyPr/>
          <a:lstStyle/>
          <a:p>
            <a:pPr marL="513258" indent="-513258">
              <a:lnSpc>
                <a:spcPct val="150000"/>
              </a:lnSpc>
            </a:pPr>
            <a:r>
              <a:rPr lang="nb-NO" sz="2400" b="1" dirty="0">
                <a:solidFill>
                  <a:schemeClr val="tx2"/>
                </a:solidFill>
                <a:ea typeface="Arial" pitchFamily="84" charset="0"/>
                <a:cs typeface="Arial" pitchFamily="84" charset="0"/>
              </a:rPr>
              <a:t>S</a:t>
            </a:r>
            <a:r>
              <a:rPr lang="nb-NO" sz="2400" b="1" noProof="0" dirty="0" err="1">
                <a:solidFill>
                  <a:schemeClr val="tx2"/>
                </a:solidFill>
                <a:ea typeface="Arial" pitchFamily="84" charset="0"/>
                <a:cs typeface="Arial" pitchFamily="84" charset="0"/>
              </a:rPr>
              <a:t>elvkjørende</a:t>
            </a:r>
            <a:r>
              <a:rPr lang="nb-NO" sz="2400" b="1" noProof="0" dirty="0">
                <a:solidFill>
                  <a:schemeClr val="tx2"/>
                </a:solidFill>
                <a:ea typeface="Arial" pitchFamily="84" charset="0"/>
                <a:cs typeface="Arial" pitchFamily="84" charset="0"/>
              </a:rPr>
              <a:t> minibusser</a:t>
            </a:r>
            <a:endParaRPr lang="nb-NO" sz="1400" noProof="0" dirty="0">
              <a:solidFill>
                <a:schemeClr val="tx2"/>
              </a:solidFill>
              <a:ea typeface="Arial" pitchFamily="84" charset="0"/>
              <a:cs typeface="Arial" pitchFamily="84" charset="0"/>
            </a:endParaRPr>
          </a:p>
          <a:p>
            <a:pPr marL="513258" indent="-513258">
              <a:lnSpc>
                <a:spcPct val="150000"/>
              </a:lnSpc>
            </a:pPr>
            <a:r>
              <a:rPr lang="nb-NO" sz="1400" noProof="0" dirty="0">
                <a:solidFill>
                  <a:schemeClr val="tx2"/>
                </a:solidFill>
                <a:ea typeface="Arial" pitchFamily="84" charset="0"/>
                <a:cs typeface="Arial" pitchFamily="84" charset="0"/>
              </a:rPr>
              <a:t>Oslo 11.01.2017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6571" y="622662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4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98612"/>
            <a:ext cx="5562820" cy="4081809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t>2</a:t>
            </a:fld>
            <a:endParaRPr lang="en-US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2"/>
                </a:solidFill>
              </a:rPr>
              <a:t>Acandos visjon for Smart City - </a:t>
            </a:r>
            <a:r>
              <a:rPr lang="nb-NO" sz="2800" dirty="0">
                <a:solidFill>
                  <a:schemeClr val="bg2"/>
                </a:solidFill>
              </a:rPr>
              <a:t>Vi gjør det bedre å leve i byer</a:t>
            </a:r>
          </a:p>
        </p:txBody>
      </p:sp>
      <p:sp>
        <p:nvSpPr>
          <p:cNvPr id="7" name="Rektangel 6"/>
          <p:cNvSpPr/>
          <p:nvPr/>
        </p:nvSpPr>
        <p:spPr>
          <a:xfrm>
            <a:off x="406963" y="3388476"/>
            <a:ext cx="4241237" cy="302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>
                <a:solidFill>
                  <a:schemeClr val="accent3"/>
                </a:solidFill>
              </a:rPr>
              <a:t>Big Data, Analytics, AI, </a:t>
            </a:r>
            <a:r>
              <a:rPr lang="nb-NO" sz="1050" dirty="0" err="1">
                <a:solidFill>
                  <a:schemeClr val="accent3"/>
                </a:solidFill>
              </a:rPr>
              <a:t>Robotics</a:t>
            </a:r>
            <a:r>
              <a:rPr lang="nb-NO" sz="1050" dirty="0">
                <a:solidFill>
                  <a:schemeClr val="accent3"/>
                </a:solidFill>
              </a:rPr>
              <a:t>, Machine Learning</a:t>
            </a:r>
          </a:p>
        </p:txBody>
      </p:sp>
      <p:sp>
        <p:nvSpPr>
          <p:cNvPr id="2" name="Rektangel 1"/>
          <p:cNvSpPr/>
          <p:nvPr/>
        </p:nvSpPr>
        <p:spPr>
          <a:xfrm>
            <a:off x="5791420" y="1886983"/>
            <a:ext cx="6096000" cy="4173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1980"/>
              </a:lnSpc>
              <a:buFont typeface="Arial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Acando jobber med </a:t>
            </a:r>
            <a:r>
              <a:rPr lang="nb-NO" sz="1400" b="1" dirty="0">
                <a:solidFill>
                  <a:schemeClr val="bg2"/>
                </a:solidFill>
              </a:rPr>
              <a:t>digitale transformasjoner </a:t>
            </a:r>
            <a:r>
              <a:rPr lang="nb-NO" sz="1400" dirty="0">
                <a:solidFill>
                  <a:schemeClr val="tx2"/>
                </a:solidFill>
              </a:rPr>
              <a:t>i offentlig og private virksomheter. Vi forbedrer og effektiviserer virksomheter, prosesser og tjenester ved hjelp av IKT. </a:t>
            </a:r>
          </a:p>
          <a:p>
            <a:pPr marL="285750" indent="-285750">
              <a:lnSpc>
                <a:spcPts val="1980"/>
              </a:lnSpc>
              <a:buFont typeface="Arial" charset="0"/>
              <a:buChar char="•"/>
            </a:pPr>
            <a:r>
              <a:rPr lang="nb-NO" sz="1400" b="1" dirty="0">
                <a:solidFill>
                  <a:schemeClr val="bg2"/>
                </a:solidFill>
              </a:rPr>
              <a:t>Smart City-løsninger </a:t>
            </a:r>
            <a:r>
              <a:rPr lang="nb-NO" sz="1400" dirty="0">
                <a:solidFill>
                  <a:schemeClr val="tx2"/>
                </a:solidFill>
              </a:rPr>
              <a:t>bidrar med redusert utslipp til miljø og økt sikkerhet. Acando bidrar med løsninger for informasjonsutveksling, endret atferd og analyse av effekter.</a:t>
            </a:r>
          </a:p>
          <a:p>
            <a:pPr marL="285750" indent="-285750">
              <a:lnSpc>
                <a:spcPts val="1980"/>
              </a:lnSpc>
              <a:buFont typeface="Arial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Satsningen er organisert som et program, og delområdene </a:t>
            </a:r>
            <a:r>
              <a:rPr lang="nb-NO" sz="1400" b="1" dirty="0">
                <a:solidFill>
                  <a:schemeClr val="bg2"/>
                </a:solidFill>
              </a:rPr>
              <a:t>Smart transport, smart mobilitet og smart energi </a:t>
            </a:r>
            <a:r>
              <a:rPr lang="nb-NO" sz="1400" dirty="0">
                <a:solidFill>
                  <a:schemeClr val="tx2"/>
                </a:solidFill>
              </a:rPr>
              <a:t>er etablert som separate prosjekter med spisset fokus.  </a:t>
            </a:r>
          </a:p>
          <a:p>
            <a:pPr marL="285750" indent="-285750">
              <a:lnSpc>
                <a:spcPts val="1980"/>
              </a:lnSpc>
              <a:buFont typeface="Arial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Vi deltar aktivt i </a:t>
            </a:r>
            <a:r>
              <a:rPr lang="nb-NO" sz="1400" b="1" dirty="0">
                <a:solidFill>
                  <a:schemeClr val="bg2"/>
                </a:solidFill>
              </a:rPr>
              <a:t>internasjonale nettverk </a:t>
            </a:r>
            <a:r>
              <a:rPr lang="nb-NO" sz="1400" dirty="0">
                <a:solidFill>
                  <a:schemeClr val="tx2"/>
                </a:solidFill>
              </a:rPr>
              <a:t>og prosjekter med relevante partnere og blir ofte invitert som foredragsholdere på ulike bransjearenaer og offentlige arrangementer.</a:t>
            </a:r>
          </a:p>
          <a:p>
            <a:pPr marL="285750" indent="-285750">
              <a:lnSpc>
                <a:spcPts val="1980"/>
              </a:lnSpc>
              <a:buFont typeface="Arial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Vi samarbeider med aktører om ulike EU-støttede FoU-prosjekter, for eksempel representerer Acando digitaliseringspilaren i Oslos søknad til </a:t>
            </a:r>
            <a:r>
              <a:rPr lang="nb-NO" sz="1400" b="1" dirty="0">
                <a:solidFill>
                  <a:schemeClr val="bg2"/>
                </a:solidFill>
              </a:rPr>
              <a:t>Horizon2020-programmet</a:t>
            </a:r>
            <a:r>
              <a:rPr lang="nb-NO" sz="1400" dirty="0">
                <a:solidFill>
                  <a:schemeClr val="tx2"/>
                </a:solidFill>
              </a:rPr>
              <a:t> om støtte relatert </a:t>
            </a:r>
            <a:r>
              <a:rPr lang="nb-NO" sz="1400" b="1" dirty="0">
                <a:solidFill>
                  <a:schemeClr val="bg2"/>
                </a:solidFill>
              </a:rPr>
              <a:t>til Smart City-initiativer.</a:t>
            </a:r>
          </a:p>
        </p:txBody>
      </p:sp>
    </p:spTree>
    <p:extLst>
      <p:ext uri="{BB962C8B-B14F-4D97-AF65-F5344CB8AC3E}">
        <p14:creationId xmlns:p14="http://schemas.microsoft.com/office/powerpoint/2010/main" val="14726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t>3</a:t>
            </a:fld>
            <a:endParaRPr lang="en-US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2"/>
                </a:solidFill>
              </a:rPr>
              <a:t>Acandos visjon for Smart </a:t>
            </a:r>
            <a:r>
              <a:rPr lang="nb-NO" sz="2800" dirty="0" err="1">
                <a:solidFill>
                  <a:schemeClr val="tx2"/>
                </a:solidFill>
              </a:rPr>
              <a:t>Mobility -</a:t>
            </a:r>
            <a:r>
              <a:rPr lang="nb-NO" sz="2800" dirty="0">
                <a:solidFill>
                  <a:schemeClr val="tx2"/>
                </a:solidFill>
              </a:rPr>
              <a:t> </a:t>
            </a:r>
            <a:r>
              <a:rPr lang="nb-NO" sz="2800" dirty="0">
                <a:solidFill>
                  <a:schemeClr val="bg2"/>
                </a:solidFill>
              </a:rPr>
              <a:t>Vi gjør det bedre å bygge og forvalte løsninger for mobilitet</a:t>
            </a:r>
          </a:p>
        </p:txBody>
      </p:sp>
      <p:sp>
        <p:nvSpPr>
          <p:cNvPr id="10" name="Rektangel 9"/>
          <p:cNvSpPr/>
          <p:nvPr/>
        </p:nvSpPr>
        <p:spPr>
          <a:xfrm>
            <a:off x="5791420" y="1886983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1980"/>
              </a:lnSpc>
              <a:buFont typeface="Arial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Acando er initiativtaker til å </a:t>
            </a:r>
            <a:r>
              <a:rPr lang="nb-NO" sz="1400" b="1" dirty="0">
                <a:solidFill>
                  <a:schemeClr val="bg2"/>
                </a:solidFill>
              </a:rPr>
              <a:t>bringe de selvkjørende minibussene til Norge. </a:t>
            </a:r>
            <a:r>
              <a:rPr lang="nb-NO" sz="1400" dirty="0">
                <a:solidFill>
                  <a:schemeClr val="tx2"/>
                </a:solidFill>
              </a:rPr>
              <a:t>Frem til i dag har vi gjennomført 10 demonstratorprosjekter i Kongsberg, Gjøvik, Fornebu, Stavanger, Trondheim, Ringerike, Bergen og Oslo/Bærum.</a:t>
            </a:r>
          </a:p>
          <a:p>
            <a:pPr marL="285750" indent="-285750">
              <a:lnSpc>
                <a:spcPts val="1980"/>
              </a:lnSpc>
              <a:buFont typeface="Arial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For flere av prosjektene planlegges igangsetting av </a:t>
            </a:r>
            <a:r>
              <a:rPr lang="nb-NO" sz="1400" b="1" dirty="0">
                <a:solidFill>
                  <a:schemeClr val="bg2"/>
                </a:solidFill>
              </a:rPr>
              <a:t>operative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b="1" dirty="0">
                <a:solidFill>
                  <a:schemeClr val="bg2"/>
                </a:solidFill>
              </a:rPr>
              <a:t>pilotruter i 2017</a:t>
            </a:r>
            <a:r>
              <a:rPr lang="nb-NO" sz="1400" dirty="0">
                <a:solidFill>
                  <a:schemeClr val="tx2"/>
                </a:solidFill>
              </a:rPr>
              <a:t>. Acando bidrar med rådgivning og innsikt, digital transformasjon, prosjektledelse og utvikler </a:t>
            </a:r>
            <a:r>
              <a:rPr lang="nb-NO" sz="1400" dirty="0" err="1">
                <a:solidFill>
                  <a:schemeClr val="tx2"/>
                </a:solidFill>
              </a:rPr>
              <a:t>teknologistøtte</a:t>
            </a:r>
            <a:r>
              <a:rPr lang="nb-NO" sz="1400" dirty="0">
                <a:solidFill>
                  <a:schemeClr val="tx2"/>
                </a:solidFill>
              </a:rPr>
              <a:t> for sømløs transport og publikumstjenester. </a:t>
            </a:r>
          </a:p>
          <a:p>
            <a:pPr marL="285750" indent="-285750">
              <a:lnSpc>
                <a:spcPts val="1980"/>
              </a:lnSpc>
              <a:buFont typeface="Arial" charset="0"/>
              <a:buChar char="•"/>
            </a:pPr>
            <a:r>
              <a:rPr lang="nb-NO" sz="1400" b="1" dirty="0">
                <a:solidFill>
                  <a:schemeClr val="bg2"/>
                </a:solidFill>
              </a:rPr>
              <a:t>Acando er aktiv pådriver </a:t>
            </a:r>
            <a:r>
              <a:rPr lang="nb-NO" sz="1400" dirty="0">
                <a:solidFill>
                  <a:schemeClr val="tx2"/>
                </a:solidFill>
              </a:rPr>
              <a:t>og deltaker i ulike nasjonale og internasjonale samarbeidsfora, og arbeider i hele spennet fra teknologileverandører til regulerende myndigheter og forsknings-miljøer.</a:t>
            </a:r>
          </a:p>
          <a:p>
            <a:pPr marL="285750" indent="-285750">
              <a:lnSpc>
                <a:spcPts val="1980"/>
              </a:lnSpc>
              <a:buFont typeface="Arial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Vi deltar aktivt i </a:t>
            </a:r>
            <a:r>
              <a:rPr lang="nb-NO" sz="1400" b="1" dirty="0">
                <a:solidFill>
                  <a:schemeClr val="bg2"/>
                </a:solidFill>
              </a:rPr>
              <a:t>faglige nettverk </a:t>
            </a:r>
            <a:r>
              <a:rPr lang="nb-NO" sz="1400" dirty="0">
                <a:solidFill>
                  <a:schemeClr val="tx2"/>
                </a:solidFill>
              </a:rPr>
              <a:t>med relevante partnere som ITS Norway, NHO og Electric </a:t>
            </a:r>
            <a:r>
              <a:rPr lang="nb-NO" sz="1400" dirty="0" err="1">
                <a:solidFill>
                  <a:schemeClr val="tx2"/>
                </a:solidFill>
              </a:rPr>
              <a:t>Mobility</a:t>
            </a:r>
            <a:r>
              <a:rPr lang="nb-NO" sz="1400" dirty="0">
                <a:solidFill>
                  <a:schemeClr val="tx2"/>
                </a:solidFill>
              </a:rPr>
              <a:t> Norway og sentrale bransjeaktører innen transport og mobilitet.</a:t>
            </a:r>
          </a:p>
          <a:p>
            <a:pPr marL="285750" indent="-285750">
              <a:lnSpc>
                <a:spcPts val="1980"/>
              </a:lnSpc>
              <a:buFont typeface="Arial" charset="0"/>
              <a:buChar char="•"/>
            </a:pPr>
            <a:r>
              <a:rPr lang="nb-NO" sz="1400" dirty="0">
                <a:solidFill>
                  <a:schemeClr val="tx2"/>
                </a:solidFill>
              </a:rPr>
              <a:t>Vi følger nøye </a:t>
            </a:r>
            <a:r>
              <a:rPr lang="nb-NO" sz="1400" b="1" dirty="0">
                <a:solidFill>
                  <a:schemeClr val="bg2"/>
                </a:solidFill>
              </a:rPr>
              <a:t>teknologiutviklingen</a:t>
            </a:r>
            <a:r>
              <a:rPr lang="nb-NO" sz="1400" dirty="0">
                <a:solidFill>
                  <a:schemeClr val="tx2"/>
                </a:solidFill>
              </a:rPr>
              <a:t> i Norge og globalt, og har svært god oversikt over – og samarbeider ofte med - relevante lokale teknologileverandører, både </a:t>
            </a:r>
            <a:r>
              <a:rPr lang="nb-NO" sz="1400" dirty="0" err="1">
                <a:solidFill>
                  <a:schemeClr val="tx2"/>
                </a:solidFill>
              </a:rPr>
              <a:t>nyoppstartede</a:t>
            </a:r>
            <a:r>
              <a:rPr lang="nb-NO" sz="1400" dirty="0">
                <a:solidFill>
                  <a:schemeClr val="tx2"/>
                </a:solidFill>
              </a:rPr>
              <a:t> og etablerte</a:t>
            </a:r>
            <a:endParaRPr lang="nb-NO" sz="14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4" y="2431989"/>
            <a:ext cx="4509371" cy="30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b-NO" dirty="0">
                <a:solidFill>
                  <a:schemeClr val="tx2"/>
                </a:solidFill>
              </a:rPr>
              <a:t>Acando</a:t>
            </a:r>
            <a:r>
              <a:rPr lang="nb-NO" cap="none" dirty="0">
                <a:solidFill>
                  <a:schemeClr val="tx2"/>
                </a:solidFill>
              </a:rPr>
              <a:t>s</a:t>
            </a:r>
            <a:r>
              <a:rPr lang="nb-NO" dirty="0">
                <a:solidFill>
                  <a:schemeClr val="tx2"/>
                </a:solidFill>
              </a:rPr>
              <a:t> rolle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CB8A-22DD-4279-9E9E-A49CDB5FBE56}" type="slidenum">
              <a:rPr lang="en-US" smtClean="0"/>
              <a:t>4</a:t>
            </a:fld>
            <a:endParaRPr lang="en-US"/>
          </a:p>
        </p:txBody>
      </p:sp>
      <p:sp>
        <p:nvSpPr>
          <p:cNvPr id="5" name="Plassholder for innhold 4"/>
          <p:cNvSpPr>
            <a:spLocks noGrp="1"/>
          </p:cNvSpPr>
          <p:nvPr>
            <p:ph idx="13"/>
          </p:nvPr>
        </p:nvSpPr>
        <p:spPr>
          <a:xfrm>
            <a:off x="6182132" y="1921285"/>
            <a:ext cx="5563890" cy="3446582"/>
          </a:xfrm>
        </p:spPr>
        <p:txBody>
          <a:bodyPr/>
          <a:lstStyle/>
          <a:p>
            <a:r>
              <a:rPr lang="nb-NO" sz="1600" dirty="0"/>
              <a:t>Initiativtaker til Smart Mobilitet dør-til-dør</a:t>
            </a:r>
          </a:p>
          <a:p>
            <a:r>
              <a:rPr lang="nb-NO" sz="1600" dirty="0"/>
              <a:t>Leder arbeidet, analyser, innsikt og fakta</a:t>
            </a:r>
          </a:p>
          <a:p>
            <a:r>
              <a:rPr lang="nb-NO" sz="1600" dirty="0"/>
              <a:t>Har samarbeidsavtaler som sikrer tilgang til globale aktører og tilgjengelighet på ledende løsninger</a:t>
            </a:r>
          </a:p>
          <a:p>
            <a:r>
              <a:rPr lang="nb-NO" sz="1600" dirty="0"/>
              <a:t>Har kunnskap om internasjonale standarder, regulatoriske forhold og andre forutsetninger for å kunne gå fra pilot til full utrulling av Smart City-løsninger</a:t>
            </a:r>
          </a:p>
          <a:p>
            <a:r>
              <a:rPr lang="nb-NO" sz="1600" dirty="0"/>
              <a:t>Et av Acandos satsingsområder er Smart City, der Intelligente Transportsystemer (ITS) og selvkjørende minibusser i alminnelig trafikkmiljø er en del av satsningen</a:t>
            </a:r>
          </a:p>
          <a:p>
            <a:r>
              <a:rPr lang="nb-NO" sz="1600" dirty="0"/>
              <a:t>Acando digitaliserer samferdselssektoren</a:t>
            </a:r>
            <a:endParaRPr lang="nb-NO" dirty="0"/>
          </a:p>
          <a:p>
            <a:endParaRPr lang="nb-NO" dirty="0"/>
          </a:p>
        </p:txBody>
      </p:sp>
      <p:cxnSp>
        <p:nvCxnSpPr>
          <p:cNvPr id="9" name="Rett linje 8"/>
          <p:cNvCxnSpPr/>
          <p:nvPr/>
        </p:nvCxnSpPr>
        <p:spPr>
          <a:xfrm flipH="1">
            <a:off x="5688623" y="1585957"/>
            <a:ext cx="17586" cy="4166223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8"/>
          <p:cNvSpPr txBox="1">
            <a:spLocks/>
          </p:cNvSpPr>
          <p:nvPr/>
        </p:nvSpPr>
        <p:spPr>
          <a:xfrm>
            <a:off x="485775" y="6051531"/>
            <a:ext cx="11300044" cy="532082"/>
          </a:xfrm>
          <a:prstGeom prst="rect">
            <a:avLst/>
          </a:prstGeom>
          <a:solidFill>
            <a:schemeClr val="tx2"/>
          </a:solidFill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rebuchet MS" panose="020B0603020202020204" pitchFamily="34" charset="0"/>
              <a:buChar char="−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rebuchet MS" panose="020B0603020202020204" pitchFamily="34" charset="0"/>
              <a:buChar char="−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rebuchet MS" panose="020B0603020202020204" pitchFamily="34" charset="0"/>
              <a:buChar char="−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rebuchet MS" panose="020B0603020202020204" pitchFamily="34" charset="0"/>
              <a:buChar char="−"/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 dirty="0">
                <a:solidFill>
                  <a:schemeClr val="bg1"/>
                </a:solidFill>
              </a:rPr>
              <a:t>Autonome busser er </a:t>
            </a:r>
            <a:r>
              <a:rPr lang="nb-NO" sz="1400" dirty="0" err="1">
                <a:solidFill>
                  <a:schemeClr val="bg1"/>
                </a:solidFill>
              </a:rPr>
              <a:t>disruptive</a:t>
            </a:r>
            <a:r>
              <a:rPr lang="nb-NO" sz="1400" dirty="0">
                <a:solidFill>
                  <a:schemeClr val="bg1"/>
                </a:solidFill>
              </a:rPr>
              <a:t> i forhold til dagens gjeldende transportløsninger.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7579" y="5367867"/>
            <a:ext cx="4014448" cy="384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accent3"/>
                </a:solidFill>
              </a:rPr>
              <a:t>«Datamaskin på hjul»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79" y="1585957"/>
            <a:ext cx="4014448" cy="37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91472"/>
      </p:ext>
    </p:extLst>
  </p:cSld>
  <p:clrMapOvr>
    <a:masterClrMapping/>
  </p:clrMapOvr>
</p:sld>
</file>

<file path=ppt/theme/theme1.xml><?xml version="1.0" encoding="utf-8"?>
<a:theme xmlns:a="http://schemas.openxmlformats.org/drawingml/2006/main" name="Acando - Standard Layouts">
  <a:themeElements>
    <a:clrScheme name="Acando">
      <a:dk1>
        <a:sysClr val="windowText" lastClr="000000"/>
      </a:dk1>
      <a:lt1>
        <a:sysClr val="window" lastClr="FFFFFF"/>
      </a:lt1>
      <a:dk2>
        <a:srgbClr val="385988"/>
      </a:dk2>
      <a:lt2>
        <a:srgbClr val="FF6C2F"/>
      </a:lt2>
      <a:accent1>
        <a:srgbClr val="EAE3DB"/>
      </a:accent1>
      <a:accent2>
        <a:srgbClr val="3C3C3C"/>
      </a:accent2>
      <a:accent3>
        <a:srgbClr val="6E6E6E"/>
      </a:accent3>
      <a:accent4>
        <a:srgbClr val="9B9B9B"/>
      </a:accent4>
      <a:accent5>
        <a:srgbClr val="C8C8C8"/>
      </a:accent5>
      <a:accent6>
        <a:srgbClr val="C8C8C8"/>
      </a:accent6>
      <a:hlink>
        <a:srgbClr val="0563C1"/>
      </a:hlink>
      <a:folHlink>
        <a:srgbClr val="954F72"/>
      </a:folHlink>
    </a:clrScheme>
    <a:fontScheme name="Acan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ando.potx" id="{E7243ACA-D115-46BC-B337-550B1FEFAFA1}" vid="{AD70F54D-5568-4E96-851A-86957340A80F}"/>
    </a:ext>
  </a:extLst>
</a:theme>
</file>

<file path=ppt/theme/theme2.xml><?xml version="1.0" encoding="utf-8"?>
<a:theme xmlns:a="http://schemas.openxmlformats.org/drawingml/2006/main" name="Acando - Report Layouts">
  <a:themeElements>
    <a:clrScheme name="Acando">
      <a:dk1>
        <a:sysClr val="windowText" lastClr="000000"/>
      </a:dk1>
      <a:lt1>
        <a:sysClr val="window" lastClr="FFFFFF"/>
      </a:lt1>
      <a:dk2>
        <a:srgbClr val="385988"/>
      </a:dk2>
      <a:lt2>
        <a:srgbClr val="FF6C2F"/>
      </a:lt2>
      <a:accent1>
        <a:srgbClr val="EAE3DB"/>
      </a:accent1>
      <a:accent2>
        <a:srgbClr val="3C3C3C"/>
      </a:accent2>
      <a:accent3>
        <a:srgbClr val="6E6E6E"/>
      </a:accent3>
      <a:accent4>
        <a:srgbClr val="9B9B9B"/>
      </a:accent4>
      <a:accent5>
        <a:srgbClr val="C8C8C8"/>
      </a:accent5>
      <a:accent6>
        <a:srgbClr val="C8C8C8"/>
      </a:accent6>
      <a:hlink>
        <a:srgbClr val="0563C1"/>
      </a:hlink>
      <a:folHlink>
        <a:srgbClr val="954F72"/>
      </a:folHlink>
    </a:clrScheme>
    <a:fontScheme name="Acan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ando.potx" id="{E7243ACA-D115-46BC-B337-550B1FEFAFA1}" vid="{E939D76C-E720-4545-A3FD-BFD0187663E6}"/>
    </a:ext>
  </a:extLst>
</a:theme>
</file>

<file path=ppt/theme/theme3.xml><?xml version="1.0" encoding="utf-8"?>
<a:theme xmlns:a="http://schemas.openxmlformats.org/drawingml/2006/main" name="Acando - Special Layouts">
  <a:themeElements>
    <a:clrScheme name="Acando">
      <a:dk1>
        <a:sysClr val="windowText" lastClr="000000"/>
      </a:dk1>
      <a:lt1>
        <a:sysClr val="window" lastClr="FFFFFF"/>
      </a:lt1>
      <a:dk2>
        <a:srgbClr val="385988"/>
      </a:dk2>
      <a:lt2>
        <a:srgbClr val="FF6C2F"/>
      </a:lt2>
      <a:accent1>
        <a:srgbClr val="EAE3DB"/>
      </a:accent1>
      <a:accent2>
        <a:srgbClr val="3C3C3C"/>
      </a:accent2>
      <a:accent3>
        <a:srgbClr val="6E6E6E"/>
      </a:accent3>
      <a:accent4>
        <a:srgbClr val="9B9B9B"/>
      </a:accent4>
      <a:accent5>
        <a:srgbClr val="C8C8C8"/>
      </a:accent5>
      <a:accent6>
        <a:srgbClr val="C8C8C8"/>
      </a:accent6>
      <a:hlink>
        <a:srgbClr val="0563C1"/>
      </a:hlink>
      <a:folHlink>
        <a:srgbClr val="954F72"/>
      </a:folHlink>
    </a:clrScheme>
    <a:fontScheme name="Acan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ando.potx" id="{E7243ACA-D115-46BC-B337-550B1FEFAFA1}" vid="{34CB8BC7-5D6D-4DA4-A919-5979991998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16609</TotalTime>
  <Words>427</Words>
  <Application>Microsoft Office PowerPoint</Application>
  <PresentationFormat>Widescreen</PresentationFormat>
  <Paragraphs>30</Paragraphs>
  <Slides>4</Slides>
  <Notes>2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Trebuchet MS</vt:lpstr>
      <vt:lpstr>Acando - Standard Layouts</vt:lpstr>
      <vt:lpstr>Acando - Report Layouts</vt:lpstr>
      <vt:lpstr>Acando - Special Layouts</vt:lpstr>
      <vt:lpstr>Presentasjon - Ruter</vt:lpstr>
      <vt:lpstr>Acandos visjon for Smart City - Vi gjør det bedre å leve i byer</vt:lpstr>
      <vt:lpstr>Acandos visjon for Smart Mobility - Vi gjør det bedre å bygge og forvalte løsninger for mobilitet</vt:lpstr>
      <vt:lpstr>Acandos rolle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Olav Madland</cp:lastModifiedBy>
  <cp:revision>551</cp:revision>
  <cp:lastPrinted>2016-12-05T14:31:09Z</cp:lastPrinted>
  <dcterms:created xsi:type="dcterms:W3CDTF">2015-01-08T09:39:30Z</dcterms:created>
  <dcterms:modified xsi:type="dcterms:W3CDTF">2017-01-10T23:40:30Z</dcterms:modified>
</cp:coreProperties>
</file>