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4" autoAdjust="0"/>
    <p:restoredTop sz="94660"/>
  </p:normalViewPr>
  <p:slideViewPr>
    <p:cSldViewPr snapToGrid="0">
      <p:cViewPr varScale="1">
        <p:scale>
          <a:sx n="84" d="100"/>
          <a:sy n="84" d="100"/>
        </p:scale>
        <p:origin x="96"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a:p>
        </p:txBody>
      </p:sp>
      <p:sp>
        <p:nvSpPr>
          <p:cNvPr id="4" name="Plassholder for dato 3"/>
          <p:cNvSpPr>
            <a:spLocks noGrp="1"/>
          </p:cNvSpPr>
          <p:nvPr>
            <p:ph type="dt" sz="half" idx="10"/>
          </p:nvPr>
        </p:nvSpPr>
        <p:spPr/>
        <p:txBody>
          <a:bodyPr/>
          <a:lstStyle/>
          <a:p>
            <a:fld id="{8EE866CE-B403-4066-B822-B2EA6230EFF6}" type="datetimeFigureOut">
              <a:rPr lang="nb-NO" smtClean="0"/>
              <a:t>13.02.2017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1608246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4" name="Plassholder for dato 3"/>
          <p:cNvSpPr>
            <a:spLocks noGrp="1"/>
          </p:cNvSpPr>
          <p:nvPr>
            <p:ph type="dt" sz="half" idx="10"/>
          </p:nvPr>
        </p:nvSpPr>
        <p:spPr/>
        <p:txBody>
          <a:bodyPr/>
          <a:lstStyle/>
          <a:p>
            <a:fld id="{8EE866CE-B403-4066-B822-B2EA6230EFF6}" type="datetimeFigureOut">
              <a:rPr lang="nb-NO" smtClean="0"/>
              <a:t>13.02.2017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2768740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4" name="Plassholder for dato 3"/>
          <p:cNvSpPr>
            <a:spLocks noGrp="1"/>
          </p:cNvSpPr>
          <p:nvPr>
            <p:ph type="dt" sz="half" idx="10"/>
          </p:nvPr>
        </p:nvSpPr>
        <p:spPr/>
        <p:txBody>
          <a:bodyPr/>
          <a:lstStyle/>
          <a:p>
            <a:fld id="{8EE866CE-B403-4066-B822-B2EA6230EFF6}" type="datetimeFigureOut">
              <a:rPr lang="nb-NO" smtClean="0"/>
              <a:t>13.02.2017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21291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a:p>
        </p:txBody>
      </p:sp>
      <p:sp>
        <p:nvSpPr>
          <p:cNvPr id="3" name="Plassholder for innhold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4" name="Plassholder for dato 3"/>
          <p:cNvSpPr>
            <a:spLocks noGrp="1"/>
          </p:cNvSpPr>
          <p:nvPr>
            <p:ph type="dt" sz="half" idx="10"/>
          </p:nvPr>
        </p:nvSpPr>
        <p:spPr/>
        <p:txBody>
          <a:bodyPr/>
          <a:lstStyle/>
          <a:p>
            <a:fld id="{8EE866CE-B403-4066-B822-B2EA6230EFF6}" type="datetimeFigureOut">
              <a:rPr lang="nb-NO" smtClean="0"/>
              <a:t>13.02.2017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138761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p:cNvSpPr>
            <a:spLocks noGrp="1"/>
          </p:cNvSpPr>
          <p:nvPr>
            <p:ph type="dt" sz="half" idx="10"/>
          </p:nvPr>
        </p:nvSpPr>
        <p:spPr/>
        <p:txBody>
          <a:bodyPr/>
          <a:lstStyle/>
          <a:p>
            <a:fld id="{8EE866CE-B403-4066-B822-B2EA6230EFF6}" type="datetimeFigureOut">
              <a:rPr lang="nb-NO" smtClean="0"/>
              <a:t>13.02.2017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157419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5" name="Plassholder for dato 4"/>
          <p:cNvSpPr>
            <a:spLocks noGrp="1"/>
          </p:cNvSpPr>
          <p:nvPr>
            <p:ph type="dt" sz="half" idx="10"/>
          </p:nvPr>
        </p:nvSpPr>
        <p:spPr/>
        <p:txBody>
          <a:bodyPr/>
          <a:lstStyle/>
          <a:p>
            <a:fld id="{8EE866CE-B403-4066-B822-B2EA6230EFF6}" type="datetimeFigureOut">
              <a:rPr lang="nb-NO" smtClean="0"/>
              <a:t>13.02.2017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304527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7" name="Plassholder for dato 6"/>
          <p:cNvSpPr>
            <a:spLocks noGrp="1"/>
          </p:cNvSpPr>
          <p:nvPr>
            <p:ph type="dt" sz="half" idx="10"/>
          </p:nvPr>
        </p:nvSpPr>
        <p:spPr/>
        <p:txBody>
          <a:bodyPr/>
          <a:lstStyle/>
          <a:p>
            <a:fld id="{8EE866CE-B403-4066-B822-B2EA6230EFF6}" type="datetimeFigureOut">
              <a:rPr lang="nb-NO" smtClean="0"/>
              <a:t>13.02.2017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355221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a:p>
        </p:txBody>
      </p:sp>
      <p:sp>
        <p:nvSpPr>
          <p:cNvPr id="3" name="Plassholder for dato 2"/>
          <p:cNvSpPr>
            <a:spLocks noGrp="1"/>
          </p:cNvSpPr>
          <p:nvPr>
            <p:ph type="dt" sz="half" idx="10"/>
          </p:nvPr>
        </p:nvSpPr>
        <p:spPr/>
        <p:txBody>
          <a:bodyPr/>
          <a:lstStyle/>
          <a:p>
            <a:fld id="{8EE866CE-B403-4066-B822-B2EA6230EFF6}" type="datetimeFigureOut">
              <a:rPr lang="nb-NO" smtClean="0"/>
              <a:t>13.02.2017</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967620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EE866CE-B403-4066-B822-B2EA6230EFF6}" type="datetimeFigureOut">
              <a:rPr lang="nb-NO" smtClean="0"/>
              <a:t>13.02.2017</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248742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p:cNvSpPr>
            <a:spLocks noGrp="1"/>
          </p:cNvSpPr>
          <p:nvPr>
            <p:ph type="dt" sz="half" idx="10"/>
          </p:nvPr>
        </p:nvSpPr>
        <p:spPr/>
        <p:txBody>
          <a:bodyPr/>
          <a:lstStyle/>
          <a:p>
            <a:fld id="{8EE866CE-B403-4066-B822-B2EA6230EFF6}" type="datetimeFigureOut">
              <a:rPr lang="nb-NO" smtClean="0"/>
              <a:t>13.02.2017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36765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p:cNvSpPr>
            <a:spLocks noGrp="1"/>
          </p:cNvSpPr>
          <p:nvPr>
            <p:ph type="dt" sz="half" idx="10"/>
          </p:nvPr>
        </p:nvSpPr>
        <p:spPr/>
        <p:txBody>
          <a:bodyPr/>
          <a:lstStyle/>
          <a:p>
            <a:fld id="{8EE866CE-B403-4066-B822-B2EA6230EFF6}" type="datetimeFigureOut">
              <a:rPr lang="nb-NO" smtClean="0"/>
              <a:t>13.02.2017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D983DBD-AD04-46C8-8CB1-3A48C7F6BF27}" type="slidenum">
              <a:rPr lang="nb-NO" smtClean="0"/>
              <a:t>‹#›</a:t>
            </a:fld>
            <a:endParaRPr lang="nb-NO"/>
          </a:p>
        </p:txBody>
      </p:sp>
    </p:spTree>
    <p:extLst>
      <p:ext uri="{BB962C8B-B14F-4D97-AF65-F5344CB8AC3E}">
        <p14:creationId xmlns:p14="http://schemas.microsoft.com/office/powerpoint/2010/main" val="153666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866CE-B403-4066-B822-B2EA6230EFF6}" type="datetimeFigureOut">
              <a:rPr lang="nb-NO" smtClean="0"/>
              <a:t>13.02.2017</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983DBD-AD04-46C8-8CB1-3A48C7F6BF27}" type="slidenum">
              <a:rPr lang="nb-NO" smtClean="0"/>
              <a:t>‹#›</a:t>
            </a:fld>
            <a:endParaRPr lang="nb-NO"/>
          </a:p>
        </p:txBody>
      </p:sp>
    </p:spTree>
    <p:extLst>
      <p:ext uri="{BB962C8B-B14F-4D97-AF65-F5344CB8AC3E}">
        <p14:creationId xmlns:p14="http://schemas.microsoft.com/office/powerpoint/2010/main" val="4243156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a:t>Elbuss dialogkonferanse </a:t>
            </a:r>
            <a:br>
              <a:rPr lang="nb-NO"/>
            </a:br>
            <a:r>
              <a:rPr lang="nb-NO"/>
              <a:t>13.feb 2017</a:t>
            </a:r>
            <a:endParaRPr lang="nb-NO"/>
          </a:p>
        </p:txBody>
      </p:sp>
      <p:sp>
        <p:nvSpPr>
          <p:cNvPr id="3" name="Undertittel 2"/>
          <p:cNvSpPr>
            <a:spLocks noGrp="1"/>
          </p:cNvSpPr>
          <p:nvPr>
            <p:ph type="subTitle" idx="1"/>
          </p:nvPr>
        </p:nvSpPr>
        <p:spPr/>
        <p:txBody>
          <a:bodyPr/>
          <a:lstStyle/>
          <a:p>
            <a:r>
              <a:rPr lang="nb-NO"/>
              <a:t>Innsendte svar fra Vattenfall (kan ikke delta på konferansen)</a:t>
            </a:r>
          </a:p>
          <a:p>
            <a:r>
              <a:rPr lang="nb-NO"/>
              <a:t>Fra: Johan Weimenhög, 10.feb</a:t>
            </a:r>
            <a:endParaRPr lang="nb-NO"/>
          </a:p>
        </p:txBody>
      </p:sp>
    </p:spTree>
    <p:extLst>
      <p:ext uri="{BB962C8B-B14F-4D97-AF65-F5344CB8AC3E}">
        <p14:creationId xmlns:p14="http://schemas.microsoft.com/office/powerpoint/2010/main" val="1995755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14350" y="579755"/>
            <a:ext cx="11441430" cy="4351338"/>
          </a:xfrm>
        </p:spPr>
        <p:txBody>
          <a:bodyPr>
            <a:normAutofit/>
          </a:bodyPr>
          <a:lstStyle/>
          <a:p>
            <a:pPr marL="0" indent="0">
              <a:buNone/>
            </a:pPr>
            <a:r>
              <a:rPr lang="nb-NO"/>
              <a:t>Ruter spørsmål:</a:t>
            </a:r>
          </a:p>
          <a:p>
            <a:r>
              <a:rPr lang="nb-NO" sz="2400"/>
              <a:t>Hva </a:t>
            </a:r>
            <a:r>
              <a:rPr lang="nb-NO" sz="2400"/>
              <a:t>må til for at oppstart og drift av rutetilbud med ca 100 elektriske leddbusser (8 hurtigladepunkter) i 2020 skal levere et minst like godt tilbud til kundene, som det vi har i dag? </a:t>
            </a:r>
          </a:p>
          <a:p>
            <a:pPr lvl="1"/>
            <a:r>
              <a:rPr lang="nb-NO" sz="2000"/>
              <a:t>eller er disse bussene/ladesystemene nå så godt utprøvd/testet at Ruter allerede nå kan etterspørre elbusser i </a:t>
            </a:r>
            <a:r>
              <a:rPr lang="nb-NO" sz="2000"/>
              <a:t>ordinære anbud?</a:t>
            </a:r>
          </a:p>
        </p:txBody>
      </p:sp>
      <p:sp>
        <p:nvSpPr>
          <p:cNvPr id="4" name="Rektangel 3"/>
          <p:cNvSpPr/>
          <p:nvPr/>
        </p:nvSpPr>
        <p:spPr>
          <a:xfrm>
            <a:off x="514350" y="3273743"/>
            <a:ext cx="11247120" cy="2000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nb-NO" sz="2000"/>
              <a:t>Vattenfall bedömmer att laddinfrastruktur för konduktiv snabbladdning redan idag är mogen för fullskalig implementation, detta baserar vi på förda dialoger med leverantörer samt av genomfört pilottest i Stockholm. Pilottestet i Stockholm visar att laddinfrastrukturen har en mycket hög tillgänglighet, utmaningen ligger istället i förarens beteende vid laddstationen samt att planera linjer och tidtabeller så att det möjliggör/frigör tid för laddning.</a:t>
            </a:r>
          </a:p>
        </p:txBody>
      </p:sp>
      <p:sp>
        <p:nvSpPr>
          <p:cNvPr id="5" name="TekstSylinder 4"/>
          <p:cNvSpPr txBox="1"/>
          <p:nvPr/>
        </p:nvSpPr>
        <p:spPr>
          <a:xfrm rot="16200000">
            <a:off x="-685800" y="4083487"/>
            <a:ext cx="2011680" cy="369332"/>
          </a:xfrm>
          <a:prstGeom prst="rect">
            <a:avLst/>
          </a:prstGeom>
          <a:noFill/>
        </p:spPr>
        <p:txBody>
          <a:bodyPr wrap="square" rtlCol="0">
            <a:spAutoFit/>
          </a:bodyPr>
          <a:lstStyle/>
          <a:p>
            <a:pPr algn="ctr"/>
            <a:r>
              <a:rPr lang="nb-NO"/>
              <a:t>Vattenfall svar</a:t>
            </a:r>
            <a:endParaRPr lang="nb-NO"/>
          </a:p>
        </p:txBody>
      </p:sp>
    </p:spTree>
    <p:extLst>
      <p:ext uri="{BB962C8B-B14F-4D97-AF65-F5344CB8AC3E}">
        <p14:creationId xmlns:p14="http://schemas.microsoft.com/office/powerpoint/2010/main" val="2567371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14350" y="579755"/>
            <a:ext cx="11677650" cy="4351338"/>
          </a:xfrm>
        </p:spPr>
        <p:txBody>
          <a:bodyPr>
            <a:normAutofit/>
          </a:bodyPr>
          <a:lstStyle/>
          <a:p>
            <a:pPr marL="0" indent="0">
              <a:buNone/>
            </a:pPr>
            <a:r>
              <a:rPr lang="nb-NO"/>
              <a:t>Ruter spørsmål:</a:t>
            </a:r>
          </a:p>
          <a:p>
            <a:pPr lvl="0"/>
            <a:r>
              <a:rPr lang="nb-NO" sz="2400"/>
              <a:t>Hvilken </a:t>
            </a:r>
            <a:r>
              <a:rPr lang="nb-NO" sz="2400"/>
              <a:t>forretningsmodell bør </a:t>
            </a:r>
            <a:r>
              <a:rPr lang="nb-NO" sz="2400"/>
              <a:t>legges til grunn i testen ‐</a:t>
            </a:r>
            <a:r>
              <a:rPr lang="nb-NO" sz="2400" b="1" u="sng"/>
              <a:t> hvem skal eie/drifte/vedlikeholde</a:t>
            </a:r>
            <a:r>
              <a:rPr lang="nb-NO" sz="2400"/>
              <a:t> de ulike elementene i elbussens økosystem? Dette også for å sikre: </a:t>
            </a:r>
          </a:p>
          <a:p>
            <a:pPr lvl="1"/>
            <a:r>
              <a:rPr lang="nb-NO" sz="2000"/>
              <a:t>en test som gir mest mulig relevant læring for mange aktører  </a:t>
            </a:r>
          </a:p>
          <a:p>
            <a:pPr lvl="1"/>
            <a:r>
              <a:rPr lang="nb-NO" sz="2000"/>
              <a:t>tilstrekkelig dynamikk med tanke på rask teknologiutvikling (f.eks. lengde og innretning på kontrakter) </a:t>
            </a:r>
            <a:r>
              <a:rPr lang="nb-NO" sz="2000"/>
              <a:t> </a:t>
            </a:r>
            <a:endParaRPr lang="nb-NO" sz="2000"/>
          </a:p>
        </p:txBody>
      </p:sp>
      <p:sp>
        <p:nvSpPr>
          <p:cNvPr id="4" name="Rektangel 3"/>
          <p:cNvSpPr/>
          <p:nvPr/>
        </p:nvSpPr>
        <p:spPr>
          <a:xfrm>
            <a:off x="514350" y="2755424"/>
            <a:ext cx="11247120" cy="29537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nb-NO" sz="2000"/>
              <a:t>Vattenfall anser att den lokala kollektivtrafiksmyndigheten skall ha full rådighet över laddinfrastrukturen, antingen genom direkt ägande eller genom leasingavtal med en «laddoperatör». Projektering, anskaffning, etablering, ägande, drift&amp;underhåll samt övervakning är tjänster som kan/bör hanteras av laddoperatören. Laddoperatören kan under testfasen ges uppdraget att sammanställa all nödvändig data kring laddning samt eventuella driftstörningar och leverera till Ruter. Vattenfall anser att den konduktiva snabbladdningen kommer att ha en dominerande ställning under relativt lång tid. Standarder är under utformning som säkerställer kompabilitet mellan laddinfrastruktur och buss.</a:t>
            </a:r>
          </a:p>
          <a:p>
            <a:pPr lvl="1"/>
            <a:r>
              <a:rPr lang="nb-NO" sz="2000"/>
              <a:t>.</a:t>
            </a:r>
          </a:p>
        </p:txBody>
      </p:sp>
      <p:sp>
        <p:nvSpPr>
          <p:cNvPr id="5" name="TekstSylinder 4"/>
          <p:cNvSpPr txBox="1"/>
          <p:nvPr/>
        </p:nvSpPr>
        <p:spPr>
          <a:xfrm rot="16200000">
            <a:off x="-685800" y="4083487"/>
            <a:ext cx="2011680" cy="369332"/>
          </a:xfrm>
          <a:prstGeom prst="rect">
            <a:avLst/>
          </a:prstGeom>
          <a:noFill/>
        </p:spPr>
        <p:txBody>
          <a:bodyPr wrap="square" rtlCol="0">
            <a:spAutoFit/>
          </a:bodyPr>
          <a:lstStyle/>
          <a:p>
            <a:pPr algn="ctr"/>
            <a:r>
              <a:rPr lang="nb-NO"/>
              <a:t>Vattenfall svar</a:t>
            </a:r>
            <a:endParaRPr lang="nb-NO"/>
          </a:p>
        </p:txBody>
      </p:sp>
    </p:spTree>
    <p:extLst>
      <p:ext uri="{BB962C8B-B14F-4D97-AF65-F5344CB8AC3E}">
        <p14:creationId xmlns:p14="http://schemas.microsoft.com/office/powerpoint/2010/main" val="1312433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14350" y="579755"/>
            <a:ext cx="11441430" cy="4351338"/>
          </a:xfrm>
        </p:spPr>
        <p:txBody>
          <a:bodyPr>
            <a:normAutofit/>
          </a:bodyPr>
          <a:lstStyle/>
          <a:p>
            <a:pPr marL="0" indent="0">
              <a:buNone/>
            </a:pPr>
            <a:r>
              <a:rPr lang="nb-NO"/>
              <a:t>Ruter spørsmål:</a:t>
            </a:r>
          </a:p>
          <a:p>
            <a:pPr lvl="0"/>
            <a:r>
              <a:rPr lang="nb-NO" sz="2400"/>
              <a:t>Hvem bør anskaffe busser og infrastruktur til systemtesten?  </a:t>
            </a:r>
          </a:p>
          <a:p>
            <a:pPr lvl="1"/>
            <a:r>
              <a:rPr lang="nb-NO" sz="2000"/>
              <a:t>Bør Ruter gjennomføre separate anskaffelser (upphandlinger) på elbusser, infrastruktur og busskjøring, eller </a:t>
            </a:r>
          </a:p>
          <a:p>
            <a:pPr lvl="1"/>
            <a:r>
              <a:rPr lang="nb-NO" sz="2000"/>
              <a:t>bør noen/alle de </a:t>
            </a:r>
            <a:r>
              <a:rPr lang="nb-NO" sz="2000"/>
              <a:t>tre anskaffelsene </a:t>
            </a:r>
            <a:r>
              <a:rPr lang="nb-NO" sz="2000"/>
              <a:t>settes sammen til ett oppdrag</a:t>
            </a:r>
            <a:r>
              <a:rPr lang="nb-NO" sz="2000"/>
              <a:t>? </a:t>
            </a:r>
          </a:p>
          <a:p>
            <a:pPr marL="1371600" lvl="3" indent="0">
              <a:buNone/>
            </a:pPr>
            <a:r>
              <a:rPr lang="nb-NO"/>
              <a:t>.. Modell 3: Ruter anskaffer infrastruktur og har drifts- og vedlikeholdsavtale med leverandør.</a:t>
            </a:r>
          </a:p>
          <a:p>
            <a:pPr marL="1371600" lvl="3" indent="0">
              <a:buNone/>
            </a:pPr>
            <a:endParaRPr lang="nb-NO" sz="3400"/>
          </a:p>
        </p:txBody>
      </p:sp>
      <p:sp>
        <p:nvSpPr>
          <p:cNvPr id="4" name="Rektangel 3"/>
          <p:cNvSpPr/>
          <p:nvPr/>
        </p:nvSpPr>
        <p:spPr>
          <a:xfrm>
            <a:off x="514350" y="2930843"/>
            <a:ext cx="11247120" cy="1481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2000"/>
              <a:t>	Vattenfall </a:t>
            </a:r>
            <a:r>
              <a:rPr lang="nb-NO" sz="2000"/>
              <a:t>förespråkar en variant av modell 3 där Ruter ingår avtal med en laddoperatör som </a:t>
            </a:r>
            <a:r>
              <a:rPr lang="nb-NO" sz="2000"/>
              <a:t>tar 	ett </a:t>
            </a:r>
            <a:r>
              <a:rPr lang="nb-NO" sz="2000"/>
              <a:t>helhetsansvar för laddinfrastrukturen.</a:t>
            </a:r>
          </a:p>
        </p:txBody>
      </p:sp>
      <p:sp>
        <p:nvSpPr>
          <p:cNvPr id="5" name="TekstSylinder 4"/>
          <p:cNvSpPr txBox="1"/>
          <p:nvPr/>
        </p:nvSpPr>
        <p:spPr>
          <a:xfrm rot="16200000">
            <a:off x="-676156" y="3486745"/>
            <a:ext cx="2011680" cy="369332"/>
          </a:xfrm>
          <a:prstGeom prst="rect">
            <a:avLst/>
          </a:prstGeom>
          <a:noFill/>
        </p:spPr>
        <p:txBody>
          <a:bodyPr wrap="square" rtlCol="0">
            <a:spAutoFit/>
          </a:bodyPr>
          <a:lstStyle/>
          <a:p>
            <a:pPr algn="ctr"/>
            <a:r>
              <a:rPr lang="nb-NO"/>
              <a:t>Vattenfall svar</a:t>
            </a:r>
            <a:endParaRPr lang="nb-NO"/>
          </a:p>
        </p:txBody>
      </p:sp>
    </p:spTree>
    <p:extLst>
      <p:ext uri="{BB962C8B-B14F-4D97-AF65-F5344CB8AC3E}">
        <p14:creationId xmlns:p14="http://schemas.microsoft.com/office/powerpoint/2010/main" val="3910835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14350" y="579755"/>
            <a:ext cx="11441430" cy="4351338"/>
          </a:xfrm>
        </p:spPr>
        <p:txBody>
          <a:bodyPr>
            <a:normAutofit/>
          </a:bodyPr>
          <a:lstStyle/>
          <a:p>
            <a:pPr marL="0" indent="0">
              <a:buNone/>
            </a:pPr>
            <a:r>
              <a:rPr lang="nb-NO"/>
              <a:t>Ruter spørsmål:</a:t>
            </a:r>
          </a:p>
          <a:p>
            <a:r>
              <a:rPr lang="nb-NO" sz="2400"/>
              <a:t>Bør det være forskjellig forretningsmodell på ladeinfrastruktur i testperioden og i et ordinært </a:t>
            </a:r>
            <a:r>
              <a:rPr lang="nb-NO" sz="2400"/>
              <a:t>anbud?</a:t>
            </a:r>
            <a:r>
              <a:rPr lang="nb-NO" sz="2400"/>
              <a:t>  </a:t>
            </a:r>
            <a:r>
              <a:rPr lang="nb-NO"/>
              <a:t>          </a:t>
            </a:r>
            <a:r>
              <a:rPr lang="nb-NO"/>
              <a:t> </a:t>
            </a:r>
            <a:r>
              <a:rPr lang="nb-NO"/>
              <a:t> </a:t>
            </a:r>
          </a:p>
          <a:p>
            <a:pPr marL="1371600" lvl="3" indent="0">
              <a:buNone/>
            </a:pPr>
            <a:endParaRPr lang="nb-NO" sz="3400"/>
          </a:p>
        </p:txBody>
      </p:sp>
      <p:sp>
        <p:nvSpPr>
          <p:cNvPr id="4" name="Rektangel 3"/>
          <p:cNvSpPr/>
          <p:nvPr/>
        </p:nvSpPr>
        <p:spPr>
          <a:xfrm>
            <a:off x="514350" y="2370773"/>
            <a:ext cx="11247120" cy="1481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2000"/>
              <a:t>Samma affärsmodeller bör användas i de initiala testerna som i de kommande kommersiella avtalen.</a:t>
            </a:r>
          </a:p>
          <a:p>
            <a:endParaRPr lang="nb-NO" sz="2000"/>
          </a:p>
        </p:txBody>
      </p:sp>
      <p:sp>
        <p:nvSpPr>
          <p:cNvPr id="5" name="TekstSylinder 4"/>
          <p:cNvSpPr txBox="1"/>
          <p:nvPr/>
        </p:nvSpPr>
        <p:spPr>
          <a:xfrm rot="16200000">
            <a:off x="-676156" y="2926675"/>
            <a:ext cx="2011680" cy="369332"/>
          </a:xfrm>
          <a:prstGeom prst="rect">
            <a:avLst/>
          </a:prstGeom>
          <a:noFill/>
        </p:spPr>
        <p:txBody>
          <a:bodyPr wrap="square" rtlCol="0">
            <a:spAutoFit/>
          </a:bodyPr>
          <a:lstStyle/>
          <a:p>
            <a:pPr algn="ctr"/>
            <a:r>
              <a:rPr lang="nb-NO"/>
              <a:t>Vattenfall svar</a:t>
            </a:r>
            <a:endParaRPr lang="nb-NO"/>
          </a:p>
        </p:txBody>
      </p:sp>
    </p:spTree>
    <p:extLst>
      <p:ext uri="{BB962C8B-B14F-4D97-AF65-F5344CB8AC3E}">
        <p14:creationId xmlns:p14="http://schemas.microsoft.com/office/powerpoint/2010/main" val="3931775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14350" y="579755"/>
            <a:ext cx="11441430" cy="4351338"/>
          </a:xfrm>
        </p:spPr>
        <p:txBody>
          <a:bodyPr>
            <a:normAutofit/>
          </a:bodyPr>
          <a:lstStyle/>
          <a:p>
            <a:pPr marL="0" indent="0">
              <a:buNone/>
            </a:pPr>
            <a:r>
              <a:rPr lang="nb-NO"/>
              <a:t>Ruter spørsmål:</a:t>
            </a:r>
          </a:p>
          <a:p>
            <a:r>
              <a:rPr lang="nb-NO" sz="2400"/>
              <a:t>Hvilken oppetid / driftsstabilitet bør man kalkulere med, i planlegging av bussdriften for hurtigladede </a:t>
            </a:r>
            <a:r>
              <a:rPr lang="nb-NO" sz="2400"/>
              <a:t>elbusser?</a:t>
            </a:r>
            <a:endParaRPr lang="nb-NO" sz="2400"/>
          </a:p>
        </p:txBody>
      </p:sp>
      <p:sp>
        <p:nvSpPr>
          <p:cNvPr id="4" name="Rektangel 3"/>
          <p:cNvSpPr/>
          <p:nvPr/>
        </p:nvSpPr>
        <p:spPr>
          <a:xfrm>
            <a:off x="514350" y="2370773"/>
            <a:ext cx="11247120" cy="1481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2000"/>
              <a:t>Laddinfrastrukturen är mycket stabil och har en hög driftsäkerhet. Genom uppkopplade laddstationer kan övervakning ske som ytterligare ökar driftsäkerheten.</a:t>
            </a:r>
          </a:p>
          <a:p>
            <a:r>
              <a:rPr lang="nb-NO" sz="2000"/>
              <a:t> </a:t>
            </a:r>
          </a:p>
        </p:txBody>
      </p:sp>
      <p:sp>
        <p:nvSpPr>
          <p:cNvPr id="5" name="TekstSylinder 4"/>
          <p:cNvSpPr txBox="1"/>
          <p:nvPr/>
        </p:nvSpPr>
        <p:spPr>
          <a:xfrm rot="16200000">
            <a:off x="-676156" y="2926675"/>
            <a:ext cx="2011680" cy="369332"/>
          </a:xfrm>
          <a:prstGeom prst="rect">
            <a:avLst/>
          </a:prstGeom>
          <a:noFill/>
        </p:spPr>
        <p:txBody>
          <a:bodyPr wrap="square" rtlCol="0">
            <a:spAutoFit/>
          </a:bodyPr>
          <a:lstStyle/>
          <a:p>
            <a:pPr algn="ctr"/>
            <a:r>
              <a:rPr lang="nb-NO"/>
              <a:t>Vattenfall svar</a:t>
            </a:r>
            <a:endParaRPr lang="nb-NO"/>
          </a:p>
        </p:txBody>
      </p:sp>
    </p:spTree>
    <p:extLst>
      <p:ext uri="{BB962C8B-B14F-4D97-AF65-F5344CB8AC3E}">
        <p14:creationId xmlns:p14="http://schemas.microsoft.com/office/powerpoint/2010/main" val="126059269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373</Words>
  <Application>Microsoft Office PowerPoint</Application>
  <PresentationFormat>Widescreen</PresentationFormat>
  <Paragraphs>31</Paragraphs>
  <Slides>6</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6</vt:i4>
      </vt:variant>
    </vt:vector>
  </HeadingPairs>
  <TitlesOfParts>
    <vt:vector size="10" baseType="lpstr">
      <vt:lpstr>Arial</vt:lpstr>
      <vt:lpstr>Calibri</vt:lpstr>
      <vt:lpstr>Calibri Light</vt:lpstr>
      <vt:lpstr>Office-tema</vt:lpstr>
      <vt:lpstr>Elbuss dialogkonferanse  13.feb 2017</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Elbuss dialogkonferanse  13.feb 2017</dc:title>
  <dc:creator>Stenslet Jon</dc:creator>
  <cp:lastModifiedBy>Stenslet Jon</cp:lastModifiedBy>
  <cp:revision>2</cp:revision>
  <dcterms:created xsi:type="dcterms:W3CDTF">2017-02-13T07:36:30Z</dcterms:created>
  <dcterms:modified xsi:type="dcterms:W3CDTF">2017-02-13T07:40:33Z</dcterms:modified>
</cp:coreProperties>
</file>