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372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793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321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009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75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92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027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424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583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580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578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A217-77D5-45CC-BE8C-59B368AC32E3}" type="datetimeFigureOut">
              <a:rPr lang="nb-NO" smtClean="0"/>
              <a:t>25.11.2013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E3D95-6FFC-4D52-8615-0B9250DDFB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21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46856" y="274638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nb-NO" dirty="0" smtClean="0"/>
              <a:t>Innspill fra </a:t>
            </a:r>
            <a:r>
              <a:rPr lang="nb-NO" dirty="0" err="1" smtClean="0"/>
              <a:t>Nettbuss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25000" lnSpcReduction="20000"/>
          </a:bodyPr>
          <a:lstStyle/>
          <a:p>
            <a:endParaRPr lang="nb-NO" dirty="0"/>
          </a:p>
          <a:p>
            <a:pPr marL="0" indent="0">
              <a:buNone/>
            </a:pPr>
            <a:r>
              <a:rPr lang="nb-NO" sz="4400" i="1" dirty="0"/>
              <a:t>Vi synes Ruter har på en god måte fanget opp innspillene fra forrige konferanse og synliggjort dette i forslaget til ny materiellbeskrivelse. Vedlagt følger noen kommentarer fra vår side.</a:t>
            </a:r>
          </a:p>
          <a:p>
            <a:pPr marL="0" indent="0">
              <a:buNone/>
            </a:pPr>
            <a:r>
              <a:rPr lang="nb-NO" sz="4400" i="1" dirty="0"/>
              <a:t> </a:t>
            </a:r>
          </a:p>
          <a:p>
            <a:pPr marL="0" indent="0">
              <a:buNone/>
            </a:pPr>
            <a:r>
              <a:rPr lang="nb-NO" sz="4400" dirty="0"/>
              <a:t>Punkt1. Generelle krav</a:t>
            </a:r>
          </a:p>
          <a:p>
            <a:pPr marL="0" lvl="0" indent="0">
              <a:buNone/>
            </a:pPr>
            <a:r>
              <a:rPr lang="nb-NO" sz="4400" dirty="0"/>
              <a:t>Krav om at bussmerket skal følge med opprinnelig tilbudet mener vi bør ikke være et krav, Andre administrasjonsselskaper krever ikke dette, de forbeholder seg retten til å godkjenne bussene ved tildeling av kontrakt slik at kravene i materialspesifikasjonene er oppfylt.</a:t>
            </a:r>
          </a:p>
          <a:p>
            <a:pPr marL="0" indent="0">
              <a:buNone/>
            </a:pPr>
            <a:r>
              <a:rPr lang="nb-NO" sz="4400" dirty="0"/>
              <a:t>Punkt 2. Busser til oppdraget</a:t>
            </a:r>
          </a:p>
          <a:p>
            <a:pPr marL="0" lvl="0" indent="0">
              <a:buNone/>
            </a:pPr>
            <a:r>
              <a:rPr lang="nb-NO" sz="4400" dirty="0"/>
              <a:t>Alder / tilstand her kreves det at bussene skal oppfattes som ”nye” til enhver tid. Hvis dette skal stå - må ordet ”nye” defineres. Kan det eksempelvis bruke ”framstå som rene og hele”.</a:t>
            </a:r>
          </a:p>
          <a:p>
            <a:pPr marL="0" indent="0">
              <a:buNone/>
            </a:pPr>
            <a:r>
              <a:rPr lang="nb-NO" sz="4400" dirty="0"/>
              <a:t> </a:t>
            </a:r>
          </a:p>
          <a:p>
            <a:pPr marL="0" indent="0">
              <a:buNone/>
            </a:pPr>
            <a:r>
              <a:rPr lang="nb-NO" sz="4400" dirty="0"/>
              <a:t>Punkt 3. Sikkerhet.</a:t>
            </a:r>
          </a:p>
          <a:p>
            <a:pPr marL="0" lvl="0" indent="0">
              <a:buNone/>
            </a:pPr>
            <a:r>
              <a:rPr lang="nb-NO" sz="4400" dirty="0"/>
              <a:t>Kravet til 3 punkts sikkerhetsseler bør kanskje vurderes opp mot 2 punkts da 3 punkt ikke er så gunstige ved sikkerhet for mindre skolebarn. De får belte svært ofte over halsgropen.</a:t>
            </a:r>
          </a:p>
          <a:p>
            <a:pPr marL="0" lvl="0" indent="0">
              <a:buNone/>
            </a:pPr>
            <a:r>
              <a:rPr lang="nb-NO" sz="4400" dirty="0"/>
              <a:t>Det bør vurderes om kravet til ikke belter i kl. 1 bør alternativt kunne være 2 punkts. (Det er ikke påbudt å benytte monterte setebelter i kl. 1 busser)</a:t>
            </a:r>
          </a:p>
          <a:p>
            <a:pPr marL="0" indent="0">
              <a:buNone/>
            </a:pPr>
            <a:r>
              <a:rPr lang="nb-NO" sz="4400" dirty="0"/>
              <a:t> </a:t>
            </a:r>
          </a:p>
          <a:p>
            <a:pPr marL="0" indent="0">
              <a:buNone/>
            </a:pPr>
            <a:r>
              <a:rPr lang="nb-NO" sz="4400" dirty="0"/>
              <a:t>Punkt 7. Komfort.</a:t>
            </a:r>
          </a:p>
          <a:p>
            <a:pPr marL="0" lvl="0" indent="0">
              <a:buNone/>
            </a:pPr>
            <a:r>
              <a:rPr lang="nb-NO" sz="4400" dirty="0"/>
              <a:t>7.2 andre avsnitt første setning. Her må det klargjøres at dette kun gjelder kl. 1 busser.</a:t>
            </a:r>
          </a:p>
          <a:p>
            <a:pPr marL="0" indent="0">
              <a:buNone/>
            </a:pPr>
            <a:r>
              <a:rPr lang="nb-NO" sz="4400" dirty="0"/>
              <a:t> </a:t>
            </a:r>
          </a:p>
          <a:p>
            <a:pPr marL="0" indent="0">
              <a:buNone/>
            </a:pPr>
            <a:r>
              <a:rPr lang="nb-NO" sz="4400" dirty="0"/>
              <a:t>Punkt 8. Design.</a:t>
            </a:r>
          </a:p>
          <a:p>
            <a:pPr marL="0" lvl="0" indent="0">
              <a:buNone/>
            </a:pPr>
            <a:r>
              <a:rPr lang="nb-NO" sz="4400" dirty="0"/>
              <a:t>Hvis Ruter åpner opp for bruk av brukte busser i noe større skala så bør det samarbeides med de øvrige administrasjonsselskapene om en felles grunnfarge. Ved en mer lik utforming og fargevalg vil også bussene kunne benyttes mer på tvers i Ruters regioner. Manualen er forholdsvis rigid på utforming og fargevalg inne i bussene – her bør det lempes til mer generelle løsninger og akseptere ”tilnærmet lik”.</a:t>
            </a:r>
          </a:p>
          <a:p>
            <a:pPr marL="0" indent="0">
              <a:buNone/>
            </a:pPr>
            <a:r>
              <a:rPr lang="nb-NO" sz="4400" dirty="0"/>
              <a:t> </a:t>
            </a:r>
          </a:p>
          <a:p>
            <a:pPr marL="0" indent="0">
              <a:buNone/>
            </a:pPr>
            <a:r>
              <a:rPr lang="nb-NO" sz="4400" dirty="0"/>
              <a:t>  </a:t>
            </a:r>
          </a:p>
          <a:p>
            <a:pPr marL="0" indent="0">
              <a:buNone/>
            </a:pPr>
            <a:r>
              <a:rPr lang="nb-NO" sz="4400" u="sng" dirty="0"/>
              <a:t>Varighet på </a:t>
            </a:r>
            <a:r>
              <a:rPr lang="nb-NO" sz="4400" u="sng" dirty="0" smtClean="0"/>
              <a:t>kontrakter: </a:t>
            </a:r>
            <a:r>
              <a:rPr lang="nb-NO" sz="4400" dirty="0" smtClean="0"/>
              <a:t>Vi </a:t>
            </a:r>
            <a:r>
              <a:rPr lang="nb-NO" sz="4400" dirty="0"/>
              <a:t>mener det bør fastsettes på forhånd hvor lang en kontrakt skal være, eventuelt hvis det velges opsjon - må det være en gjensidighet ved forlengelse.</a:t>
            </a:r>
          </a:p>
          <a:p>
            <a:pPr marL="0" indent="0">
              <a:buNone/>
            </a:pPr>
            <a:r>
              <a:rPr lang="nb-NO" sz="4400" dirty="0"/>
              <a:t> </a:t>
            </a:r>
          </a:p>
          <a:p>
            <a:pPr marL="0" indent="0">
              <a:buNone/>
            </a:pPr>
            <a:r>
              <a:rPr lang="nb-NO" sz="4400" u="sng" dirty="0"/>
              <a:t>Flåtestyring og benytte brukte </a:t>
            </a:r>
            <a:r>
              <a:rPr lang="nb-NO" sz="4400" u="sng" dirty="0" smtClean="0"/>
              <a:t>busser: </a:t>
            </a:r>
            <a:r>
              <a:rPr lang="nb-NO" sz="4400" dirty="0" smtClean="0"/>
              <a:t>Dette </a:t>
            </a:r>
            <a:r>
              <a:rPr lang="nb-NO" sz="4400" dirty="0"/>
              <a:t>med flåtestyring og benytte brukte busser høres svært fornuftig ut - både ut fra et ressursmessig- og et miljømessig synspunkt. (Det er stor miljømessig besparelse i å unngå bygge en ny buss.) </a:t>
            </a:r>
          </a:p>
          <a:p>
            <a:pPr marL="0" indent="0">
              <a:buNone/>
            </a:pPr>
            <a:r>
              <a:rPr lang="nb-NO" sz="4400" dirty="0"/>
              <a:t>Hvis dette skal fungere på en god måte og ikke bli konkurransedrivende, må det legges til rette fra oppdragsgivers side. En rask og gjennomførbar løsning ligger kanskje ikke helt i dagen, men en ide kan være at de involverte partene kan sette seg ned å diskutere fram en mulig løsning. </a:t>
            </a:r>
          </a:p>
          <a:p>
            <a:pPr marL="0" indent="0">
              <a:buNone/>
            </a:pP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291830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Skjermfremvisning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Innspill fra Nettbuss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Innspill fra Nettbuss</dc:title>
  <dc:creator>Espen Martinsen</dc:creator>
  <cp:lastModifiedBy>Espen Martinsen</cp:lastModifiedBy>
  <cp:revision>1</cp:revision>
  <dcterms:created xsi:type="dcterms:W3CDTF">2013-11-25T12:08:36Z</dcterms:created>
  <dcterms:modified xsi:type="dcterms:W3CDTF">2013-11-25T12:09:56Z</dcterms:modified>
</cp:coreProperties>
</file>