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  <p:sldMasterId id="2147483682" r:id="rId2"/>
    <p:sldMasterId id="2147483695" r:id="rId3"/>
    <p:sldMasterId id="2147483708" r:id="rId4"/>
    <p:sldMasterId id="2147483721" r:id="rId5"/>
    <p:sldMasterId id="2147483734" r:id="rId6"/>
  </p:sldMasterIdLst>
  <p:notesMasterIdLst>
    <p:notesMasterId r:id="rId13"/>
  </p:notesMasterIdLst>
  <p:handoutMasterIdLst>
    <p:handoutMasterId r:id="rId14"/>
  </p:handoutMasterIdLst>
  <p:sldIdLst>
    <p:sldId id="264" r:id="rId7"/>
    <p:sldId id="285" r:id="rId8"/>
    <p:sldId id="266" r:id="rId9"/>
    <p:sldId id="281" r:id="rId10"/>
    <p:sldId id="284" r:id="rId11"/>
    <p:sldId id="280" r:id="rId12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mpty slides" id="{C277A127-F01B-4E88-BBF5-C70BCAC81B2D}">
          <p14:sldIdLst/>
        </p14:section>
        <p14:section name="Example slides" id="{6BE3EED1-26F1-4D77-9276-05BF51ECB6F7}">
          <p14:sldIdLst>
            <p14:sldId id="264"/>
            <p14:sldId id="285"/>
            <p14:sldId id="266"/>
            <p14:sldId id="281"/>
            <p14:sldId id="284"/>
            <p14:sldId id="280"/>
          </p14:sldIdLst>
        </p14:section>
        <p14:section name="Bibliography slides" id="{57B0AF13-3256-459A-9F9C-0DC83EFA24D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034">
          <p15:clr>
            <a:srgbClr val="A4A3A4"/>
          </p15:clr>
        </p15:guide>
        <p15:guide id="2" orient="horz" pos="902">
          <p15:clr>
            <a:srgbClr val="A4A3A4"/>
          </p15:clr>
        </p15:guide>
        <p15:guide id="3" orient="horz" pos="805">
          <p15:clr>
            <a:srgbClr val="A4A3A4"/>
          </p15:clr>
        </p15:guide>
        <p15:guide id="4" orient="horz" pos="236">
          <p15:clr>
            <a:srgbClr val="A4A3A4"/>
          </p15:clr>
        </p15:guide>
        <p15:guide id="5" pos="5514">
          <p15:clr>
            <a:srgbClr val="A4A3A4"/>
          </p15:clr>
        </p15:guide>
        <p15:guide id="6" pos="2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0" autoAdjust="0"/>
    <p:restoredTop sz="94684" autoAdjust="0"/>
  </p:normalViewPr>
  <p:slideViewPr>
    <p:cSldViewPr showGuides="1">
      <p:cViewPr varScale="1">
        <p:scale>
          <a:sx n="125" d="100"/>
          <a:sy n="125" d="100"/>
        </p:scale>
        <p:origin x="966" y="108"/>
      </p:cViewPr>
      <p:guideLst>
        <p:guide orient="horz" pos="4034"/>
        <p:guide orient="horz" pos="902"/>
        <p:guide orient="horz" pos="805"/>
        <p:guide orient="horz" pos="236"/>
        <p:guide pos="5514"/>
        <p:guide pos="2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98" d="100"/>
          <a:sy n="98" d="100"/>
        </p:scale>
        <p:origin x="-3618" y="108"/>
      </p:cViewPr>
      <p:guideLst>
        <p:guide orient="horz"/>
        <p:guide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10632" y="9616350"/>
            <a:ext cx="4817250" cy="3127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00"/>
            </a:lvl1pPr>
          </a:lstStyle>
          <a:p>
            <a:r>
              <a:rPr lang="en-US" sz="1000" dirty="0">
                <a:latin typeface="CorpoS" pitchFamily="2" charset="0"/>
              </a:rPr>
              <a:t>Presentation title </a:t>
            </a:r>
            <a:r>
              <a:rPr lang="en-US" sz="1000" dirty="0" smtClean="0">
                <a:latin typeface="CorpoS" pitchFamily="2" charset="0"/>
              </a:rPr>
              <a:t> in </a:t>
            </a:r>
            <a:r>
              <a:rPr lang="en-US" sz="1000" dirty="0">
                <a:latin typeface="CorpoS" pitchFamily="2" charset="0"/>
              </a:rPr>
              <a:t>CorpoS Regular 9 pt | Department | Date</a:t>
            </a:r>
            <a:endParaRPr lang="de-DE" sz="1000" dirty="0">
              <a:latin typeface="CorpoS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0" y="9615525"/>
            <a:ext cx="376174" cy="3127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00"/>
            </a:lvl1pPr>
          </a:lstStyle>
          <a:p>
            <a:pPr algn="ctr"/>
            <a:fld id="{640145A3-FC8C-4529-91D4-D07ED988A661}" type="slidenum">
              <a:rPr lang="de-DE" sz="1000"/>
              <a:pPr algn="ctr"/>
              <a:t>‹#›</a:t>
            </a:fld>
            <a:endParaRPr lang="de-DE" sz="1000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410633" y="9616667"/>
            <a:ext cx="59945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75" y="9718006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194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14388" y="746125"/>
            <a:ext cx="5159375" cy="3868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0" tIns="47769" rIns="95540" bIns="47769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92481" y="4807750"/>
            <a:ext cx="5196840" cy="448720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 smtClean="0"/>
              <a:t>Edit text master format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10359" y="9615525"/>
            <a:ext cx="4817250" cy="3127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/>
            </a:lvl1pPr>
          </a:lstStyle>
          <a:p>
            <a:r>
              <a:rPr lang="en-US" dirty="0" smtClean="0"/>
              <a:t>Presentation title  in CorpoS Regular 9 pt | Department | Date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" y="9615525"/>
            <a:ext cx="374676" cy="3127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latin typeface="+mn-lt"/>
              </a:defRPr>
            </a:lvl1pPr>
          </a:lstStyle>
          <a:p>
            <a:fld id="{98F1D224-6CCC-4B5A-B245-0941732BC833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410633" y="9616667"/>
            <a:ext cx="59945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75" y="9718006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088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department, place, date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5234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C92-402C-4C1C-903F-46D7B8A9B556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>
                <a:solidFill>
                  <a:prstClr val="black"/>
                </a:solidFill>
              </a:rPr>
              <a:t>Dialogkonferanse 18. november 2013</a:t>
            </a:r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Add image by clicking symbol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91861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A513FE1-2BF0-47E5-9344-77FABD8B2EB4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smtClean="0">
                <a:solidFill>
                  <a:prstClr val="black"/>
                </a:solidFill>
              </a:rPr>
              <a:t>Dialogkonferanse 18. november 2013</a:t>
            </a:r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166693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F540-5EB3-4E9C-8677-2E2280CE499B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>
                <a:solidFill>
                  <a:prstClr val="black"/>
                </a:solidFill>
              </a:rPr>
              <a:t>Dialogkonferanse 18. november 2013</a:t>
            </a:r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0331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105918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20598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8058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B4BBC2-E519-422A-BAE4-942D5B018A94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9497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A90BA8-2CBA-425A-B9DE-C44E79E4B9EF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34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5346-31F0-4DA8-BCDF-C0C0E195BE9B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r>
              <a:rPr lang="en-US" noProof="0" dirty="0" smtClean="0"/>
              <a:t>Captions are in CorpoS 9 pt and are placed 0.4 cm beneath the image.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98786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0847A84-2079-42A0-A044-67FD93FE6CF4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62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Add image by clicking symbol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2579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B725-D96E-4B3B-B7A7-D5B2B121D9DF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1941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6B1C5-868C-4221-AAB4-89B7CF5BC146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0020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51C6-BEA0-4007-8FC3-5355165CA0F9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1666556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3A0D-4E4A-433C-936D-ED4B17F7E20A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4002540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CB31D22-3058-4290-850E-0D286E45692C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401613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DD50-B3C5-45E5-880B-088847960876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9496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15825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13720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5BF6374-92AE-414F-8FEB-6EDF4CCE01BC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13354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D71600D-06A3-4653-8323-71F898D23109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266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AC44B24-F55C-4D7C-B310-24684628A5A5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406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4F0D-32BA-4CA6-9AB8-E0E313C82B6C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r>
              <a:rPr lang="en-US" noProof="0" dirty="0" smtClean="0"/>
              <a:t>Captions are in CorpoS 9 pt and are placed 0.4 cm beneath the image.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155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1F16AC7-501E-4380-B169-91D0346FB40F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10695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75098-0414-4A67-9441-7695B6C2741E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8657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819-2E88-4236-BE30-1A000B91413B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518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1408-5586-41FE-B78B-C55D1330AAA7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64693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E9446-D85E-4983-A9B1-98C493E01213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422309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1847892-95AA-4578-B708-A52027B8309B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smtClean="0">
                <a:solidFill>
                  <a:prstClr val="black"/>
                </a:solidFill>
              </a:rPr>
              <a:t>Dialogkonferanse 18. november 2013</a:t>
            </a:r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4149897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A03B-F904-499A-8EE7-C18BB2992B99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>
                <a:solidFill>
                  <a:prstClr val="black"/>
                </a:solidFill>
              </a:rPr>
              <a:t>Dialogkonferanse 18. november 2013</a:t>
            </a:r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0000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901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61705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ED359C7-A750-4327-9780-CA3BD4999D05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0135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40BAE45-A7FE-421B-BB9D-D7FB7D42EAED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8147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C9A6FB-1A4E-40D3-A54C-F22548D4040A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7363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95F0-2746-499F-B44B-7E1CE05F8838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r>
              <a:rPr lang="en-US" noProof="0" dirty="0" smtClean="0"/>
              <a:t>Captions are in CorpoS 9 pt and are placed 0.4 cm beneath the image.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76325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DACB105-1CA8-4BA5-B611-F5B047343E20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895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51A-BF9A-42BF-80AE-6656D34E26EF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6265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0672-9CA4-4C30-8371-FA5B81A6FF4A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475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0585-53AC-417D-9C7C-7F9CCE11EDD0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419476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AA8C-9E45-4D13-B999-9AF46770A2C8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1437280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E893797-D4E6-4A35-B5FA-54635448A4B8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60000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153899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4815-0EA4-466A-ADCF-45920BA62C1D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76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 for content page in CorpoA Regular 30 pt on two lines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79114-8340-4EDE-9ACB-4A215EEF521A}" type="datetime1">
              <a:rPr lang="en-US" smtClean="0">
                <a:solidFill>
                  <a:prstClr val="black"/>
                </a:solidFill>
              </a:rPr>
              <a:t>11/15/2013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dirty="0" smtClean="0"/>
              <a:t>Add image by clicking symbol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dirty="0" smtClean="0"/>
              <a:t>Captions are in CorpoS 9 pt and are placed 0.4 cm beneath the image.</a:t>
            </a:r>
            <a:endParaRPr lang="de-DE" dirty="0" smtClean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527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48932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481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DBA57F-B102-4559-BFAE-16ABD5849DAF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8547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C4E705-1F30-4CE0-9565-764E8F58DED9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430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5792-55EC-4174-9797-145ACD741AA9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r>
              <a:rPr lang="en-US" noProof="0" dirty="0" smtClean="0"/>
              <a:t>Captions are in CorpoS 9 pt and are placed 0.4 cm beneath the image.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944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07D51B2-0F1A-47C5-9258-C339C0E098DE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266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97AD-D4F2-4D4C-AC98-D13F44593C75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7570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716F-D676-4387-B9EB-1B81F012F337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9261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dirty="0" smtClean="0"/>
              <a:t>Chapter heading 45 </a:t>
            </a:r>
            <a:r>
              <a:rPr lang="en-US" dirty="0" err="1" smtClean="0"/>
              <a:t>pt</a:t>
            </a:r>
            <a:r>
              <a:rPr lang="en-US" dirty="0" smtClean="0"/>
              <a:t> on two lines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085C-1C43-4D52-A6B3-27C767F25BA2}" type="datetime1">
              <a:rPr lang="en-US" smtClean="0">
                <a:solidFill>
                  <a:prstClr val="black"/>
                </a:solidFill>
              </a:rPr>
              <a:t>11/15/2013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 smtClean="0"/>
              <a:t>Additional text for chapter heading 15pt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5182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714B-E958-409A-97CE-3E41705495B6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2061898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90F5067-076C-4865-801E-F56D4223C67F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2392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CC344D5-FA92-4A9F-933E-2A9422CFEFC1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141815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3C4D-C8F7-41DF-A64B-8EDE424A1EB5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1319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893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2640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3188D65-8F04-4654-943C-46FEEBA6FF54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603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E93DED4-0049-42B6-B042-082568A0F6BC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250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705A2-7C47-4679-8CD5-A9C706A25C11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r>
              <a:rPr lang="en-US" noProof="0" dirty="0" smtClean="0"/>
              <a:t>Captions are in CorpoS 9 pt and are placed 0.4 cm beneath the image.</a:t>
            </a:r>
            <a:endParaRPr lang="en-US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97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E80F649-F4A5-4F69-B5F8-2F03E36CC790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2026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B18C-95D1-4503-9FF6-F0F70AC39B1E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500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983-C1DE-4E68-B77E-74960A14EDB3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669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D868-2368-4CA9-991D-F69752B63DFB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0419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C6CD3-D760-4B2D-B7FE-E17E273AC1E1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361566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</a:t>
            </a:r>
            <a:r>
              <a:rPr lang="en-US" noProof="0" dirty="0" err="1" smtClean="0"/>
              <a:t>pt</a:t>
            </a:r>
            <a:r>
              <a:rPr lang="en-US" noProof="0" dirty="0" smtClean="0"/>
              <a:t> on two lines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5A13-35D4-4887-B932-C5B5BEECBF9D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</p:spTree>
    <p:extLst>
      <p:ext uri="{BB962C8B-B14F-4D97-AF65-F5344CB8AC3E}">
        <p14:creationId xmlns:p14="http://schemas.microsoft.com/office/powerpoint/2010/main" val="355403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8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151F02-2204-4187-9540-B748443EEF73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60000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366435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A9F-00FE-4C44-AF26-4931C205C720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4146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D6F4-7948-4433-9B7A-6E641888290C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 smtClean="0"/>
              <a:t>Add image by clicking symbol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1404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D6F2-01FE-4553-8636-F64C804E086D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8028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BA0295B-B3DD-4101-80A8-9D2236C83471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747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246F332-0B65-4CB6-8165-D4C1D6405E44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noProof="0" smtClean="0">
                <a:solidFill>
                  <a:prstClr val="black"/>
                </a:solidFill>
              </a:rPr>
              <a:t>Dialogkonferanse 18. november 2013</a:t>
            </a:r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01" y="72002"/>
            <a:ext cx="1877413" cy="3047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7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C648080-C65D-4710-A1E5-966CF92E0B91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00" y="72002"/>
            <a:ext cx="1877412" cy="3047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4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A7434EA-ADA5-4A86-9844-74F829B47149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noProof="0" smtClean="0">
                <a:solidFill>
                  <a:prstClr val="black"/>
                </a:solidFill>
              </a:rPr>
              <a:t>Dialogkonferanse 18. november 2013</a:t>
            </a:r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00" y="72002"/>
            <a:ext cx="1877412" cy="3047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3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0FE0FE1-BF26-44BD-9448-B3892E3A6E7F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01" y="72002"/>
            <a:ext cx="1877413" cy="3047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00" y="72002"/>
            <a:ext cx="1877412" cy="3047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7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149182F-DF49-45DB-AC13-3C730C4CE7BA}" type="datetime1">
              <a:rPr lang="en-US" noProof="0" smtClean="0">
                <a:solidFill>
                  <a:prstClr val="black"/>
                </a:solidFill>
              </a:rPr>
              <a:t>11/15/2013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‹#›</a:t>
            </a:fld>
            <a:endParaRPr lang="en-US" noProof="0" dirty="0">
              <a:solidFill>
                <a:prstClr val="black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01" y="72002"/>
            <a:ext cx="1877413" cy="3047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00" y="72002"/>
            <a:ext cx="1877412" cy="3047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8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Dialogkonferanse II Ruter </a:t>
            </a:r>
            <a:br>
              <a:rPr lang="nb-NO" dirty="0" smtClean="0"/>
            </a:br>
            <a:r>
              <a:rPr lang="nb-NO" dirty="0" smtClean="0"/>
              <a:t>18. November 2013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000" dirty="0" smtClean="0"/>
              <a:t>Odd Romundstad</a:t>
            </a:r>
            <a:br>
              <a:rPr lang="nb-NO" sz="2000" dirty="0" smtClean="0"/>
            </a:br>
            <a:r>
              <a:rPr lang="nb-NO" sz="2000" dirty="0" smtClean="0"/>
              <a:t>Salgsdirektør</a:t>
            </a:r>
            <a:br>
              <a:rPr lang="nb-NO" sz="2000" dirty="0" smtClean="0"/>
            </a:br>
            <a:r>
              <a:rPr lang="nb-NO" sz="2000" dirty="0" smtClean="0"/>
              <a:t>Mercedes-Benz Norge</a:t>
            </a:r>
            <a:endParaRPr lang="nb-NO" sz="20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4" b="1936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1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62" name="Freeform 70"/>
          <p:cNvSpPr>
            <a:spLocks/>
          </p:cNvSpPr>
          <p:nvPr/>
        </p:nvSpPr>
        <p:spPr bwMode="auto">
          <a:xfrm>
            <a:off x="4659313" y="1828800"/>
            <a:ext cx="3308350" cy="2836863"/>
          </a:xfrm>
          <a:custGeom>
            <a:avLst/>
            <a:gdLst>
              <a:gd name="T0" fmla="*/ 0 w 2084"/>
              <a:gd name="T1" fmla="*/ 0 h 1787"/>
              <a:gd name="T2" fmla="*/ 1492 w 2084"/>
              <a:gd name="T3" fmla="*/ 173 h 1787"/>
              <a:gd name="T4" fmla="*/ 2084 w 2084"/>
              <a:gd name="T5" fmla="*/ 1586 h 1787"/>
              <a:gd name="T6" fmla="*/ 1688 w 2084"/>
              <a:gd name="T7" fmla="*/ 1787 h 1787"/>
              <a:gd name="T8" fmla="*/ 74 w 2084"/>
              <a:gd name="T9" fmla="*/ 1239 h 1787"/>
              <a:gd name="T10" fmla="*/ 60 w 2084"/>
              <a:gd name="T11" fmla="*/ 321 h 1787"/>
              <a:gd name="T12" fmla="*/ 5 w 2084"/>
              <a:gd name="T13" fmla="*/ 141 h 1787"/>
              <a:gd name="T14" fmla="*/ 0 w 2084"/>
              <a:gd name="T15" fmla="*/ 0 h 1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84" h="1787">
                <a:moveTo>
                  <a:pt x="0" y="0"/>
                </a:moveTo>
                <a:lnTo>
                  <a:pt x="1492" y="173"/>
                </a:lnTo>
                <a:lnTo>
                  <a:pt x="2084" y="1586"/>
                </a:lnTo>
                <a:lnTo>
                  <a:pt x="1688" y="1787"/>
                </a:lnTo>
                <a:lnTo>
                  <a:pt x="74" y="1239"/>
                </a:lnTo>
                <a:lnTo>
                  <a:pt x="60" y="321"/>
                </a:lnTo>
                <a:lnTo>
                  <a:pt x="5" y="141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defRPr/>
            </a:pPr>
            <a:endParaRPr lang="nb-NO" sz="2800" dirty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9461" name="Object 66"/>
          <p:cNvGraphicFramePr>
            <a:graphicFrameLocks noChangeAspect="1"/>
          </p:cNvGraphicFramePr>
          <p:nvPr/>
        </p:nvGraphicFramePr>
        <p:xfrm>
          <a:off x="3638550" y="1536700"/>
          <a:ext cx="5381625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Diagramm" r:id="rId3" imgW="5381583" imgH="3981579" progId="MSGraph.Chart.8">
                  <p:embed followColorScheme="full"/>
                </p:oleObj>
              </mc:Choice>
              <mc:Fallback>
                <p:oleObj name="Diagramm" r:id="rId3" imgW="5381583" imgH="398157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8550" y="1536700"/>
                        <a:ext cx="5381625" cy="398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8" name="Rectangle 69"/>
          <p:cNvSpPr>
            <a:spLocks noGrp="1" noChangeArrowheads="1"/>
          </p:cNvSpPr>
          <p:nvPr>
            <p:ph type="title"/>
          </p:nvPr>
        </p:nvSpPr>
        <p:spPr>
          <a:xfrm>
            <a:off x="153206" y="332656"/>
            <a:ext cx="6815137" cy="6127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Daimler Buses </a:t>
            </a:r>
            <a:br>
              <a:rPr lang="en-US" dirty="0" smtClean="0"/>
            </a:br>
            <a:r>
              <a:rPr lang="en-US" sz="2400" dirty="0" smtClean="0"/>
              <a:t>Markedsleder </a:t>
            </a:r>
            <a:r>
              <a:rPr lang="en-US" sz="2400" dirty="0" err="1" smtClean="0"/>
              <a:t>i</a:t>
            </a:r>
            <a:r>
              <a:rPr lang="en-US" sz="2400" dirty="0" smtClean="0"/>
              <a:t> verden med 13% markedsandel</a:t>
            </a: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1998663" y="1822450"/>
            <a:ext cx="2670175" cy="228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4" name="Rectangle 15"/>
          <p:cNvSpPr>
            <a:spLocks noChangeArrowheads="1"/>
          </p:cNvSpPr>
          <p:nvPr/>
        </p:nvSpPr>
        <p:spPr bwMode="auto">
          <a:xfrm>
            <a:off x="1989138" y="5502275"/>
            <a:ext cx="463550" cy="230188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5" name="Rectangle 16"/>
          <p:cNvSpPr>
            <a:spLocks noChangeArrowheads="1"/>
          </p:cNvSpPr>
          <p:nvPr/>
        </p:nvSpPr>
        <p:spPr bwMode="auto">
          <a:xfrm>
            <a:off x="1989138" y="5191125"/>
            <a:ext cx="663575" cy="230188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6" name="Rectangle 17"/>
          <p:cNvSpPr>
            <a:spLocks noChangeArrowheads="1"/>
          </p:cNvSpPr>
          <p:nvPr/>
        </p:nvSpPr>
        <p:spPr bwMode="auto">
          <a:xfrm>
            <a:off x="1989138" y="4852988"/>
            <a:ext cx="663575" cy="230187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7" name="Rectangle 18"/>
          <p:cNvSpPr>
            <a:spLocks noChangeArrowheads="1"/>
          </p:cNvSpPr>
          <p:nvPr/>
        </p:nvSpPr>
        <p:spPr bwMode="auto">
          <a:xfrm>
            <a:off x="1989138" y="4532313"/>
            <a:ext cx="663575" cy="220662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8" name="Rectangle 19"/>
          <p:cNvSpPr>
            <a:spLocks noChangeArrowheads="1"/>
          </p:cNvSpPr>
          <p:nvPr/>
        </p:nvSpPr>
        <p:spPr bwMode="auto">
          <a:xfrm>
            <a:off x="1989138" y="4165600"/>
            <a:ext cx="663575" cy="230188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9" name="Rectangle 20"/>
          <p:cNvSpPr>
            <a:spLocks noChangeArrowheads="1"/>
          </p:cNvSpPr>
          <p:nvPr/>
        </p:nvSpPr>
        <p:spPr bwMode="auto">
          <a:xfrm>
            <a:off x="1998663" y="3836988"/>
            <a:ext cx="922337" cy="228600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70" name="Rectangle 21"/>
          <p:cNvSpPr>
            <a:spLocks noChangeArrowheads="1"/>
          </p:cNvSpPr>
          <p:nvPr/>
        </p:nvSpPr>
        <p:spPr bwMode="auto">
          <a:xfrm>
            <a:off x="1998663" y="3508375"/>
            <a:ext cx="920750" cy="228600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71" name="Rectangle 22"/>
          <p:cNvSpPr>
            <a:spLocks noChangeArrowheads="1"/>
          </p:cNvSpPr>
          <p:nvPr/>
        </p:nvSpPr>
        <p:spPr bwMode="auto">
          <a:xfrm>
            <a:off x="1998663" y="3168650"/>
            <a:ext cx="922337" cy="228600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72" name="Rectangle 23"/>
          <p:cNvSpPr>
            <a:spLocks noChangeArrowheads="1"/>
          </p:cNvSpPr>
          <p:nvPr/>
        </p:nvSpPr>
        <p:spPr bwMode="auto">
          <a:xfrm>
            <a:off x="1998663" y="2840038"/>
            <a:ext cx="1274762" cy="228600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73" name="Rectangle 24"/>
          <p:cNvSpPr>
            <a:spLocks noChangeArrowheads="1"/>
          </p:cNvSpPr>
          <p:nvPr/>
        </p:nvSpPr>
        <p:spPr bwMode="auto">
          <a:xfrm>
            <a:off x="1998663" y="2500313"/>
            <a:ext cx="1531937" cy="219075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74" name="Rectangle 25"/>
          <p:cNvSpPr>
            <a:spLocks noChangeArrowheads="1"/>
          </p:cNvSpPr>
          <p:nvPr/>
        </p:nvSpPr>
        <p:spPr bwMode="auto">
          <a:xfrm>
            <a:off x="1998663" y="2162175"/>
            <a:ext cx="1779587" cy="228600"/>
          </a:xfrm>
          <a:prstGeom prst="rect">
            <a:avLst/>
          </a:prstGeom>
          <a:solidFill>
            <a:schemeClr val="hlink"/>
          </a:solidFill>
          <a:ln w="9525">
            <a:solidFill>
              <a:srgbClr val="193725"/>
            </a:solidFill>
            <a:miter lim="800000"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nb-NO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75" name="Line 26"/>
          <p:cNvSpPr>
            <a:spLocks noChangeShapeType="1"/>
          </p:cNvSpPr>
          <p:nvPr/>
        </p:nvSpPr>
        <p:spPr bwMode="auto">
          <a:xfrm>
            <a:off x="1989138" y="5794375"/>
            <a:ext cx="44354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76" name="Line 32"/>
          <p:cNvSpPr>
            <a:spLocks noChangeShapeType="1"/>
          </p:cNvSpPr>
          <p:nvPr/>
        </p:nvSpPr>
        <p:spPr bwMode="auto">
          <a:xfrm flipH="1">
            <a:off x="1976438" y="1776413"/>
            <a:ext cx="9525" cy="405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77" name="Line 36"/>
          <p:cNvSpPr>
            <a:spLocks noChangeShapeType="1"/>
          </p:cNvSpPr>
          <p:nvPr/>
        </p:nvSpPr>
        <p:spPr bwMode="auto">
          <a:xfrm>
            <a:off x="1951038" y="5465763"/>
            <a:ext cx="47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78" name="Line 37"/>
          <p:cNvSpPr>
            <a:spLocks noChangeShapeType="1"/>
          </p:cNvSpPr>
          <p:nvPr/>
        </p:nvSpPr>
        <p:spPr bwMode="auto">
          <a:xfrm>
            <a:off x="1951038" y="5135563"/>
            <a:ext cx="47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79" name="Line 38"/>
          <p:cNvSpPr>
            <a:spLocks noChangeShapeType="1"/>
          </p:cNvSpPr>
          <p:nvPr/>
        </p:nvSpPr>
        <p:spPr bwMode="auto">
          <a:xfrm>
            <a:off x="1951038" y="4797425"/>
            <a:ext cx="47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80" name="Line 39"/>
          <p:cNvSpPr>
            <a:spLocks noChangeShapeType="1"/>
          </p:cNvSpPr>
          <p:nvPr/>
        </p:nvSpPr>
        <p:spPr bwMode="auto">
          <a:xfrm>
            <a:off x="1951038" y="4457700"/>
            <a:ext cx="47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81" name="Line 40"/>
          <p:cNvSpPr>
            <a:spLocks noChangeShapeType="1"/>
          </p:cNvSpPr>
          <p:nvPr/>
        </p:nvSpPr>
        <p:spPr bwMode="auto">
          <a:xfrm>
            <a:off x="1951038" y="4119563"/>
            <a:ext cx="47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82" name="Line 41"/>
          <p:cNvSpPr>
            <a:spLocks noChangeShapeType="1"/>
          </p:cNvSpPr>
          <p:nvPr/>
        </p:nvSpPr>
        <p:spPr bwMode="auto">
          <a:xfrm>
            <a:off x="1951038" y="3779838"/>
            <a:ext cx="47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83" name="Line 42"/>
          <p:cNvSpPr>
            <a:spLocks noChangeShapeType="1"/>
          </p:cNvSpPr>
          <p:nvPr/>
        </p:nvSpPr>
        <p:spPr bwMode="auto">
          <a:xfrm>
            <a:off x="1951038" y="3441700"/>
            <a:ext cx="47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84" name="Line 43"/>
          <p:cNvSpPr>
            <a:spLocks noChangeShapeType="1"/>
          </p:cNvSpPr>
          <p:nvPr/>
        </p:nvSpPr>
        <p:spPr bwMode="auto">
          <a:xfrm>
            <a:off x="1951038" y="3111500"/>
            <a:ext cx="47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85" name="Line 44"/>
          <p:cNvSpPr>
            <a:spLocks noChangeShapeType="1"/>
          </p:cNvSpPr>
          <p:nvPr/>
        </p:nvSpPr>
        <p:spPr bwMode="auto">
          <a:xfrm>
            <a:off x="1951038" y="2773363"/>
            <a:ext cx="47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86" name="Line 45"/>
          <p:cNvSpPr>
            <a:spLocks noChangeShapeType="1"/>
          </p:cNvSpPr>
          <p:nvPr/>
        </p:nvSpPr>
        <p:spPr bwMode="auto">
          <a:xfrm>
            <a:off x="1951038" y="2433638"/>
            <a:ext cx="47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487" name="Rectangle 48"/>
          <p:cNvSpPr>
            <a:spLocks noChangeArrowheads="1"/>
          </p:cNvSpPr>
          <p:nvPr/>
        </p:nvSpPr>
        <p:spPr bwMode="auto">
          <a:xfrm>
            <a:off x="3059113" y="5827713"/>
            <a:ext cx="114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600">
                <a:solidFill>
                  <a:srgbClr val="000000"/>
                </a:solidFill>
                <a:latin typeface="Arial" charset="0"/>
              </a:rPr>
              <a:t>5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88" name="Rectangle 49"/>
          <p:cNvSpPr>
            <a:spLocks noChangeArrowheads="1"/>
          </p:cNvSpPr>
          <p:nvPr/>
        </p:nvSpPr>
        <p:spPr bwMode="auto">
          <a:xfrm>
            <a:off x="4102100" y="5827713"/>
            <a:ext cx="2270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600">
                <a:solidFill>
                  <a:srgbClr val="000000"/>
                </a:solidFill>
                <a:latin typeface="Arial" charset="0"/>
              </a:rPr>
              <a:t>10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89" name="Rectangle 50"/>
          <p:cNvSpPr>
            <a:spLocks noChangeArrowheads="1"/>
          </p:cNvSpPr>
          <p:nvPr/>
        </p:nvSpPr>
        <p:spPr bwMode="auto">
          <a:xfrm>
            <a:off x="5173663" y="5827713"/>
            <a:ext cx="2270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600">
                <a:solidFill>
                  <a:srgbClr val="000000"/>
                </a:solidFill>
                <a:latin typeface="Arial" charset="0"/>
              </a:rPr>
              <a:t>15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0" name="Rectangle 51"/>
          <p:cNvSpPr>
            <a:spLocks noChangeArrowheads="1"/>
          </p:cNvSpPr>
          <p:nvPr/>
        </p:nvSpPr>
        <p:spPr bwMode="auto">
          <a:xfrm>
            <a:off x="6319838" y="5827713"/>
            <a:ext cx="2270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600">
                <a:solidFill>
                  <a:srgbClr val="000000"/>
                </a:solidFill>
                <a:latin typeface="Arial" charset="0"/>
              </a:rPr>
              <a:t>20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1" name="Rectangle 53"/>
          <p:cNvSpPr>
            <a:spLocks noChangeArrowheads="1"/>
          </p:cNvSpPr>
          <p:nvPr/>
        </p:nvSpPr>
        <p:spPr bwMode="auto">
          <a:xfrm>
            <a:off x="1344613" y="4800600"/>
            <a:ext cx="5778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Scania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2" name="Rectangle 54"/>
          <p:cNvSpPr>
            <a:spLocks noChangeArrowheads="1"/>
          </p:cNvSpPr>
          <p:nvPr/>
        </p:nvSpPr>
        <p:spPr bwMode="auto">
          <a:xfrm>
            <a:off x="1339850" y="5156200"/>
            <a:ext cx="5873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Irisbus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3" name="Rectangle 55"/>
          <p:cNvSpPr>
            <a:spLocks noChangeArrowheads="1"/>
          </p:cNvSpPr>
          <p:nvPr/>
        </p:nvSpPr>
        <p:spPr bwMode="auto">
          <a:xfrm>
            <a:off x="1504950" y="4492625"/>
            <a:ext cx="4079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MAN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4" name="Rectangle 56"/>
          <p:cNvSpPr>
            <a:spLocks noChangeArrowheads="1"/>
          </p:cNvSpPr>
          <p:nvPr/>
        </p:nvSpPr>
        <p:spPr bwMode="auto">
          <a:xfrm>
            <a:off x="1582738" y="4127500"/>
            <a:ext cx="2905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VW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5" name="Rectangle 58"/>
          <p:cNvSpPr>
            <a:spLocks noChangeArrowheads="1"/>
          </p:cNvSpPr>
          <p:nvPr/>
        </p:nvSpPr>
        <p:spPr bwMode="auto">
          <a:xfrm>
            <a:off x="1449388" y="3802063"/>
            <a:ext cx="4746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Volvo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6" name="Rectangle 59"/>
          <p:cNvSpPr>
            <a:spLocks noChangeArrowheads="1"/>
          </p:cNvSpPr>
          <p:nvPr/>
        </p:nvSpPr>
        <p:spPr bwMode="auto">
          <a:xfrm>
            <a:off x="387350" y="3155950"/>
            <a:ext cx="1833563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Xiamen King Long</a:t>
            </a:r>
          </a:p>
        </p:txBody>
      </p:sp>
      <p:sp>
        <p:nvSpPr>
          <p:cNvPr id="19497" name="Rectangle 61"/>
          <p:cNvSpPr>
            <a:spLocks noChangeArrowheads="1"/>
          </p:cNvSpPr>
          <p:nvPr/>
        </p:nvSpPr>
        <p:spPr bwMode="auto">
          <a:xfrm>
            <a:off x="1474788" y="2500313"/>
            <a:ext cx="4699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TATA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8" name="Rectangle 62"/>
          <p:cNvSpPr>
            <a:spLocks noChangeArrowheads="1"/>
          </p:cNvSpPr>
          <p:nvPr/>
        </p:nvSpPr>
        <p:spPr bwMode="auto">
          <a:xfrm>
            <a:off x="263525" y="2633663"/>
            <a:ext cx="183991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        Ashok Leyland</a:t>
            </a:r>
            <a:r>
              <a:rPr lang="en-US" altLang="nb-NO" sz="280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nb-NO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99" name="Rectangle 63"/>
          <p:cNvSpPr>
            <a:spLocks noChangeArrowheads="1"/>
          </p:cNvSpPr>
          <p:nvPr/>
        </p:nvSpPr>
        <p:spPr bwMode="auto">
          <a:xfrm>
            <a:off x="1279525" y="1774825"/>
            <a:ext cx="6588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Daimler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00" name="Rectangle 59"/>
          <p:cNvSpPr>
            <a:spLocks noChangeArrowheads="1"/>
          </p:cNvSpPr>
          <p:nvPr/>
        </p:nvSpPr>
        <p:spPr bwMode="auto">
          <a:xfrm>
            <a:off x="1341438" y="2127250"/>
            <a:ext cx="6064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Yutong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01" name="Line 40"/>
          <p:cNvSpPr>
            <a:spLocks noChangeShapeType="1"/>
          </p:cNvSpPr>
          <p:nvPr/>
        </p:nvSpPr>
        <p:spPr bwMode="auto">
          <a:xfrm>
            <a:off x="1947863" y="2097088"/>
            <a:ext cx="47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502" name="Line 40"/>
          <p:cNvSpPr>
            <a:spLocks noChangeShapeType="1"/>
          </p:cNvSpPr>
          <p:nvPr/>
        </p:nvSpPr>
        <p:spPr bwMode="auto">
          <a:xfrm>
            <a:off x="1944688" y="1760538"/>
            <a:ext cx="47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9503" name="Rectangle 62"/>
          <p:cNvSpPr>
            <a:spLocks noChangeArrowheads="1"/>
          </p:cNvSpPr>
          <p:nvPr/>
        </p:nvSpPr>
        <p:spPr bwMode="auto">
          <a:xfrm>
            <a:off x="1047750" y="3286125"/>
            <a:ext cx="16494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King Long </a:t>
            </a:r>
            <a:r>
              <a:rPr lang="en-US" altLang="nb-NO" sz="280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nb-NO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04" name="Rectangle 53"/>
          <p:cNvSpPr>
            <a:spLocks noChangeArrowheads="1"/>
          </p:cNvSpPr>
          <p:nvPr/>
        </p:nvSpPr>
        <p:spPr bwMode="auto">
          <a:xfrm>
            <a:off x="595313" y="5481638"/>
            <a:ext cx="13128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30000"/>
              </a:lnSpc>
              <a:buSzPct val="80000"/>
              <a:buFont typeface="Wingdings" pitchFamily="2" charset="2"/>
              <a:buNone/>
            </a:pPr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General Motors</a:t>
            </a:r>
            <a:endParaRPr lang="en-US" altLang="nb-NO" sz="2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9505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3016250"/>
            <a:ext cx="9239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06" name="Rectangle 8"/>
          <p:cNvSpPr>
            <a:spLocks noChangeArrowheads="1"/>
          </p:cNvSpPr>
          <p:nvPr/>
        </p:nvSpPr>
        <p:spPr bwMode="auto">
          <a:xfrm>
            <a:off x="6796088" y="2419350"/>
            <a:ext cx="17081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>
            <a:lvl1pPr marL="87313"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altLang="nb-NO" sz="2800">
                <a:solidFill>
                  <a:srgbClr val="000000"/>
                </a:solidFill>
                <a:latin typeface="Arial" charset="0"/>
              </a:rPr>
              <a:t>komplett-</a:t>
            </a:r>
          </a:p>
          <a:p>
            <a:r>
              <a:rPr lang="en-US" altLang="nb-NO" sz="2800">
                <a:solidFill>
                  <a:srgbClr val="000000"/>
                </a:solidFill>
                <a:latin typeface="Arial" charset="0"/>
              </a:rPr>
              <a:t>busser</a:t>
            </a:r>
          </a:p>
          <a:p>
            <a:r>
              <a:rPr lang="en-US" altLang="nb-NO" sz="2800">
                <a:solidFill>
                  <a:srgbClr val="000000"/>
                </a:solidFill>
                <a:latin typeface="Arial" charset="0"/>
              </a:rPr>
              <a:t>35%</a:t>
            </a:r>
          </a:p>
        </p:txBody>
      </p:sp>
      <p:pic>
        <p:nvPicPr>
          <p:cNvPr id="19507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3686175"/>
            <a:ext cx="204311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08" name="Rectangle 6"/>
          <p:cNvSpPr>
            <a:spLocks noChangeArrowheads="1"/>
          </p:cNvSpPr>
          <p:nvPr/>
        </p:nvSpPr>
        <p:spPr bwMode="auto">
          <a:xfrm>
            <a:off x="4811713" y="3432175"/>
            <a:ext cx="14049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en-US" altLang="nb-NO" sz="2800">
                <a:solidFill>
                  <a:srgbClr val="000000"/>
                </a:solidFill>
                <a:latin typeface="Arial" charset="0"/>
              </a:rPr>
              <a:t>chassis</a:t>
            </a:r>
          </a:p>
          <a:p>
            <a:pPr algn="ctr"/>
            <a:r>
              <a:rPr lang="en-US" altLang="nb-NO" sz="2800">
                <a:solidFill>
                  <a:srgbClr val="000000"/>
                </a:solidFill>
                <a:latin typeface="Arial" charset="0"/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301940996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Vår oppfatning av </a:t>
            </a:r>
            <a:r>
              <a:rPr lang="nb-NO" dirty="0" err="1" smtClean="0"/>
              <a:t>Ruter’s</a:t>
            </a:r>
            <a:r>
              <a:rPr lang="nb-NO" dirty="0" smtClean="0"/>
              <a:t> bussmateriellstrategi</a:t>
            </a:r>
            <a:br>
              <a:rPr lang="nb-NO" dirty="0" smtClean="0"/>
            </a:br>
            <a:r>
              <a:rPr lang="nb-NO" sz="2000" dirty="0" smtClean="0"/>
              <a:t>(med en bussleverandørs øyne)</a:t>
            </a:r>
            <a:endParaRPr lang="nb-NO" sz="2800" dirty="0"/>
          </a:p>
        </p:txBody>
      </p:sp>
      <p:sp>
        <p:nvSpPr>
          <p:cNvPr id="11" name="Plassholder for innhold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02900" lvl="2" indent="-342900">
              <a:buFont typeface="Wingdings" panose="05000000000000000000" pitchFamily="2" charset="2"/>
              <a:buChar char="Ø"/>
              <a:defRPr/>
            </a:pPr>
            <a:r>
              <a:rPr lang="nb-NO" dirty="0" smtClean="0"/>
              <a:t>En overgang fra tekniske krav til funksjonelle krav</a:t>
            </a:r>
            <a:br>
              <a:rPr lang="nb-NO" dirty="0" smtClean="0"/>
            </a:br>
            <a:r>
              <a:rPr lang="nb-NO" dirty="0" smtClean="0"/>
              <a:t>- Meget positivt - Dette krever at man </a:t>
            </a:r>
            <a:r>
              <a:rPr lang="nb-NO" dirty="0" err="1" smtClean="0"/>
              <a:t>forhåndsdefinerer</a:t>
            </a:r>
            <a:r>
              <a:rPr lang="nb-NO" dirty="0" smtClean="0"/>
              <a:t> hvordan man vekter de ulike funksjonene, m.a.o. unngå «synsing»</a:t>
            </a:r>
          </a:p>
          <a:p>
            <a:pPr marL="702900" lvl="2" indent="-342900">
              <a:buFont typeface="Wingdings" panose="05000000000000000000" pitchFamily="2" charset="2"/>
              <a:buChar char="Ø"/>
              <a:defRPr/>
            </a:pPr>
            <a:r>
              <a:rPr lang="nb-NO" dirty="0" smtClean="0"/>
              <a:t>Standardisering – mulighet for gjenbruk av busser</a:t>
            </a:r>
            <a:br>
              <a:rPr lang="nb-NO" dirty="0" smtClean="0"/>
            </a:br>
            <a:r>
              <a:rPr lang="nb-NO" dirty="0" smtClean="0"/>
              <a:t>- Meget positivt – Krever at man holder det man lover, ikke alle kollektivselskap har klart det, selv om intensjonene var der</a:t>
            </a:r>
          </a:p>
          <a:p>
            <a:pPr marL="702900" lvl="2" indent="-342900">
              <a:buFont typeface="Wingdings" panose="05000000000000000000" pitchFamily="2" charset="2"/>
              <a:buChar char="Ø"/>
              <a:defRPr/>
            </a:pPr>
            <a:r>
              <a:rPr lang="nb-NO" dirty="0" smtClean="0"/>
              <a:t>Fokus på miljø - ta i bruk tilgjengelig teknologi</a:t>
            </a:r>
            <a:br>
              <a:rPr lang="nb-NO" dirty="0" smtClean="0"/>
            </a:br>
            <a:r>
              <a:rPr lang="nb-NO" dirty="0" smtClean="0"/>
              <a:t>- Vel og bra, men da må unngå å gå i «prøver og forsøk» fellen. Det finnes mye ny teknologi, men man må ikke glemme at dette skal fungere over en hel anbudsperiode (min. 7 år eller lengre).</a:t>
            </a:r>
            <a:br>
              <a:rPr lang="nb-NO" dirty="0" smtClean="0"/>
            </a:br>
            <a:r>
              <a:rPr lang="nb-NO" dirty="0" smtClean="0"/>
              <a:t>- Hensyntas en «vugge til grav» </a:t>
            </a:r>
            <a:r>
              <a:rPr lang="nb-NO" dirty="0" smtClean="0"/>
              <a:t>tankemåte?</a:t>
            </a:r>
            <a:endParaRPr lang="nb-NO" dirty="0" smtClean="0"/>
          </a:p>
          <a:p>
            <a:pPr lvl="2" indent="0">
              <a:buNone/>
              <a:defRPr/>
            </a:pPr>
            <a:r>
              <a:rPr lang="nb-NO" sz="1800" b="1" dirty="0" smtClean="0"/>
              <a:t>Hva savner vi?</a:t>
            </a:r>
          </a:p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r>
              <a:rPr lang="nb-NO" dirty="0" smtClean="0"/>
              <a:t>Hva med sikkerhet (aktiv og passiv) – både for passasjerer og sjåfør</a:t>
            </a:r>
          </a:p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endParaRPr lang="nb-NO" dirty="0" smtClean="0"/>
          </a:p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endParaRPr lang="nb-NO" dirty="0"/>
          </a:p>
          <a:p>
            <a:pPr lvl="2" indent="0">
              <a:buNone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3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285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ser Daimler buses på fremtiden?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836712"/>
            <a:ext cx="8352000" cy="5544616"/>
          </a:xfrm>
        </p:spPr>
        <p:txBody>
          <a:bodyPr/>
          <a:lstStyle/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r>
              <a:rPr lang="nb-NO" b="1" dirty="0" smtClean="0"/>
              <a:t>Nær fremtid: </a:t>
            </a:r>
            <a:br>
              <a:rPr lang="nb-NO" b="1" dirty="0" smtClean="0"/>
            </a:br>
            <a:r>
              <a:rPr lang="nb-NO" dirty="0" smtClean="0"/>
              <a:t>Daimler buses ser en relativ lav etterspørsel etter busser med elektrisk fremdrift (hybridbusser) i de nærmeste årene. Dette gjelder også rene batteridrevne busser. </a:t>
            </a:r>
            <a:br>
              <a:rPr lang="nb-NO" dirty="0" smtClean="0"/>
            </a:br>
            <a:r>
              <a:rPr lang="nb-NO" dirty="0" smtClean="0"/>
              <a:t>Årsaken til dette er relativt høye kostnader og mangel på infrastruktur</a:t>
            </a:r>
          </a:p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r>
              <a:rPr lang="nb-NO" b="1" dirty="0" smtClean="0"/>
              <a:t>Euro VI:</a:t>
            </a:r>
            <a:br>
              <a:rPr lang="nb-NO" b="1" dirty="0" smtClean="0"/>
            </a:br>
            <a:r>
              <a:rPr lang="nb-NO" dirty="0" smtClean="0"/>
              <a:t>Daimler buses har fokusert på utvikling og testing av Euro VI motorer. Den første bussen bybussen med Euro VI motor ble introdusert allerede på høsten i 2011 (mer enn 2 år før kravet) og vi kan nå i overgangen fra Euro V til Euro VI tilby en komplett by- og turbuss portefølje med Euro VI motorer. Som en tilleggs bonus i utviklingen av den nye generasjon busser med Euro VI motor, har vi oppnådd en reduksjon av drivstoff forbruket med opptil 8,5 %</a:t>
            </a:r>
            <a:endParaRPr lang="nb-NO" dirty="0"/>
          </a:p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r>
              <a:rPr lang="nb-NO" dirty="0" smtClean="0"/>
              <a:t> </a:t>
            </a:r>
            <a:r>
              <a:rPr lang="nb-NO" b="1" dirty="0" smtClean="0"/>
              <a:t>Alternative drivlinjer:</a:t>
            </a:r>
            <a:br>
              <a:rPr lang="nb-NO" b="1" dirty="0" smtClean="0"/>
            </a:br>
            <a:r>
              <a:rPr lang="nb-NO" dirty="0" smtClean="0"/>
              <a:t>Daimler buses er nå i en fase der eksisterende prosjekt med alternative drivlinjer blir evaluert. Dette gjelder både diesel-elektrisk hybrid og tredje generasjon </a:t>
            </a:r>
            <a:r>
              <a:rPr lang="nb-NO" dirty="0" err="1" smtClean="0"/>
              <a:t>FuelCell</a:t>
            </a:r>
            <a:r>
              <a:rPr lang="nb-NO" dirty="0" smtClean="0"/>
              <a:t> busser.</a:t>
            </a:r>
            <a:br>
              <a:rPr lang="nb-NO" dirty="0" smtClean="0"/>
            </a:br>
            <a:r>
              <a:rPr lang="nb-NO" dirty="0" smtClean="0"/>
              <a:t>I dette arbeidet gjør man nytte av erfaringer fra hele Daimler konsernet samt eksisterende flåte av busser med alternative drivlinjer</a:t>
            </a:r>
          </a:p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r>
              <a:rPr lang="nb-NO" b="1" dirty="0" smtClean="0"/>
              <a:t>«I horisonten»: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Det er krefter i EU som vil ha nye og strengere krav til utslipp av CO2. Daimler arbeider med dette som bakteppe og vil ha produkter klare hvis de ny kravene blir innført i perioden 2018/2020. Målet er å lansere produkter som har like stor virkningsgrad som dagens </a:t>
            </a:r>
            <a:br>
              <a:rPr lang="nb-NO" dirty="0" smtClean="0"/>
            </a:br>
            <a:r>
              <a:rPr lang="nb-NO" dirty="0" smtClean="0"/>
              <a:t>Euro VI motorer.</a:t>
            </a:r>
          </a:p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endParaRPr lang="nb-NO" dirty="0" smtClean="0"/>
          </a:p>
          <a:p>
            <a:pPr marL="645750" lvl="2" indent="-285750">
              <a:buFont typeface="Wingdings" panose="05000000000000000000" pitchFamily="2" charset="2"/>
              <a:buChar char="Ø"/>
              <a:defRPr/>
            </a:pP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4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72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568488" cy="900000"/>
          </a:xfrm>
        </p:spPr>
        <p:txBody>
          <a:bodyPr/>
          <a:lstStyle/>
          <a:p>
            <a:r>
              <a:rPr lang="nb-NO" dirty="0" smtClean="0"/>
              <a:t>Forslag til ny materiellbeskrivelse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5750" lvl="2" indent="-285750">
              <a:buFont typeface="Wingdings" pitchFamily="2" charset="2"/>
              <a:buChar char="Ø"/>
              <a:defRPr/>
            </a:pPr>
            <a:r>
              <a:rPr lang="nb-NO" b="1" dirty="0" smtClean="0"/>
              <a:t>Generelt inntrykk</a:t>
            </a:r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 smtClean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 smtClean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 smtClean="0"/>
          </a:p>
          <a:p>
            <a:pPr marL="645750" lvl="2" indent="-285750">
              <a:buFont typeface="Wingdings" pitchFamily="2" charset="2"/>
              <a:buChar char="Ø"/>
              <a:defRPr/>
            </a:pPr>
            <a:r>
              <a:rPr lang="nb-NO" b="1" dirty="0" smtClean="0"/>
              <a:t>Designmanual</a:t>
            </a:r>
            <a:br>
              <a:rPr lang="nb-NO" b="1" dirty="0" smtClean="0"/>
            </a:br>
            <a:r>
              <a:rPr lang="nb-NO" b="1" dirty="0" smtClean="0"/>
              <a:t>- </a:t>
            </a:r>
            <a:r>
              <a:rPr lang="nb-NO" dirty="0" smtClean="0"/>
              <a:t>Bør ikke være like rigid som dagens</a:t>
            </a:r>
          </a:p>
          <a:p>
            <a:pPr marL="645750" lvl="2" indent="-285750">
              <a:buFont typeface="Wingdings" pitchFamily="2" charset="2"/>
              <a:buChar char="Ø"/>
              <a:defRPr/>
            </a:pPr>
            <a:r>
              <a:rPr lang="nb-NO" b="1" dirty="0" smtClean="0"/>
              <a:t>3 – pkt. sikkerhetsbelter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- Fungerer bra på voksne og større barn, men lite egnet for små barn</a:t>
            </a:r>
            <a:endParaRPr lang="nb-NO" dirty="0"/>
          </a:p>
          <a:p>
            <a:pPr marL="645750" lvl="2" indent="-285750">
              <a:buFont typeface="Wingdings" pitchFamily="2" charset="2"/>
              <a:buChar char="Ø"/>
              <a:defRPr/>
            </a:pPr>
            <a:r>
              <a:rPr lang="nb-NO" b="1" dirty="0" smtClean="0"/>
              <a:t>Valg av bussmerke låses</a:t>
            </a:r>
            <a:br>
              <a:rPr lang="nb-NO" b="1" dirty="0" smtClean="0"/>
            </a:br>
            <a:r>
              <a:rPr lang="nb-NO" b="1" dirty="0" smtClean="0"/>
              <a:t>- </a:t>
            </a:r>
            <a:r>
              <a:rPr lang="nb-NO" dirty="0" smtClean="0"/>
              <a:t>Med dagens system der man har flere forhandlingsrunder, vil dette virke begrensende på operatørenes valgmuligheter</a:t>
            </a:r>
            <a:endParaRPr lang="nb-NO" b="1" dirty="0" smtClean="0"/>
          </a:p>
          <a:p>
            <a:pPr lvl="5" indent="0">
              <a:buNone/>
              <a:defRPr/>
            </a:pPr>
            <a:r>
              <a:rPr lang="nb-NO" b="1" dirty="0"/>
              <a:t>	</a:t>
            </a:r>
            <a:endParaRPr lang="nb-NO" b="1" dirty="0" smtClean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 smtClean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 smtClean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 smtClean="0"/>
          </a:p>
          <a:p>
            <a:pPr marL="645750" lvl="2" indent="-285750">
              <a:buFont typeface="Wingdings" pitchFamily="2" charset="2"/>
              <a:buChar char="Ø"/>
              <a:defRPr/>
            </a:pPr>
            <a:endParaRPr lang="nb-NO" b="1" dirty="0" smtClean="0"/>
          </a:p>
          <a:p>
            <a:pPr marL="645750" lvl="2" indent="-285750">
              <a:buFont typeface="Arial" pitchFamily="34" charset="0"/>
              <a:buChar char="•"/>
              <a:defRPr/>
            </a:pPr>
            <a:endParaRPr lang="nb-NO" dirty="0" smtClean="0"/>
          </a:p>
          <a:p>
            <a:pPr marL="645750" lvl="2" indent="-285750">
              <a:buFont typeface="Arial" pitchFamily="34" charset="0"/>
              <a:buChar char="•"/>
              <a:defRPr/>
            </a:pPr>
            <a:endParaRPr lang="nb-NO" dirty="0" smtClean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5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23988"/>
            <a:ext cx="33051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Takk for oppmerksomheten!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Dialogkonferanse 18. november 2013</a:t>
            </a:r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noProof="0" smtClean="0">
                <a:solidFill>
                  <a:prstClr val="black"/>
                </a:solidFill>
              </a:rPr>
              <a:pPr/>
              <a:t>6</a:t>
            </a:fld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85" y="1422400"/>
            <a:ext cx="7482430" cy="49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2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B_presentation_slides_EN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Draft (MB 2011)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Confidential (MB 2011)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Secret (MB 2011)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Draft + Confidential (MB 2011)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Draft + Secret (MB 2011)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Larissa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Larissa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MB_presentation_slides_EN</Template>
  <TotalTime>627</TotalTime>
  <Words>94</Words>
  <Application>Microsoft Office PowerPoint</Application>
  <PresentationFormat>Skjermfremvisning (4:3)</PresentationFormat>
  <Paragraphs>64</Paragraphs>
  <Slides>6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6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8" baseType="lpstr">
      <vt:lpstr>Arial</vt:lpstr>
      <vt:lpstr>CorpoA</vt:lpstr>
      <vt:lpstr>CorpoS</vt:lpstr>
      <vt:lpstr>Symbol</vt:lpstr>
      <vt:lpstr>Wingdings</vt:lpstr>
      <vt:lpstr>MB_presentation_slides_EN</vt:lpstr>
      <vt:lpstr>Draft (MB 2011)</vt:lpstr>
      <vt:lpstr>Confidential (MB 2011)</vt:lpstr>
      <vt:lpstr>Secret (MB 2011)</vt:lpstr>
      <vt:lpstr>Draft + Confidential (MB 2011)</vt:lpstr>
      <vt:lpstr>Draft + Secret (MB 2011)</vt:lpstr>
      <vt:lpstr>Diagramm</vt:lpstr>
      <vt:lpstr>Dialogkonferanse II Ruter  18. November 2013</vt:lpstr>
      <vt:lpstr>Daimler Buses  Markedsleder i verden med 13% markedsandel</vt:lpstr>
      <vt:lpstr>Vår oppfatning av Ruter’s bussmateriellstrategi (med en bussleverandørs øyne)</vt:lpstr>
      <vt:lpstr>Hvordan ser Daimler buses på fremtiden?</vt:lpstr>
      <vt:lpstr>Forslag til ny materiellbeskrivelse</vt:lpstr>
      <vt:lpstr>Takk for oppmerksomheten!</vt:lpstr>
    </vt:vector>
  </TitlesOfParts>
  <Company>Bertel O. Steen 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45 pt on two lines</dc:title>
  <dc:creator>Camilla Holum</dc:creator>
  <cp:lastModifiedBy>Cato Haugland</cp:lastModifiedBy>
  <cp:revision>47</cp:revision>
  <cp:lastPrinted>2011-12-20T17:33:50Z</cp:lastPrinted>
  <dcterms:created xsi:type="dcterms:W3CDTF">2012-08-29T05:35:52Z</dcterms:created>
  <dcterms:modified xsi:type="dcterms:W3CDTF">2013-11-15T09:28:31Z</dcterms:modified>
</cp:coreProperties>
</file>