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63" r:id="rId4"/>
    <p:sldId id="265" r:id="rId5"/>
    <p:sldId id="262" r:id="rId6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707070"/>
    <a:srgbClr val="32374B"/>
    <a:srgbClr val="F5F5F5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4585" autoAdjust="0"/>
  </p:normalViewPr>
  <p:slideViewPr>
    <p:cSldViewPr snapToGrid="0">
      <p:cViewPr varScale="1">
        <p:scale>
          <a:sx n="100" d="100"/>
          <a:sy n="100" d="100"/>
        </p:scale>
        <p:origin x="648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34FD9-3DF8-D648-8A7A-0459B4033D0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F2DC5-B3B8-1A42-A005-A81C55C3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0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25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64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7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54887"/>
            <a:ext cx="9143244" cy="13699975"/>
          </a:xfrm>
          <a:prstGeom prst="rect">
            <a:avLst/>
          </a:prstGeom>
        </p:spPr>
      </p:pic>
      <p:pic>
        <p:nvPicPr>
          <p:cNvPr id="13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98"/>
            <a:ext cx="9143244" cy="281002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1382573"/>
            <a:ext cx="9143244" cy="28100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1082"/>
            <a:ext cx="9145528" cy="51561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594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14059" y="4623701"/>
            <a:ext cx="1529940" cy="52138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02" y="4658003"/>
            <a:ext cx="1481398" cy="487085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663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664" r:id="rId31"/>
    <p:sldLayoutId id="2147483672" r:id="rId32"/>
    <p:sldLayoutId id="2147483673" r:id="rId33"/>
    <p:sldLayoutId id="2147483674" r:id="rId34"/>
    <p:sldLayoutId id="2147483675" r:id="rId35"/>
    <p:sldLayoutId id="2147483676" r:id="rId36"/>
    <p:sldLayoutId id="2147483666" r:id="rId37"/>
    <p:sldLayoutId id="2147483667" r:id="rId38"/>
    <p:sldLayoutId id="2147483677" r:id="rId39"/>
    <p:sldLayoutId id="2147483678" r:id="rId40"/>
  </p:sldLayoutIdLst>
  <p:hf hdr="0" ftr="0" dt="0"/>
  <p:txStyles>
    <p:titleStyle>
      <a:lvl1pPr algn="l" defTabSz="685697" rtl="0" eaLnBrk="1" latinLnBrk="0" hangingPunct="1">
        <a:lnSpc>
          <a:spcPct val="9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1988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594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dirty="0" err="1" smtClean="0"/>
              <a:t>Prosedyrebeskrivesle</a:t>
            </a:r>
            <a:endParaRPr lang="nb-NO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Nittedalsanbudet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99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Endringer </a:t>
            </a:r>
            <a:r>
              <a:rPr lang="nb-NO" dirty="0" smtClean="0"/>
              <a:t>i </a:t>
            </a:r>
            <a:r>
              <a:rPr lang="nb-NO" dirty="0" smtClean="0"/>
              <a:t>Konkurransegrunnlaget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Vekting og tildelingskriterier er </a:t>
            </a:r>
            <a:r>
              <a:rPr lang="nb-NO" dirty="0" smtClean="0"/>
              <a:t>noe endret </a:t>
            </a:r>
            <a:endParaRPr lang="nb-NO" dirty="0"/>
          </a:p>
          <a:p>
            <a:pPr lvl="0"/>
            <a:r>
              <a:rPr lang="nb-NO" dirty="0"/>
              <a:t>Nytt bilag til oppdragsbeskrivelsen: Samspillsreglene</a:t>
            </a:r>
          </a:p>
          <a:p>
            <a:pPr lvl="0"/>
            <a:r>
              <a:rPr lang="nb-NO" dirty="0"/>
              <a:t>Nytt vedlegg 11 </a:t>
            </a:r>
            <a:r>
              <a:rPr lang="nb-NO" dirty="0" smtClean="0"/>
              <a:t>Installasjon av IT systemer</a:t>
            </a:r>
            <a:endParaRPr lang="nb-NO" dirty="0"/>
          </a:p>
          <a:p>
            <a:pPr lvl="0"/>
            <a:r>
              <a:rPr lang="nb-NO" dirty="0"/>
              <a:t>Kontraktsperiode 1år med1 års forlengelse, alternativt 1+1+1 år</a:t>
            </a:r>
          </a:p>
          <a:p>
            <a:pPr lvl="0"/>
            <a:r>
              <a:rPr lang="nb-NO" dirty="0"/>
              <a:t>Omdisponering av bussmateriell med sjåfør og tilsvarende ved </a:t>
            </a:r>
            <a:r>
              <a:rPr lang="nb-NO" dirty="0" smtClean="0"/>
              <a:t>avvik</a:t>
            </a:r>
            <a:endParaRPr lang="nb-NO" dirty="0"/>
          </a:p>
          <a:p>
            <a:pPr lvl="0"/>
            <a:r>
              <a:rPr lang="nb-NO" dirty="0"/>
              <a:t>Lengre påkravsgaranti periode, 6 </a:t>
            </a:r>
            <a:r>
              <a:rPr lang="nb-NO" dirty="0" err="1"/>
              <a:t>mnd</a:t>
            </a:r>
            <a:r>
              <a:rPr lang="nb-NO" dirty="0"/>
              <a:t> utover kontraktens varighet.</a:t>
            </a:r>
          </a:p>
          <a:p>
            <a:pPr lvl="0"/>
            <a:r>
              <a:rPr lang="nb-NO" dirty="0" smtClean="0"/>
              <a:t>Andre materiellkrav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61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Etiske regler og antikorrupsjonsprogram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Tilbydere skal senest innen kontraktsignering ha utarbeidet og anvende etiske retningslinjer og et antikorrupsjonsprogram.</a:t>
            </a:r>
          </a:p>
          <a:p>
            <a:r>
              <a:rPr lang="nb-NO" dirty="0" smtClean="0"/>
              <a:t>Dette er en skjerpelse </a:t>
            </a:r>
            <a:r>
              <a:rPr lang="nb-NO" smtClean="0"/>
              <a:t>ihht</a:t>
            </a:r>
            <a:r>
              <a:rPr lang="nb-NO" dirty="0" smtClean="0"/>
              <a:t> tidligere 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2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sz="488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78427"/>
              </p:ext>
            </p:extLst>
          </p:nvPr>
        </p:nvGraphicFramePr>
        <p:xfrm>
          <a:off x="209550" y="152402"/>
          <a:ext cx="8620125" cy="3248021"/>
        </p:xfrm>
        <a:graphic>
          <a:graphicData uri="http://schemas.openxmlformats.org/drawingml/2006/table">
            <a:tbl>
              <a:tblPr firstRow="1" firstCol="1" bandRow="1"/>
              <a:tblGrid>
                <a:gridCol w="6800847"/>
                <a:gridCol w="1819278"/>
              </a:tblGrid>
              <a:tr h="551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Tildelingskriterier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Vekting av hvert kriterium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3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Pris/godtgjørelse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Kvalitet av vognløp (Vognløpsplaner)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Kvalitet av bussmateriell (Kvalitet og funksjonalitet)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Kvalitet av gjennomføring av oppdraget (Oppdragsbeskrivelse)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Miljøeffekt dvs. alle egenskaper ved tilbudet som kan gi en positiv miljøeffekt:</a:t>
                      </a:r>
                    </a:p>
                    <a:p>
                      <a:pPr marL="457200" indent="-228600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nb-NO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bussmateriellets egenskaper ved drivstofftype (</a:t>
                      </a:r>
                      <a:r>
                        <a:rPr lang="nb-NO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fornybarhet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støy og euroklasse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228600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nb-NO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Tomkjøring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228600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nb-NO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Miljørutiner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228600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nb-NO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Annet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65" marR="422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9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7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[Read-Only]" id="{9E53DBEC-312D-4007-AFDE-D1C5373907E5}" vid="{34665890-1986-4B4F-BAE8-99E12AA85C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</TotalTime>
  <Words>136</Words>
  <Application>Microsoft Office PowerPoint</Application>
  <PresentationFormat>Egendefinert</PresentationFormat>
  <Paragraphs>42</Paragraphs>
  <Slides>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Times New Roman</vt:lpstr>
      <vt:lpstr>Office-tema</vt:lpstr>
      <vt:lpstr>Prosedyrebeskrivesle</vt:lpstr>
      <vt:lpstr>Endringer i Konkurransegrunnlaget</vt:lpstr>
      <vt:lpstr>Etiske regler og antikorrupsjonsprogram</vt:lpstr>
      <vt:lpstr>PowerPoint-presentasjon</vt:lpstr>
      <vt:lpstr>PowerPoint-presentasjon</vt:lpstr>
    </vt:vector>
  </TitlesOfParts>
  <Company>Ruter #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Fjæra Øystein</dc:creator>
  <dc:description>Template by addpoint.no</dc:description>
  <cp:lastModifiedBy>Korneliussen Rolf</cp:lastModifiedBy>
  <cp:revision>290</cp:revision>
  <cp:lastPrinted>2014-10-06T17:56:58Z</cp:lastPrinted>
  <dcterms:created xsi:type="dcterms:W3CDTF">2014-06-27T11:35:55Z</dcterms:created>
  <dcterms:modified xsi:type="dcterms:W3CDTF">2015-03-24T16:20:54Z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