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12"/>
  </p:notesMasterIdLst>
  <p:sldIdLst>
    <p:sldId id="295" r:id="rId3"/>
    <p:sldId id="259" r:id="rId4"/>
    <p:sldId id="297" r:id="rId5"/>
    <p:sldId id="294" r:id="rId6"/>
    <p:sldId id="293" r:id="rId7"/>
    <p:sldId id="262" r:id="rId8"/>
    <p:sldId id="263" r:id="rId9"/>
    <p:sldId id="298" r:id="rId10"/>
    <p:sldId id="28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9B1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71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1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5A99E-1DC8-454A-A49A-889E25D76BED}" type="datetimeFigureOut">
              <a:rPr lang="fi-FI" smtClean="0"/>
              <a:t>13.2.2017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036EC-E666-432D-86BF-BE799B25964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0638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3263900" y="511175"/>
            <a:ext cx="3398838" cy="2547938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CC3031-93F7-5544-AAC9-3D2A0D32F079}" type="slidenum">
              <a:rPr kumimoji="0" lang="fi-FI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59888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3263900" y="511175"/>
            <a:ext cx="3398838" cy="2547938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CC3031-93F7-5544-AAC9-3D2A0D32F079}" type="slidenum">
              <a:rPr kumimoji="0" lang="fi-FI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11859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AED181E-0162-4F54-8628-2876779DD044}" type="datetimeFigureOut">
              <a:rPr lang="fi-FI" smtClean="0"/>
              <a:t>13.2.2017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5A8321B-E141-45B9-8508-BACB1E6064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9213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AED181E-0162-4F54-8628-2876779DD044}" type="datetimeFigureOut">
              <a:rPr lang="fi-FI" smtClean="0"/>
              <a:t>13.2.2017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5A8321B-E141-45B9-8508-BACB1E6064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1362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AED181E-0162-4F54-8628-2876779DD044}" type="datetimeFigureOut">
              <a:rPr lang="fi-FI" smtClean="0"/>
              <a:t>13.2.2017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5A8321B-E141-45B9-8508-BACB1E6064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7566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x_pohja_4_3_v01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3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0" y="831273"/>
            <a:ext cx="7992000" cy="1636233"/>
          </a:xfrm>
        </p:spPr>
        <p:txBody>
          <a:bodyPr lIns="0" tIns="0" rIns="0" bIns="0" anchor="b" anchorCtr="0"/>
          <a:lstStyle>
            <a:lvl1pPr>
              <a:defRPr sz="2600">
                <a:solidFill>
                  <a:srgbClr val="FED100"/>
                </a:solidFill>
              </a:defRPr>
            </a:lvl1pPr>
          </a:lstStyle>
          <a:p>
            <a:r>
              <a:rPr lang="fi-FI"/>
              <a:t>Muokkaa perustyylejä naps.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00" y="2755504"/>
            <a:ext cx="7992000" cy="82029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967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22C38-8974-A040-904D-D1EEF17CDC1B}" type="datetime1">
              <a:rPr lang="en-US"/>
              <a:pPr>
                <a:defRPr/>
              </a:pPr>
              <a:t>2/13/2017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6D398-AA4B-324E-968E-9C5064E07AF0}" type="slidenum">
              <a:rPr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169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ill_winter_v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3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21700"/>
            <a:ext cx="9144000" cy="1620000"/>
          </a:xfrm>
          <a:solidFill>
            <a:schemeClr val="accent3"/>
          </a:solidFill>
          <a:ln>
            <a:noFill/>
          </a:ln>
          <a:effectLst/>
        </p:spPr>
        <p:txBody>
          <a:bodyPr lIns="576000" tIns="0" rIns="576000" bIns="0" anchorCtr="0"/>
          <a:lstStyle>
            <a:lvl1pPr algn="ctr">
              <a:defRPr sz="2700" b="1" cap="all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perustyylejä naps.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852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ill_runeberg_v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3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21700"/>
            <a:ext cx="9144000" cy="1620000"/>
          </a:xfrm>
          <a:solidFill>
            <a:schemeClr val="accent2"/>
          </a:solidFill>
          <a:ln>
            <a:noFill/>
          </a:ln>
          <a:effectLst/>
        </p:spPr>
        <p:txBody>
          <a:bodyPr lIns="576000" tIns="0" rIns="576000" bIns="0" anchorCtr="0"/>
          <a:lstStyle>
            <a:lvl1pPr algn="ctr">
              <a:defRPr sz="2700" b="1" cap="all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perustyylejä naps.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321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19000"/>
            <a:ext cx="9144000" cy="1620000"/>
          </a:xfrm>
          <a:solidFill>
            <a:schemeClr val="tx2"/>
          </a:solidFill>
          <a:ln>
            <a:noFill/>
          </a:ln>
          <a:effectLst/>
        </p:spPr>
        <p:txBody>
          <a:bodyPr lIns="576000" tIns="0" rIns="576000" bIns="0" anchorCtr="0"/>
          <a:lstStyle>
            <a:lvl1pPr algn="ctr">
              <a:defRPr sz="2700" b="1" cap="all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perustyylejä naps.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037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19000"/>
            <a:ext cx="9144000" cy="1620000"/>
          </a:xfrm>
          <a:solidFill>
            <a:schemeClr val="tx2"/>
          </a:solidFill>
          <a:ln>
            <a:noFill/>
          </a:ln>
          <a:effectLst/>
        </p:spPr>
        <p:txBody>
          <a:bodyPr lIns="576000" tIns="0" rIns="576000" bIns="0" anchorCtr="0"/>
          <a:lstStyle>
            <a:lvl1pPr algn="ctr">
              <a:defRPr sz="2700" b="1" cap="all">
                <a:solidFill>
                  <a:schemeClr val="accent3"/>
                </a:solidFill>
              </a:defRPr>
            </a:lvl1pPr>
          </a:lstStyle>
          <a:p>
            <a:r>
              <a:rPr lang="fi-FI"/>
              <a:t>Muokkaa perustyylejä naps.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135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259999"/>
            <a:ext cx="3816000" cy="5040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2000" y="1259999"/>
            <a:ext cx="3816000" cy="5040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8D7B6-761C-0C4F-A746-E0C2001DADBA}" type="datetime1">
              <a:rPr lang="en-US"/>
              <a:pPr>
                <a:defRPr/>
              </a:pPr>
              <a:t>2/13/2017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94738" y="6489700"/>
            <a:ext cx="3698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746B7-5EE4-E948-8706-5A0BC933EE37}" type="slidenum">
              <a:rPr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248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ptx_pohja_16_9_v01-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287338"/>
            <a:ext cx="82550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260000"/>
            <a:ext cx="3816000" cy="5040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2000" y="1259999"/>
            <a:ext cx="3816000" cy="5040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  <a:endParaRPr lang="en-GB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D0532-883A-C74A-8908-7E987B830306}" type="datetime1">
              <a:rPr lang="en-US"/>
              <a:pPr>
                <a:defRPr/>
              </a:pPr>
              <a:t>2/13/2017</a:t>
            </a:fld>
            <a:endParaRPr lang="en-GB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94738" y="6489700"/>
            <a:ext cx="3698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7878F-E0E3-2F4F-9357-6CE7E1728291}" type="slidenum">
              <a:rPr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399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AED181E-0162-4F54-8628-2876779DD044}" type="datetimeFigureOut">
              <a:rPr lang="fi-FI" smtClean="0"/>
              <a:t>13.2.2017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5A8321B-E141-45B9-8508-BACB1E6064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5174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x_pohja_16_9_v01-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287338"/>
            <a:ext cx="82550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260000"/>
            <a:ext cx="7992000" cy="5040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571BA-A607-A445-B2DA-412EA236A26B}" type="datetime1">
              <a:rPr lang="en-US"/>
              <a:pPr>
                <a:defRPr/>
              </a:pPr>
              <a:t>2/13/2017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94738" y="6489700"/>
            <a:ext cx="3698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D556B-2947-464E-8BCC-BCDEE4946013}" type="slidenum">
              <a:rPr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408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pptx_pohja_16_9_v01-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287338"/>
            <a:ext cx="82550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  <a:endParaRPr lang="en-GB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E4CFC-6DC7-D84A-A534-C1693C6E113C}" type="datetime1">
              <a:rPr lang="en-US"/>
              <a:pPr>
                <a:defRPr/>
              </a:pPr>
              <a:t>2/13/2017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94738" y="6489700"/>
            <a:ext cx="3698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45F9A-9B3A-BA4D-8B51-40F8E8EC61D4}" type="slidenum">
              <a:rPr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3542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CE06C-252F-0B43-9481-B7CED4E77310}" type="datetime1">
              <a:rPr lang="en-US"/>
              <a:pPr>
                <a:defRPr/>
              </a:pPr>
              <a:t>2/13/2017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65587-3E64-484F-BB8B-3C905EFE1610}" type="slidenum">
              <a:rPr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0139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3795B-9329-F042-B216-E55B9C439569}" type="datetime1">
              <a:rPr lang="en-US"/>
              <a:pPr>
                <a:defRPr/>
              </a:pPr>
              <a:t>2/13/2017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06324-E232-7747-9C9C-3C07C9457D63}" type="slidenum">
              <a:rPr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5449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767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AED181E-0162-4F54-8628-2876779DD044}" type="datetimeFigureOut">
              <a:rPr lang="fi-FI" smtClean="0"/>
              <a:t>13.2.2017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5A8321B-E141-45B9-8508-BACB1E6064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1774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AED181E-0162-4F54-8628-2876779DD044}" type="datetimeFigureOut">
              <a:rPr lang="fi-FI" smtClean="0"/>
              <a:t>13.2.2017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5A8321B-E141-45B9-8508-BACB1E6064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3267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AED181E-0162-4F54-8628-2876779DD044}" type="datetimeFigureOut">
              <a:rPr lang="fi-FI" smtClean="0"/>
              <a:t>13.2.2017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5A8321B-E141-45B9-8508-BACB1E6064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9158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AED181E-0162-4F54-8628-2876779DD044}" type="datetimeFigureOut">
              <a:rPr lang="fi-FI" smtClean="0"/>
              <a:t>13.2.2017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5A8321B-E141-45B9-8508-BACB1E6064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2441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AED181E-0162-4F54-8628-2876779DD044}" type="datetimeFigureOut">
              <a:rPr lang="fi-FI" smtClean="0"/>
              <a:t>13.2.2017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5A8321B-E141-45B9-8508-BACB1E6064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5286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AED181E-0162-4F54-8628-2876779DD044}" type="datetimeFigureOut">
              <a:rPr lang="fi-FI" smtClean="0"/>
              <a:t>13.2.2017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5A8321B-E141-45B9-8508-BACB1E6064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7825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AED181E-0162-4F54-8628-2876779DD044}" type="datetimeFigureOut">
              <a:rPr lang="fi-FI" smtClean="0"/>
              <a:t>13.2.2017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5A8321B-E141-45B9-8508-BACB1E6064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207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7" name="Rectangle 1"/>
          <p:cNvSpPr/>
          <p:nvPr userDrawn="1"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rgbClr val="1B242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1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90" y="32865"/>
            <a:ext cx="2133785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2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7740650" cy="863600"/>
          </a:xfrm>
          <a:prstGeom prst="rect">
            <a:avLst/>
          </a:prstGeom>
          <a:solidFill>
            <a:srgbClr val="FED1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263" y="0"/>
            <a:ext cx="6588125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76263" y="1260475"/>
            <a:ext cx="7991475" cy="50403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4138" y="6491288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</a:lstStyle>
          <a:p>
            <a:pPr>
              <a:defRPr/>
            </a:pPr>
            <a:fld id="{5668CF16-2CDE-8242-A0F3-35BC33C9D833}" type="datetime1">
              <a:rPr lang="en-US"/>
              <a:pPr>
                <a:defRPr/>
              </a:pPr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6263" y="6491288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94738" y="6491288"/>
            <a:ext cx="37147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</a:lstStyle>
          <a:p>
            <a:pPr>
              <a:defRPr/>
            </a:pPr>
            <a:fld id="{818BD3D6-F57D-C54F-995D-73320119E7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2" name="Picture 10" descr="pptx_pohja_16_9_v01-2.png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287338"/>
            <a:ext cx="82550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54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b="1" kern="1200" cap="all">
          <a:solidFill>
            <a:schemeClr val="tx1"/>
          </a:solidFill>
          <a:latin typeface="Verdana"/>
          <a:ea typeface="ＭＳ Ｐゴシック" charset="0"/>
          <a:cs typeface="Verdana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Verdana" charset="0"/>
          <a:ea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Verdana" charset="0"/>
          <a:ea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Verdana" charset="0"/>
          <a:ea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Verdana" charset="0"/>
          <a:ea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Verdana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Verdana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Verdana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Verdana" charset="0"/>
          <a:ea typeface="ＭＳ Ｐゴシック" charset="0"/>
        </a:defRPr>
      </a:lvl9pPr>
    </p:titleStyle>
    <p:bodyStyle>
      <a:lvl1pPr marL="177800" indent="-1778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Verdana"/>
          <a:ea typeface="ＭＳ Ｐゴシック" charset="0"/>
          <a:cs typeface="Verdana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Verdana"/>
          <a:ea typeface="ＭＳ Ｐゴシック" charset="0"/>
          <a:cs typeface="Verdan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Verdana"/>
          <a:ea typeface="ＭＳ Ｐゴシック" charset="0"/>
          <a:cs typeface="Verdan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Verdana"/>
          <a:ea typeface="ＭＳ Ｐゴシック" charset="0"/>
          <a:cs typeface="Verdan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Verdana"/>
          <a:ea typeface="ＭＳ Ｐゴシック" charset="0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9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675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234926"/>
            <a:ext cx="5410114" cy="18145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Mikko Rämö, DevOps Manager</a:t>
            </a:r>
            <a:endParaRPr lang="en-US" sz="14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978" y="4419174"/>
            <a:ext cx="3588488" cy="1058433"/>
          </a:xfrm>
          <a:prstGeom prst="rect">
            <a:avLst/>
          </a:prstGeom>
        </p:spPr>
      </p:pic>
      <p:sp>
        <p:nvSpPr>
          <p:cNvPr id="6" name="Suorakulmio 5"/>
          <p:cNvSpPr/>
          <p:nvPr/>
        </p:nvSpPr>
        <p:spPr>
          <a:xfrm>
            <a:off x="-137129" y="5555769"/>
            <a:ext cx="370325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Mikko Rämö, DevOps Manager</a:t>
            </a:r>
          </a:p>
        </p:txBody>
      </p:sp>
    </p:spTree>
    <p:extLst>
      <p:ext uri="{BB962C8B-B14F-4D97-AF65-F5344CB8AC3E}">
        <p14:creationId xmlns:p14="http://schemas.microsoft.com/office/powerpoint/2010/main" val="2272299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4369" y="0"/>
            <a:ext cx="7775575" cy="863600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VIRTA BACKGROUND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74369" y="1024579"/>
            <a:ext cx="686393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VIRTA offers complete turnkey solutions for managing electric vehicle charging services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Established as a start-up by 18 electricity utilities,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Virta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enables B2B vendors to make business from EV charging services with comprehensive end-to-end cloud-based and open interfaced IT solutions.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9078" y="1841679"/>
            <a:ext cx="2178700" cy="443992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74369" y="4327301"/>
            <a:ext cx="5505214" cy="2419328"/>
            <a:chOff x="80564" y="3973777"/>
            <a:chExt cx="6142151" cy="2681662"/>
          </a:xfrm>
        </p:grpSpPr>
        <p:grpSp>
          <p:nvGrpSpPr>
            <p:cNvPr id="46" name="Group 45"/>
            <p:cNvGrpSpPr/>
            <p:nvPr/>
          </p:nvGrpSpPr>
          <p:grpSpPr>
            <a:xfrm>
              <a:off x="80564" y="3973777"/>
              <a:ext cx="6142151" cy="2372682"/>
              <a:chOff x="0" y="4028938"/>
              <a:chExt cx="6711632" cy="2806351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4028938"/>
                <a:ext cx="3438856" cy="2726811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40726" y="4136795"/>
                <a:ext cx="3370906" cy="2698494"/>
              </a:xfrm>
              <a:prstGeom prst="rect">
                <a:avLst/>
              </a:prstGeom>
            </p:spPr>
          </p:pic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7092" y="6297371"/>
              <a:ext cx="945006" cy="358068"/>
            </a:xfrm>
            <a:prstGeom prst="rect">
              <a:avLst/>
            </a:prstGeom>
          </p:spPr>
        </p:pic>
      </p:grpSp>
      <p:sp>
        <p:nvSpPr>
          <p:cNvPr id="10" name="Rectangle 156"/>
          <p:cNvSpPr/>
          <p:nvPr/>
        </p:nvSpPr>
        <p:spPr>
          <a:xfrm>
            <a:off x="241262" y="2508997"/>
            <a:ext cx="48934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sng" strike="noStrike" kern="0" cap="none" spc="0" normalizeH="0" baseline="0" noProof="0" dirty="0">
                <a:ln>
                  <a:noFill/>
                </a:ln>
                <a:solidFill>
                  <a:srgbClr val="09B1D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2017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1B242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AED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≈ 700 </a:t>
            </a:r>
            <a:r>
              <a:rPr lang="en-GB" sz="1600" kern="0" dirty="0">
                <a:solidFill>
                  <a:srgbClr val="1B242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charging</a:t>
            </a:r>
            <a:r>
              <a:rPr kumimoji="0" lang="en-GB" sz="1600" b="1" i="0" u="none" strike="noStrike" kern="0" cap="none" spc="0" normalizeH="0" noProof="0" dirty="0">
                <a:ln>
                  <a:noFill/>
                </a:ln>
                <a:solidFill>
                  <a:srgbClr val="00AED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1B242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stations, up to 4</a:t>
            </a:r>
            <a:r>
              <a:rPr lang="en-GB" sz="1600" kern="0" dirty="0">
                <a:solidFill>
                  <a:srgbClr val="1B242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1B242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0kW</a:t>
            </a:r>
            <a:b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1B242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1B242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10+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1B242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operative countries </a:t>
            </a:r>
            <a:b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1B242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1B242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GB" sz="1600" b="1" kern="0" dirty="0">
                <a:solidFill>
                  <a:srgbClr val="00AED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AED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B2B users (charging point owners)</a:t>
            </a:r>
          </a:p>
          <a:p>
            <a:pPr lvl="0" defTabSz="914400"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1B242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GB" sz="1600" b="1" kern="0" dirty="0">
                <a:solidFill>
                  <a:srgbClr val="00AED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≈ 2 000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1B242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B2C users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1B242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AED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1B242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Energy company investors</a:t>
            </a:r>
          </a:p>
        </p:txBody>
      </p:sp>
    </p:spTree>
    <p:extLst>
      <p:ext uri="{BB962C8B-B14F-4D97-AF65-F5344CB8AC3E}">
        <p14:creationId xmlns:p14="http://schemas.microsoft.com/office/powerpoint/2010/main" val="310493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4369" y="0"/>
            <a:ext cx="7775575" cy="863600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Overview of services</a:t>
            </a:r>
          </a:p>
        </p:txBody>
      </p:sp>
      <p:sp>
        <p:nvSpPr>
          <p:cNvPr id="11" name="TextBox 6"/>
          <p:cNvSpPr txBox="1"/>
          <p:nvPr/>
        </p:nvSpPr>
        <p:spPr>
          <a:xfrm>
            <a:off x="5295375" y="919986"/>
            <a:ext cx="3339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>
                <a:latin typeface="Verdana"/>
                <a:cs typeface="Verdana"/>
              </a:rPr>
              <a:t>2. White </a:t>
            </a:r>
            <a:r>
              <a:rPr lang="fi-FI" sz="1400" b="1" dirty="0" err="1">
                <a:latin typeface="Verdana"/>
                <a:cs typeface="Verdana"/>
              </a:rPr>
              <a:t>label</a:t>
            </a:r>
            <a:r>
              <a:rPr lang="fi-FI" sz="1400" b="1" dirty="0">
                <a:latin typeface="Verdana"/>
                <a:cs typeface="Verdana"/>
              </a:rPr>
              <a:t> </a:t>
            </a:r>
            <a:r>
              <a:rPr lang="fi-FI" sz="1400" b="1" dirty="0" err="1">
                <a:latin typeface="Verdana"/>
                <a:cs typeface="Verdana"/>
              </a:rPr>
              <a:t>sales</a:t>
            </a:r>
            <a:r>
              <a:rPr lang="fi-FI" sz="1400" b="1" dirty="0">
                <a:latin typeface="Verdana"/>
                <a:cs typeface="Verdana"/>
              </a:rPr>
              <a:t> </a:t>
            </a:r>
            <a:r>
              <a:rPr lang="fi-FI" sz="1400" b="1" dirty="0" err="1">
                <a:latin typeface="Verdana"/>
                <a:cs typeface="Verdana"/>
              </a:rPr>
              <a:t>channel</a:t>
            </a:r>
            <a:r>
              <a:rPr lang="fi-FI" sz="1400" b="1" dirty="0">
                <a:latin typeface="Verdana"/>
                <a:cs typeface="Verdana"/>
              </a:rPr>
              <a:t> </a:t>
            </a:r>
          </a:p>
          <a:p>
            <a:r>
              <a:rPr lang="fi-FI" sz="1400" b="1" dirty="0">
                <a:latin typeface="Verdana"/>
                <a:cs typeface="Verdana"/>
              </a:rPr>
              <a:t>for </a:t>
            </a:r>
            <a:r>
              <a:rPr lang="fi-FI" sz="1400" b="1" dirty="0" err="1">
                <a:latin typeface="Verdana"/>
                <a:cs typeface="Verdana"/>
              </a:rPr>
              <a:t>end</a:t>
            </a:r>
            <a:r>
              <a:rPr lang="fi-FI" sz="1400" b="1" dirty="0">
                <a:latin typeface="Verdana"/>
                <a:cs typeface="Verdana"/>
              </a:rPr>
              <a:t> </a:t>
            </a:r>
            <a:r>
              <a:rPr lang="fi-FI" sz="1400" b="1" dirty="0" err="1">
                <a:latin typeface="Verdana"/>
                <a:cs typeface="Verdana"/>
              </a:rPr>
              <a:t>users</a:t>
            </a:r>
            <a:endParaRPr lang="fi-FI" sz="1400" b="1" dirty="0">
              <a:latin typeface="Verdana"/>
              <a:cs typeface="Verdana"/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1051143" y="1002737"/>
            <a:ext cx="3339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>
                <a:latin typeface="Verdana"/>
                <a:cs typeface="Verdana"/>
              </a:rPr>
              <a:t>1. </a:t>
            </a:r>
            <a:r>
              <a:rPr lang="fi-FI" sz="1400" b="1" dirty="0" err="1">
                <a:latin typeface="Verdana"/>
                <a:cs typeface="Verdana"/>
              </a:rPr>
              <a:t>Charging</a:t>
            </a:r>
            <a:r>
              <a:rPr lang="fi-FI" sz="1400" b="1" dirty="0">
                <a:latin typeface="Verdana"/>
                <a:cs typeface="Verdana"/>
              </a:rPr>
              <a:t> </a:t>
            </a:r>
            <a:r>
              <a:rPr lang="fi-FI" sz="1400" b="1" dirty="0" err="1">
                <a:latin typeface="Verdana"/>
                <a:cs typeface="Verdana"/>
              </a:rPr>
              <a:t>station</a:t>
            </a:r>
            <a:r>
              <a:rPr lang="fi-FI" sz="1400" b="1" dirty="0">
                <a:latin typeface="Verdana"/>
                <a:cs typeface="Verdana"/>
              </a:rPr>
              <a:t>     management </a:t>
            </a:r>
            <a:r>
              <a:rPr lang="fi-FI" sz="1400" b="1" dirty="0" err="1">
                <a:latin typeface="Verdana"/>
                <a:cs typeface="Verdana"/>
              </a:rPr>
              <a:t>system</a:t>
            </a:r>
            <a:endParaRPr lang="fi-FI" sz="1400" b="1" dirty="0">
              <a:latin typeface="Verdana"/>
              <a:cs typeface="Verdana"/>
            </a:endParaRPr>
          </a:p>
        </p:txBody>
      </p:sp>
      <p:pic>
        <p:nvPicPr>
          <p:cNvPr id="13" name="Picture 9"/>
          <p:cNvPicPr>
            <a:picLocks noChangeAspect="1"/>
          </p:cNvPicPr>
          <p:nvPr/>
        </p:nvPicPr>
        <p:blipFill rotWithShape="1">
          <a:blip r:embed="rId3"/>
          <a:srcRect l="25375" t="6395" r="24137" b="7618"/>
          <a:stretch/>
        </p:blipFill>
        <p:spPr>
          <a:xfrm>
            <a:off x="412086" y="4302472"/>
            <a:ext cx="1129074" cy="1922880"/>
          </a:xfrm>
          <a:prstGeom prst="rect">
            <a:avLst/>
          </a:prstGeom>
        </p:spPr>
      </p:pic>
      <p:sp>
        <p:nvSpPr>
          <p:cNvPr id="14" name="TextBox 10"/>
          <p:cNvSpPr txBox="1"/>
          <p:nvPr/>
        </p:nvSpPr>
        <p:spPr>
          <a:xfrm>
            <a:off x="218542" y="3615889"/>
            <a:ext cx="3339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>
                <a:latin typeface="Verdana"/>
                <a:cs typeface="Verdana"/>
              </a:rPr>
              <a:t>3. White </a:t>
            </a:r>
            <a:r>
              <a:rPr lang="fi-FI" sz="1400" b="1" dirty="0" err="1">
                <a:latin typeface="Verdana"/>
                <a:cs typeface="Verdana"/>
              </a:rPr>
              <a:t>label</a:t>
            </a:r>
            <a:r>
              <a:rPr lang="fi-FI" sz="1400" b="1" dirty="0">
                <a:latin typeface="Verdana"/>
                <a:cs typeface="Verdana"/>
              </a:rPr>
              <a:t> mobile </a:t>
            </a:r>
            <a:r>
              <a:rPr lang="fi-FI" sz="1400" b="1" dirty="0" err="1">
                <a:latin typeface="Verdana"/>
                <a:cs typeface="Verdana"/>
              </a:rPr>
              <a:t>apps</a:t>
            </a:r>
            <a:r>
              <a:rPr lang="fi-FI" sz="1400" b="1" dirty="0">
                <a:latin typeface="Verdana"/>
                <a:cs typeface="Verdana"/>
              </a:rPr>
              <a:t> </a:t>
            </a:r>
          </a:p>
          <a:p>
            <a:r>
              <a:rPr lang="fi-FI" sz="1400" b="1" dirty="0">
                <a:latin typeface="Verdana"/>
                <a:cs typeface="Verdana"/>
              </a:rPr>
              <a:t>for </a:t>
            </a:r>
            <a:r>
              <a:rPr lang="fi-FI" sz="1400" b="1" dirty="0" err="1">
                <a:latin typeface="Verdana"/>
                <a:cs typeface="Verdana"/>
              </a:rPr>
              <a:t>different</a:t>
            </a:r>
            <a:r>
              <a:rPr lang="fi-FI" sz="1400" b="1" dirty="0">
                <a:latin typeface="Verdana"/>
                <a:cs typeface="Verdana"/>
              </a:rPr>
              <a:t> </a:t>
            </a:r>
            <a:r>
              <a:rPr lang="fi-FI" sz="1400" b="1" dirty="0" err="1">
                <a:latin typeface="Verdana"/>
                <a:cs typeface="Verdana"/>
              </a:rPr>
              <a:t>platforms</a:t>
            </a:r>
            <a:endParaRPr lang="fi-FI" sz="1400" b="1" dirty="0">
              <a:latin typeface="Verdana"/>
              <a:cs typeface="Verdana"/>
            </a:endParaRPr>
          </a:p>
        </p:txBody>
      </p:sp>
      <p:pic>
        <p:nvPicPr>
          <p:cNvPr id="15" name="Picture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1821" y="4302472"/>
            <a:ext cx="992773" cy="1922879"/>
          </a:xfrm>
          <a:prstGeom prst="rect">
            <a:avLst/>
          </a:prstGeom>
        </p:spPr>
      </p:pic>
      <p:pic>
        <p:nvPicPr>
          <p:cNvPr id="17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2322" y="4931544"/>
            <a:ext cx="2222430" cy="1637703"/>
          </a:xfrm>
          <a:prstGeom prst="rect">
            <a:avLst/>
          </a:prstGeom>
        </p:spPr>
      </p:pic>
      <p:sp>
        <p:nvSpPr>
          <p:cNvPr id="18" name="TextBox 15"/>
          <p:cNvSpPr txBox="1"/>
          <p:nvPr/>
        </p:nvSpPr>
        <p:spPr>
          <a:xfrm>
            <a:off x="3013338" y="4295078"/>
            <a:ext cx="3170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>
                <a:latin typeface="Verdana"/>
                <a:cs typeface="Verdana"/>
              </a:rPr>
              <a:t>4. Advanced </a:t>
            </a:r>
            <a:r>
              <a:rPr lang="fi-FI" sz="1400" b="1" dirty="0" err="1">
                <a:latin typeface="Verdana"/>
                <a:cs typeface="Verdana"/>
              </a:rPr>
              <a:t>payment</a:t>
            </a:r>
            <a:r>
              <a:rPr lang="fi-FI" sz="1400" b="1" dirty="0">
                <a:latin typeface="Verdana"/>
                <a:cs typeface="Verdana"/>
              </a:rPr>
              <a:t> </a:t>
            </a:r>
            <a:r>
              <a:rPr lang="fi-FI" sz="1400" b="1" dirty="0" err="1">
                <a:latin typeface="Verdana"/>
                <a:cs typeface="Verdana"/>
              </a:rPr>
              <a:t>system</a:t>
            </a:r>
            <a:endParaRPr lang="fi-FI" sz="1400" b="1" dirty="0">
              <a:latin typeface="Verdana"/>
              <a:cs typeface="Verdana"/>
            </a:endParaRPr>
          </a:p>
          <a:p>
            <a:r>
              <a:rPr lang="fi-FI" sz="1400" b="1" dirty="0" err="1">
                <a:latin typeface="Verdana"/>
                <a:cs typeface="Verdana"/>
              </a:rPr>
              <a:t>with</a:t>
            </a:r>
            <a:r>
              <a:rPr lang="fi-FI" sz="1400" b="1" dirty="0">
                <a:latin typeface="Verdana"/>
                <a:cs typeface="Verdana"/>
              </a:rPr>
              <a:t> </a:t>
            </a:r>
            <a:r>
              <a:rPr lang="fi-FI" sz="1400" b="1" dirty="0" err="1">
                <a:latin typeface="Verdana"/>
                <a:cs typeface="Verdana"/>
              </a:rPr>
              <a:t>different</a:t>
            </a:r>
            <a:r>
              <a:rPr lang="fi-FI" sz="1400" b="1" dirty="0">
                <a:latin typeface="Verdana"/>
                <a:cs typeface="Verdana"/>
              </a:rPr>
              <a:t> </a:t>
            </a:r>
            <a:r>
              <a:rPr lang="fi-FI" sz="1400" b="1" dirty="0" err="1">
                <a:latin typeface="Verdana"/>
                <a:cs typeface="Verdana"/>
              </a:rPr>
              <a:t>pricing</a:t>
            </a:r>
            <a:r>
              <a:rPr lang="fi-FI" sz="1400" b="1" dirty="0">
                <a:latin typeface="Verdana"/>
                <a:cs typeface="Verdana"/>
              </a:rPr>
              <a:t> </a:t>
            </a:r>
            <a:r>
              <a:rPr lang="fi-FI" sz="1400" b="1" dirty="0" err="1">
                <a:latin typeface="Verdana"/>
                <a:cs typeface="Verdana"/>
              </a:rPr>
              <a:t>options</a:t>
            </a:r>
            <a:endParaRPr lang="fi-FI" sz="1400" b="1" dirty="0">
              <a:latin typeface="Verdana"/>
              <a:cs typeface="Verdana"/>
            </a:endParaRPr>
          </a:p>
        </p:txBody>
      </p:sp>
      <p:pic>
        <p:nvPicPr>
          <p:cNvPr id="19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2962" y="4189540"/>
            <a:ext cx="997209" cy="1772816"/>
          </a:xfrm>
          <a:prstGeom prst="rect">
            <a:avLst/>
          </a:prstGeom>
        </p:spPr>
      </p:pic>
      <p:sp>
        <p:nvSpPr>
          <p:cNvPr id="20" name="TextBox 17"/>
          <p:cNvSpPr txBox="1"/>
          <p:nvPr/>
        </p:nvSpPr>
        <p:spPr>
          <a:xfrm>
            <a:off x="6158592" y="3508402"/>
            <a:ext cx="2883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>
                <a:latin typeface="Verdana"/>
                <a:cs typeface="Verdana"/>
              </a:rPr>
              <a:t>5. Energy management </a:t>
            </a:r>
            <a:r>
              <a:rPr lang="fi-FI" sz="1400" b="1" dirty="0" err="1">
                <a:latin typeface="Verdana"/>
                <a:cs typeface="Verdana"/>
              </a:rPr>
              <a:t>options</a:t>
            </a:r>
            <a:r>
              <a:rPr lang="fi-FI" sz="1400" b="1" dirty="0">
                <a:latin typeface="Verdana"/>
                <a:cs typeface="Verdana"/>
              </a:rPr>
              <a:t> for </a:t>
            </a:r>
            <a:r>
              <a:rPr lang="fi-FI" sz="1400" b="1" dirty="0" err="1">
                <a:latin typeface="Verdana"/>
                <a:cs typeface="Verdana"/>
              </a:rPr>
              <a:t>DSOs</a:t>
            </a:r>
            <a:r>
              <a:rPr lang="fi-FI" sz="1400" b="1" dirty="0">
                <a:latin typeface="Verdana"/>
                <a:cs typeface="Verdana"/>
              </a:rPr>
              <a:t> and </a:t>
            </a:r>
            <a:r>
              <a:rPr lang="fi-FI" sz="1400" b="1" dirty="0" err="1">
                <a:latin typeface="Verdana"/>
                <a:cs typeface="Verdana"/>
              </a:rPr>
              <a:t>TSOs</a:t>
            </a:r>
            <a:endParaRPr lang="fi-FI" sz="1400" b="1" dirty="0">
              <a:latin typeface="Verdana"/>
              <a:cs typeface="Verdana"/>
            </a:endParaRPr>
          </a:p>
        </p:txBody>
      </p:sp>
      <p:pic>
        <p:nvPicPr>
          <p:cNvPr id="21" name="Picture 18"/>
          <p:cNvPicPr>
            <a:picLocks noChangeAspect="1"/>
          </p:cNvPicPr>
          <p:nvPr/>
        </p:nvPicPr>
        <p:blipFill rotWithShape="1">
          <a:blip r:embed="rId7"/>
          <a:srcRect r="20404"/>
          <a:stretch/>
        </p:blipFill>
        <p:spPr>
          <a:xfrm>
            <a:off x="7755782" y="4589863"/>
            <a:ext cx="976336" cy="1635488"/>
          </a:xfrm>
          <a:prstGeom prst="rect">
            <a:avLst/>
          </a:prstGeom>
        </p:spPr>
      </p:pic>
      <p:pic>
        <p:nvPicPr>
          <p:cNvPr id="22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2741" y="1677871"/>
            <a:ext cx="2540441" cy="1628067"/>
          </a:xfrm>
          <a:prstGeom prst="rect">
            <a:avLst/>
          </a:prstGeom>
        </p:spPr>
      </p:pic>
      <p:pic>
        <p:nvPicPr>
          <p:cNvPr id="23" name="Picture 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879" y="1681894"/>
            <a:ext cx="3073949" cy="165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1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341" y="1055077"/>
            <a:ext cx="460717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/>
              <a:t>Virta’s</a:t>
            </a:r>
            <a:r>
              <a:rPr lang="en-GB" sz="1600" b="1" dirty="0"/>
              <a:t> system have been designed to serve needs of </a:t>
            </a:r>
          </a:p>
          <a:p>
            <a:r>
              <a:rPr lang="en-GB" sz="1600" b="1" dirty="0"/>
              <a:t>a) infrastructure owners and </a:t>
            </a:r>
          </a:p>
          <a:p>
            <a:r>
              <a:rPr lang="en-GB" sz="1600" b="1" dirty="0"/>
              <a:t>b) end-users in electric vehicle charging domain</a:t>
            </a:r>
          </a:p>
          <a:p>
            <a:endParaRPr lang="en-GB" sz="1600" b="1" dirty="0"/>
          </a:p>
          <a:p>
            <a:r>
              <a:rPr lang="en-GB" sz="1600" b="1" dirty="0" err="1"/>
              <a:t>Virta</a:t>
            </a:r>
            <a:r>
              <a:rPr lang="en-GB" sz="1600" b="1" dirty="0"/>
              <a:t> technical systems are scalable and modular. They include functions such as network management tools, reporting, end-user or vehicle authentication and different payment options.</a:t>
            </a:r>
          </a:p>
          <a:p>
            <a:endParaRPr lang="en-GB" sz="1600" b="1" dirty="0"/>
          </a:p>
          <a:p>
            <a:r>
              <a:rPr lang="en-GB" sz="1600" b="1" dirty="0" err="1"/>
              <a:t>Virta</a:t>
            </a:r>
            <a:r>
              <a:rPr lang="en-GB" sz="1600" b="1" dirty="0"/>
              <a:t> has during late 2016 implemented it’s services to electric bus charging providing infrastructure management tools, reporting and payment services (i.e. invoicing of used electricity from bus operator).</a:t>
            </a:r>
          </a:p>
          <a:p>
            <a:endParaRPr lang="en-GB" sz="1600" b="1" dirty="0"/>
          </a:p>
          <a:p>
            <a:r>
              <a:rPr lang="en-GB" sz="1600" b="1" dirty="0"/>
              <a:t>Electric busses and their chargers are new technology with same challenges as early electric passenger cars and chargers had. </a:t>
            </a:r>
          </a:p>
          <a:p>
            <a:endParaRPr lang="en-GB" sz="1600" b="1" dirty="0"/>
          </a:p>
          <a:p>
            <a:r>
              <a:rPr lang="en-GB" sz="1600" b="1" dirty="0"/>
              <a:t>The investors have interested in the performance of their operations and will need tool to monitor this.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0341" y="165356"/>
            <a:ext cx="6601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eBuses</a:t>
            </a:r>
            <a:endParaRPr lang="en-GB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7064" y="888024"/>
            <a:ext cx="3651696" cy="286629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536" y="3842834"/>
            <a:ext cx="4030224" cy="301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81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30341" y="1047614"/>
            <a:ext cx="840366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b="1" dirty="0">
              <a:latin typeface="Verdana"/>
              <a:cs typeface="Verdana"/>
            </a:endParaRPr>
          </a:p>
          <a:p>
            <a:r>
              <a:rPr lang="en-GB" sz="1600" b="1" dirty="0">
                <a:latin typeface="Verdana"/>
                <a:cs typeface="Verdana"/>
              </a:rPr>
              <a:t>HKL (City of Helsinki transportation): </a:t>
            </a:r>
            <a:r>
              <a:rPr lang="en-GB" sz="1600" dirty="0">
                <a:latin typeface="Verdana"/>
                <a:cs typeface="Verdana"/>
              </a:rPr>
              <a:t>System services for infrastructure management and invoicing of several 300-400kW opportunity chargers during 2017-2018. Number of busses to be 12 units (2017) </a:t>
            </a:r>
          </a:p>
          <a:p>
            <a:endParaRPr lang="en-GB" sz="1600" dirty="0">
              <a:latin typeface="Verdana"/>
              <a:cs typeface="Verdana"/>
            </a:endParaRPr>
          </a:p>
          <a:p>
            <a:endParaRPr lang="en-GB" sz="1600" dirty="0">
              <a:latin typeface="Verdana"/>
              <a:cs typeface="Verdana"/>
            </a:endParaRPr>
          </a:p>
          <a:p>
            <a:r>
              <a:rPr lang="en-GB" sz="1600" b="1" dirty="0">
                <a:latin typeface="Verdana"/>
                <a:cs typeface="Verdana"/>
              </a:rPr>
              <a:t>Turku </a:t>
            </a:r>
            <a:r>
              <a:rPr lang="en-GB" sz="1600" b="1" dirty="0" err="1">
                <a:latin typeface="Verdana"/>
                <a:cs typeface="Verdana"/>
              </a:rPr>
              <a:t>Energia</a:t>
            </a:r>
            <a:r>
              <a:rPr lang="en-GB" sz="1600" b="1" dirty="0">
                <a:latin typeface="Verdana"/>
                <a:cs typeface="Verdana"/>
              </a:rPr>
              <a:t>, e-bus charging: </a:t>
            </a:r>
            <a:r>
              <a:rPr lang="en-GB" sz="1600" dirty="0">
                <a:latin typeface="Verdana"/>
                <a:cs typeface="Verdana"/>
              </a:rPr>
              <a:t>Systems services for infrastructure management to 2pcs 300kW opportunity chargers and 6pcs 50kW depot chargers serving in total 6 electric busses (2016-2017). </a:t>
            </a:r>
          </a:p>
          <a:p>
            <a:endParaRPr lang="en-GB" sz="1400" dirty="0">
              <a:latin typeface="Verdana"/>
              <a:cs typeface="Verdan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60" y="3988434"/>
            <a:ext cx="3521661" cy="25182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30341" y="165356"/>
            <a:ext cx="6601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On-going projects with </a:t>
            </a:r>
            <a:r>
              <a:rPr lang="en-GB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Virta</a:t>
            </a:r>
            <a:r>
              <a:rPr lang="en-GB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technology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9651" y="3949838"/>
            <a:ext cx="3863941" cy="2556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8506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572" y="-253940"/>
            <a:ext cx="6891066" cy="1325563"/>
          </a:xfrm>
        </p:spPr>
        <p:txBody>
          <a:bodyPr>
            <a:norm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are backend system services needed?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303" y="1389184"/>
            <a:ext cx="8129144" cy="48653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Following aspect should be considered priorities when launching </a:t>
            </a:r>
            <a:r>
              <a:rPr lang="en-GB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eBus</a:t>
            </a: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service:</a:t>
            </a:r>
          </a:p>
          <a:p>
            <a:endParaRPr lang="en-GB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buNone/>
            </a:pPr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Monitoring 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charger performance, charging cycles in different conditions. These will have impact to bus route design for future with end-user impact. </a:t>
            </a:r>
          </a:p>
          <a:p>
            <a:pPr marL="457200" lvl="1" indent="0">
              <a:buNone/>
            </a:pPr>
            <a:endParaRPr lang="en-GB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buNone/>
            </a:pPr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Maintenance alerts and error notifications 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 to be addressed timely in order to minimize downtime.</a:t>
            </a:r>
          </a:p>
          <a:p>
            <a:pPr marL="457200" lvl="1" indent="0">
              <a:buNone/>
            </a:pP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buNone/>
            </a:pPr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Maintenance history 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needs to be built for the whole duration of charger lifecycle. Maintenance history will help in warranty related matters and stakeholder performance thus helping to lower costs.</a:t>
            </a:r>
          </a:p>
          <a:p>
            <a:pPr marL="457200" lvl="1" indent="0">
              <a:buNone/>
            </a:pPr>
            <a:endParaRPr lang="en-GB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buNone/>
            </a:pPr>
            <a:endParaRPr lang="en-GB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 typeface="Symbol" panose="05050102010706020507" pitchFamily="18" charset="2"/>
              <a:buChar char="Þ"/>
            </a:pPr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Target is to reach maximum reliability and economical performance of e-bus operation and charging</a:t>
            </a:r>
          </a:p>
          <a:p>
            <a:pPr lvl="1">
              <a:buFont typeface="Symbol" panose="05050102010706020507" pitchFamily="18" charset="2"/>
              <a:buChar char="Þ"/>
            </a:pPr>
            <a:endParaRPr lang="en-GB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 typeface="Symbol" panose="05050102010706020507" pitchFamily="18" charset="2"/>
              <a:buChar char="Þ"/>
            </a:pPr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Efficient, flexible backend system is needed for multiple stakeholder use</a:t>
            </a:r>
          </a:p>
          <a:p>
            <a:pPr marL="0" indent="0">
              <a:buNone/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1921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3"/>
          <p:cNvSpPr>
            <a:spLocks noGrp="1"/>
          </p:cNvSpPr>
          <p:nvPr>
            <p:ph type="title"/>
          </p:nvPr>
        </p:nvSpPr>
        <p:spPr>
          <a:xfrm>
            <a:off x="146159" y="-18326"/>
            <a:ext cx="6558697" cy="845062"/>
          </a:xfrm>
        </p:spPr>
        <p:txBody>
          <a:bodyPr>
            <a:noAutofit/>
          </a:bodyPr>
          <a:lstStyle/>
          <a:p>
            <a:r>
              <a:rPr lang="fi-FI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SLIDE solution OVERVIEW for eBus projects</a:t>
            </a:r>
          </a:p>
        </p:txBody>
      </p:sp>
      <p:sp>
        <p:nvSpPr>
          <p:cNvPr id="11" name="Tekstikehys 8"/>
          <p:cNvSpPr txBox="1"/>
          <p:nvPr/>
        </p:nvSpPr>
        <p:spPr>
          <a:xfrm>
            <a:off x="144035" y="4259945"/>
            <a:ext cx="4018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>
                <a:latin typeface="Verdana"/>
                <a:cs typeface="Verdana"/>
              </a:rPr>
              <a:t>3. BUSINESS INTELLIGENCE</a:t>
            </a:r>
            <a:endParaRPr lang="fi-FI" sz="1400" b="1" cap="all" dirty="0">
              <a:latin typeface="Verdana"/>
              <a:cs typeface="Verdana"/>
            </a:endParaRPr>
          </a:p>
        </p:txBody>
      </p:sp>
      <p:sp>
        <p:nvSpPr>
          <p:cNvPr id="12" name="Tekstikehys 9"/>
          <p:cNvSpPr txBox="1"/>
          <p:nvPr/>
        </p:nvSpPr>
        <p:spPr>
          <a:xfrm>
            <a:off x="146968" y="1056562"/>
            <a:ext cx="4019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>
                <a:latin typeface="Verdana"/>
                <a:cs typeface="Verdana"/>
              </a:rPr>
              <a:t>1. CONTROL SYSTEM FOR CHARGING </a:t>
            </a:r>
            <a:br>
              <a:rPr lang="fi-FI" sz="1400" b="1" dirty="0">
                <a:latin typeface="Verdana"/>
                <a:cs typeface="Verdana"/>
              </a:rPr>
            </a:br>
            <a:r>
              <a:rPr lang="fi-FI" sz="1400" b="1" dirty="0">
                <a:latin typeface="Verdana"/>
                <a:cs typeface="Verdana"/>
              </a:rPr>
              <a:t>    NETWORK</a:t>
            </a:r>
            <a:endParaRPr lang="fi-FI" sz="1200" b="1" dirty="0">
              <a:latin typeface="Verdana"/>
              <a:cs typeface="Verdana"/>
            </a:endParaRPr>
          </a:p>
        </p:txBody>
      </p:sp>
      <p:sp>
        <p:nvSpPr>
          <p:cNvPr id="13" name="Tekstikehys 11"/>
          <p:cNvSpPr txBox="1"/>
          <p:nvPr/>
        </p:nvSpPr>
        <p:spPr>
          <a:xfrm>
            <a:off x="4478804" y="1084544"/>
            <a:ext cx="4825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>
                <a:latin typeface="Verdana"/>
                <a:cs typeface="Verdana"/>
              </a:rPr>
              <a:t>2. STATUS MONITORING, ERROR HANDLING</a:t>
            </a:r>
            <a:endParaRPr lang="fi-FI" sz="1200" cap="all" dirty="0">
              <a:latin typeface="Verdana"/>
              <a:cs typeface="Verdana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4369" y="1708550"/>
            <a:ext cx="3781383" cy="107966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2266" y="2536581"/>
            <a:ext cx="3839649" cy="1424317"/>
          </a:xfrm>
          <a:prstGeom prst="rect">
            <a:avLst/>
          </a:prstGeom>
        </p:spPr>
      </p:pic>
      <p:sp>
        <p:nvSpPr>
          <p:cNvPr id="15" name="Tekstikehys 8"/>
          <p:cNvSpPr txBox="1"/>
          <p:nvPr/>
        </p:nvSpPr>
        <p:spPr>
          <a:xfrm>
            <a:off x="4700332" y="4145472"/>
            <a:ext cx="4018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>
                <a:latin typeface="Verdana"/>
                <a:cs typeface="Verdana"/>
              </a:rPr>
              <a:t>4. PAYMENTS AND INVOICE HANDLING</a:t>
            </a:r>
            <a:endParaRPr lang="fi-FI" sz="1400" b="1" cap="all" dirty="0">
              <a:latin typeface="Verdana"/>
              <a:cs typeface="Verdan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4369" y="4831750"/>
            <a:ext cx="3573099" cy="19425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35" y="1791888"/>
            <a:ext cx="4031085" cy="2169010"/>
          </a:xfrm>
          <a:prstGeom prst="rect">
            <a:avLst/>
          </a:prstGeom>
        </p:spPr>
      </p:pic>
      <p:pic>
        <p:nvPicPr>
          <p:cNvPr id="14" name="Picture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750" y="4668692"/>
            <a:ext cx="3315761" cy="2105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963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572" y="-253940"/>
            <a:ext cx="6891066" cy="1325563"/>
          </a:xfrm>
        </p:spPr>
        <p:txBody>
          <a:bodyPr>
            <a:norm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RUTER conference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447" y="1389184"/>
            <a:ext cx="8261000" cy="4865379"/>
          </a:xfrm>
        </p:spPr>
        <p:txBody>
          <a:bodyPr>
            <a:noAutofit/>
          </a:bodyPr>
          <a:lstStyle/>
          <a:p>
            <a:r>
              <a:rPr lang="fi-FI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Some</a:t>
            </a:r>
            <a:r>
              <a:rPr lang="fi-FI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</a:t>
            </a:r>
            <a:r>
              <a:rPr lang="en-GB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ey</a:t>
            </a: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points in the </a:t>
            </a:r>
            <a:r>
              <a:rPr lang="en-GB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eBus</a:t>
            </a: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system testing</a:t>
            </a:r>
          </a:p>
          <a:p>
            <a:endParaRPr lang="en-GB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fi-FI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Redundancy</a:t>
            </a:r>
            <a:r>
              <a:rPr lang="fi-F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both</a:t>
            </a:r>
            <a:r>
              <a:rPr lang="fi-F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fi-FI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charger</a:t>
            </a:r>
            <a:r>
              <a:rPr lang="fi-F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HW (</a:t>
            </a:r>
            <a:r>
              <a:rPr lang="fi-FI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modularity</a:t>
            </a:r>
            <a:r>
              <a:rPr lang="fi-F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fi-FI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scalability</a:t>
            </a:r>
            <a:r>
              <a:rPr lang="fi-F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fi-FI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</a:t>
            </a:r>
            <a:r>
              <a:rPr lang="fi-F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like</a:t>
            </a:r>
            <a:r>
              <a:rPr lang="fi-F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hot-swap</a:t>
            </a:r>
            <a:r>
              <a:rPr lang="fi-F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fi-FI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automatic</a:t>
            </a:r>
            <a:r>
              <a:rPr lang="fi-F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fault</a:t>
            </a:r>
            <a:r>
              <a:rPr lang="fi-F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isolation</a:t>
            </a:r>
            <a:r>
              <a:rPr lang="fi-F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and </a:t>
            </a:r>
            <a:r>
              <a:rPr lang="fi-FI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communication</a:t>
            </a:r>
            <a:r>
              <a:rPr lang="fi-F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fi-FI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dual-modem</a:t>
            </a:r>
            <a:r>
              <a:rPr lang="fi-F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fi-FI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Ethernet</a:t>
            </a:r>
            <a:r>
              <a:rPr lang="fi-F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etc.)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2" indent="0">
              <a:buNone/>
            </a:pPr>
            <a:r>
              <a:rPr lang="fi-FI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-&gt; </a:t>
            </a:r>
            <a:r>
              <a:rPr lang="fi-FI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Increase</a:t>
            </a:r>
            <a:r>
              <a:rPr lang="fi-FI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overall</a:t>
            </a:r>
            <a:r>
              <a:rPr lang="fi-FI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system</a:t>
            </a:r>
            <a:r>
              <a:rPr lang="fi-FI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fi-FI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buses</a:t>
            </a:r>
            <a:r>
              <a:rPr lang="fi-FI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fi-FI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chargers</a:t>
            </a:r>
            <a:r>
              <a:rPr lang="fi-FI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fi-FI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back-office</a:t>
            </a:r>
            <a:r>
              <a:rPr lang="fi-FI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fi-FI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reliability</a:t>
            </a:r>
            <a:r>
              <a:rPr lang="fi-FI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fi-FI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interoperability</a:t>
            </a:r>
            <a:endParaRPr lang="fi-FI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fi-FI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Multiple</a:t>
            </a:r>
            <a:r>
              <a:rPr lang="fi-F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stakeholders</a:t>
            </a:r>
            <a:r>
              <a:rPr lang="fi-F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fi-FI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spreading</a:t>
            </a:r>
            <a:r>
              <a:rPr lang="fi-F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know-how/</a:t>
            </a:r>
            <a:r>
              <a:rPr lang="fi-FI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learning</a:t>
            </a:r>
            <a:r>
              <a:rPr lang="fi-F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fi-FI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getting</a:t>
            </a:r>
            <a:r>
              <a:rPr lang="fi-F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used</a:t>
            </a:r>
            <a:r>
              <a:rPr lang="fi-F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fi-FI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eBus</a:t>
            </a:r>
            <a:r>
              <a:rPr lang="fi-F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concept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fi-FI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Statistics</a:t>
            </a:r>
            <a:r>
              <a:rPr lang="fi-F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/business </a:t>
            </a:r>
            <a:r>
              <a:rPr lang="fi-FI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intelligence</a:t>
            </a:r>
            <a:r>
              <a:rPr lang="fi-F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fi-FI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usage</a:t>
            </a:r>
            <a:r>
              <a:rPr lang="fi-F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per </a:t>
            </a:r>
            <a:r>
              <a:rPr lang="fi-FI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day</a:t>
            </a:r>
            <a:r>
              <a:rPr lang="fi-F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fi-FI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visit</a:t>
            </a:r>
            <a:r>
              <a:rPr lang="fi-F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fi-FI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</a:t>
            </a:r>
            <a:r>
              <a:rPr lang="fi-F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fi-FI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</a:t>
            </a:r>
            <a:r>
              <a:rPr lang="fi-F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/out-of-</a:t>
            </a:r>
            <a:r>
              <a:rPr lang="fi-FI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operation</a:t>
            </a:r>
            <a:r>
              <a:rPr lang="fi-F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data, </a:t>
            </a:r>
            <a:r>
              <a:rPr lang="fi-FI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billing</a:t>
            </a:r>
            <a:r>
              <a:rPr lang="fi-F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…)</a:t>
            </a:r>
          </a:p>
          <a:p>
            <a:pPr lvl="1"/>
            <a:r>
              <a:rPr lang="fi-FI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Queuying</a:t>
            </a:r>
            <a:r>
              <a:rPr lang="fi-F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/ </a:t>
            </a:r>
            <a:r>
              <a:rPr lang="fi-FI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prioritization</a:t>
            </a:r>
            <a:r>
              <a:rPr lang="fi-F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fi-FI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departure</a:t>
            </a:r>
            <a:r>
              <a:rPr lang="fi-F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times</a:t>
            </a:r>
            <a:r>
              <a:rPr lang="fi-F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fi-FI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routes</a:t>
            </a:r>
            <a:r>
              <a:rPr lang="fi-F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SOC…) 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fi-FI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During</a:t>
            </a:r>
            <a:r>
              <a:rPr lang="fi-F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fi-F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</a:t>
            </a:r>
            <a:r>
              <a:rPr lang="fi-F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phase</a:t>
            </a:r>
            <a:r>
              <a:rPr lang="fi-F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there</a:t>
            </a:r>
            <a:r>
              <a:rPr lang="fi-F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should</a:t>
            </a:r>
            <a:r>
              <a:rPr lang="fi-F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</a:t>
            </a:r>
            <a:r>
              <a:rPr lang="fi-F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</a:t>
            </a:r>
            <a:r>
              <a:rPr lang="fi-F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owner</a:t>
            </a:r>
            <a:r>
              <a:rPr lang="fi-F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</a:t>
            </a:r>
            <a:r>
              <a:rPr lang="fi-FI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fi-F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whole</a:t>
            </a:r>
            <a:r>
              <a:rPr lang="fi-F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</a:t>
            </a:r>
            <a:r>
              <a:rPr lang="fi-F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fi-FI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order</a:t>
            </a:r>
            <a:r>
              <a:rPr lang="fi-F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fi-FI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move</a:t>
            </a:r>
            <a:r>
              <a:rPr lang="fi-F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 </a:t>
            </a:r>
            <a:r>
              <a:rPr lang="fi-FI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efficiently</a:t>
            </a:r>
            <a:endParaRPr lang="fi-FI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/>
            <a:r>
              <a:rPr lang="fi-FI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Chargers</a:t>
            </a:r>
            <a:r>
              <a:rPr lang="fi-FI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fi-FI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infrafrustructure</a:t>
            </a:r>
            <a:r>
              <a:rPr lang="fi-FI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handled</a:t>
            </a:r>
            <a:r>
              <a:rPr lang="fi-FI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fi-FI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energy</a:t>
            </a:r>
            <a:r>
              <a:rPr lang="fi-FI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company</a:t>
            </a:r>
            <a:r>
              <a:rPr lang="fi-FI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fi-FI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most</a:t>
            </a:r>
            <a:r>
              <a:rPr lang="fi-FI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common</a:t>
            </a:r>
            <a:r>
              <a:rPr lang="fi-FI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Finland) </a:t>
            </a:r>
          </a:p>
          <a:p>
            <a:pPr lvl="2"/>
            <a:r>
              <a:rPr lang="fi-FI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an </a:t>
            </a:r>
            <a:r>
              <a:rPr lang="fi-FI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example</a:t>
            </a:r>
            <a:r>
              <a:rPr lang="fi-FI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during</a:t>
            </a:r>
            <a:r>
              <a:rPr lang="fi-FI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</a:t>
            </a:r>
            <a:r>
              <a:rPr lang="fi-FI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phase</a:t>
            </a:r>
            <a:r>
              <a:rPr lang="fi-FI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buses</a:t>
            </a:r>
            <a:r>
              <a:rPr lang="fi-FI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could</a:t>
            </a:r>
            <a:r>
              <a:rPr lang="fi-FI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</a:t>
            </a:r>
            <a:r>
              <a:rPr lang="fi-FI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rotated</a:t>
            </a:r>
            <a:r>
              <a:rPr lang="fi-FI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between</a:t>
            </a:r>
            <a:r>
              <a:rPr lang="fi-FI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line</a:t>
            </a:r>
            <a:r>
              <a:rPr lang="fi-FI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fi-FI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bus</a:t>
            </a:r>
            <a:r>
              <a:rPr lang="fi-FI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operators</a:t>
            </a:r>
            <a:r>
              <a:rPr lang="fi-FI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fi-FI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gain</a:t>
            </a:r>
            <a:r>
              <a:rPr lang="fi-FI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experience</a:t>
            </a:r>
            <a:r>
              <a:rPr lang="fi-FI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fi-FI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knowledge</a:t>
            </a:r>
            <a:endParaRPr lang="en-GB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/>
            <a:r>
              <a:rPr lang="fi-FI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</a:t>
            </a:r>
            <a:r>
              <a:rPr lang="fi-FI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</a:t>
            </a:r>
            <a:r>
              <a:rPr lang="fi-FI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fi-FI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2-3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lines, 10+ no. of buses, several pcs of chargers (preferred high charging event frequency per hour per charger)</a:t>
            </a:r>
          </a:p>
          <a:p>
            <a:pPr marL="457200" lvl="1" indent="0">
              <a:buNone/>
            </a:pP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indent="0">
              <a:buNone/>
            </a:pPr>
            <a:endParaRPr lang="en-GB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687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68597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" y="4149732"/>
            <a:ext cx="5410114" cy="266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1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Mikko Rämö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DevOps Manager</a:t>
            </a:r>
          </a:p>
          <a:p>
            <a:pPr marL="457200" marR="0" lvl="1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mikko.ramo</a:t>
            </a:r>
            <a:r>
              <a:rPr lang="en-US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@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virta.global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marR="0" lvl="1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+358 40 </a:t>
            </a:r>
            <a:r>
              <a:rPr lang="en-US" sz="1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167 97 67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marR="0" lvl="1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virta.global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525" y="4234863"/>
            <a:ext cx="3588488" cy="105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054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IIKENNEVIRTA_pohja">
  <a:themeElements>
    <a:clrScheme name="Custom 39">
      <a:dk1>
        <a:srgbClr val="1B242A"/>
      </a:dk1>
      <a:lt1>
        <a:sysClr val="window" lastClr="FFFFFF"/>
      </a:lt1>
      <a:dk2>
        <a:srgbClr val="FED100"/>
      </a:dk2>
      <a:lt2>
        <a:srgbClr val="FFFFFF"/>
      </a:lt2>
      <a:accent1>
        <a:srgbClr val="FED100"/>
      </a:accent1>
      <a:accent2>
        <a:srgbClr val="00AED0"/>
      </a:accent2>
      <a:accent3>
        <a:srgbClr val="F53F5B"/>
      </a:accent3>
      <a:accent4>
        <a:srgbClr val="7AB800"/>
      </a:accent4>
      <a:accent5>
        <a:srgbClr val="1B242A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>
            <a:latin typeface="Verdana"/>
            <a:cs typeface="Verdana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554</TotalTime>
  <Words>645</Words>
  <Application>Microsoft Office PowerPoint</Application>
  <PresentationFormat>Näytössä katseltava diaesitys (4:3)</PresentationFormat>
  <Paragraphs>76</Paragraphs>
  <Slides>9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9</vt:i4>
      </vt:variant>
    </vt:vector>
  </HeadingPairs>
  <TitlesOfParts>
    <vt:vector size="17" baseType="lpstr">
      <vt:lpstr>ＭＳ Ｐゴシック</vt:lpstr>
      <vt:lpstr>Arial</vt:lpstr>
      <vt:lpstr>Calibri</vt:lpstr>
      <vt:lpstr>Calibri Light</vt:lpstr>
      <vt:lpstr>Symbol</vt:lpstr>
      <vt:lpstr>Verdana</vt:lpstr>
      <vt:lpstr>Office-teema</vt:lpstr>
      <vt:lpstr>LIIKENNEVIRTA_pohja</vt:lpstr>
      <vt:lpstr>PowerPoint-esitys</vt:lpstr>
      <vt:lpstr>VIRTA BACKGROUND</vt:lpstr>
      <vt:lpstr>Overview of services</vt:lpstr>
      <vt:lpstr>PowerPoint-esitys</vt:lpstr>
      <vt:lpstr>PowerPoint-esitys</vt:lpstr>
      <vt:lpstr>Why are backend system services needed?</vt:lpstr>
      <vt:lpstr>ONE SLIDE solution OVERVIEW for eBus projects</vt:lpstr>
      <vt:lpstr>RUTER conference 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Anna Toumakova</dc:creator>
  <cp:lastModifiedBy>Mikko</cp:lastModifiedBy>
  <cp:revision>64</cp:revision>
  <dcterms:created xsi:type="dcterms:W3CDTF">2017-01-16T11:03:57Z</dcterms:created>
  <dcterms:modified xsi:type="dcterms:W3CDTF">2017-02-13T10:34:20Z</dcterms:modified>
</cp:coreProperties>
</file>