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310" r:id="rId3"/>
    <p:sldId id="319" r:id="rId4"/>
    <p:sldId id="325" r:id="rId5"/>
    <p:sldId id="320" r:id="rId6"/>
    <p:sldId id="321" r:id="rId7"/>
    <p:sldId id="312" r:id="rId8"/>
    <p:sldId id="313" r:id="rId9"/>
    <p:sldId id="314" r:id="rId10"/>
    <p:sldId id="329" r:id="rId11"/>
    <p:sldId id="318" r:id="rId12"/>
    <p:sldId id="326" r:id="rId13"/>
    <p:sldId id="292" r:id="rId14"/>
    <p:sldId id="259" r:id="rId15"/>
    <p:sldId id="308" r:id="rId16"/>
    <p:sldId id="307" r:id="rId17"/>
    <p:sldId id="327" r:id="rId18"/>
    <p:sldId id="304" r:id="rId19"/>
    <p:sldId id="294" r:id="rId20"/>
    <p:sldId id="324" r:id="rId21"/>
    <p:sldId id="322" r:id="rId22"/>
    <p:sldId id="285" r:id="rId23"/>
    <p:sldId id="311" r:id="rId24"/>
    <p:sldId id="323" r:id="rId25"/>
  </p:sldIdLst>
  <p:sldSz cx="9144000" cy="5145088"/>
  <p:notesSz cx="6858000" cy="9144000"/>
  <p:defaultTextStyle>
    <a:defPPr>
      <a:defRPr lang="nb-NO"/>
    </a:defPPr>
    <a:lvl1pPr marL="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tteberg Nina" initials="NN" lastIdx="2" clrIdx="0">
    <p:extLst/>
  </p:cmAuthor>
  <p:cmAuthor id="2" name="Leite Marit Elin" initials="M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7070"/>
    <a:srgbClr val="F5F5F5"/>
    <a:srgbClr val="32374B"/>
    <a:srgbClr val="252525"/>
    <a:srgbClr val="555555"/>
    <a:srgbClr val="999999"/>
    <a:srgbClr val="006BB3"/>
    <a:srgbClr val="AAAAB4"/>
    <a:srgbClr val="6E0A14"/>
    <a:srgbClr val="682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2" autoAdjust="0"/>
    <p:restoredTop sz="85152"/>
  </p:normalViewPr>
  <p:slideViewPr>
    <p:cSldViewPr snapToGrid="0">
      <p:cViewPr varScale="1">
        <p:scale>
          <a:sx n="144" d="100"/>
          <a:sy n="144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9117B5-E237-4329-9536-874D96511049}" type="doc">
      <dgm:prSet loTypeId="urn:microsoft.com/office/officeart/2005/8/layout/radial4" loCatId="relationship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nb-NO"/>
        </a:p>
      </dgm:t>
    </dgm:pt>
    <dgm:pt modelId="{38B1C5F2-370B-4F88-A3C1-1347B596CC68}">
      <dgm:prSet phldrT="[Tekst]"/>
      <dgm:spPr/>
      <dgm:t>
        <a:bodyPr/>
        <a:lstStyle/>
        <a:p>
          <a:r>
            <a:rPr lang="nb-NO" dirty="0" smtClean="0"/>
            <a:t>Behov for nye forretningsmodeller?</a:t>
          </a:r>
          <a:endParaRPr lang="nb-NO" dirty="0"/>
        </a:p>
      </dgm:t>
    </dgm:pt>
    <dgm:pt modelId="{D24E720B-129E-4797-8E1E-E463E4A361CC}" type="parTrans" cxnId="{AAE73B0B-C228-409F-B4D1-811F406A70E1}">
      <dgm:prSet/>
      <dgm:spPr/>
      <dgm:t>
        <a:bodyPr/>
        <a:lstStyle/>
        <a:p>
          <a:endParaRPr lang="nb-NO"/>
        </a:p>
      </dgm:t>
    </dgm:pt>
    <dgm:pt modelId="{E73C07D3-2F12-48F7-805A-8A3E642DCF92}" type="sibTrans" cxnId="{AAE73B0B-C228-409F-B4D1-811F406A70E1}">
      <dgm:prSet/>
      <dgm:spPr/>
      <dgm:t>
        <a:bodyPr/>
        <a:lstStyle/>
        <a:p>
          <a:endParaRPr lang="nb-NO"/>
        </a:p>
      </dgm:t>
    </dgm:pt>
    <dgm:pt modelId="{9289AD3F-4657-4DE1-8756-BA6CBFD0B7CD}">
      <dgm:prSet phldrT="[Tekst]"/>
      <dgm:spPr/>
      <dgm:t>
        <a:bodyPr/>
        <a:lstStyle/>
        <a:p>
          <a:r>
            <a:rPr lang="nb-NO" dirty="0" smtClean="0"/>
            <a:t>Resultat fra visjonsprosess</a:t>
          </a:r>
          <a:endParaRPr lang="nb-NO" dirty="0"/>
        </a:p>
      </dgm:t>
    </dgm:pt>
    <dgm:pt modelId="{A66542BF-F837-43FC-9519-2F729E0AA5A3}" type="parTrans" cxnId="{C6A02606-0205-4EB8-8DA6-B55E446438DB}">
      <dgm:prSet/>
      <dgm:spPr/>
      <dgm:t>
        <a:bodyPr/>
        <a:lstStyle/>
        <a:p>
          <a:endParaRPr lang="nb-NO"/>
        </a:p>
      </dgm:t>
    </dgm:pt>
    <dgm:pt modelId="{528C64D6-2C8F-425B-9FAC-07C46CF5FEDA}" type="sibTrans" cxnId="{C6A02606-0205-4EB8-8DA6-B55E446438DB}">
      <dgm:prSet/>
      <dgm:spPr/>
      <dgm:t>
        <a:bodyPr/>
        <a:lstStyle/>
        <a:p>
          <a:endParaRPr lang="nb-NO"/>
        </a:p>
      </dgm:t>
    </dgm:pt>
    <dgm:pt modelId="{39E4FEE9-4653-41EA-AEF8-0C9BA96EEB24}">
      <dgm:prSet phldrT="[Tekst]"/>
      <dgm:spPr/>
      <dgm:t>
        <a:bodyPr/>
        <a:lstStyle/>
        <a:p>
          <a:r>
            <a:rPr lang="nb-NO" dirty="0" smtClean="0"/>
            <a:t>Resultat fra intern og ekstern interessent</a:t>
          </a:r>
        </a:p>
        <a:p>
          <a:r>
            <a:rPr lang="nb-NO" dirty="0" smtClean="0"/>
            <a:t>analyse</a:t>
          </a:r>
          <a:endParaRPr lang="nb-NO" dirty="0"/>
        </a:p>
      </dgm:t>
    </dgm:pt>
    <dgm:pt modelId="{2F16F753-AF11-4E85-A79D-1C1574378E42}" type="parTrans" cxnId="{E13CB5BB-E41B-4D62-BD93-3A5B6BC55936}">
      <dgm:prSet/>
      <dgm:spPr/>
      <dgm:t>
        <a:bodyPr/>
        <a:lstStyle/>
        <a:p>
          <a:endParaRPr lang="nb-NO"/>
        </a:p>
      </dgm:t>
    </dgm:pt>
    <dgm:pt modelId="{49DD3BAD-3776-44CD-81CF-266074AA5E0B}" type="sibTrans" cxnId="{E13CB5BB-E41B-4D62-BD93-3A5B6BC55936}">
      <dgm:prSet/>
      <dgm:spPr/>
      <dgm:t>
        <a:bodyPr/>
        <a:lstStyle/>
        <a:p>
          <a:endParaRPr lang="nb-NO"/>
        </a:p>
      </dgm:t>
    </dgm:pt>
    <dgm:pt modelId="{ABDA7B7D-2B42-4269-804A-94DA595B9A65}">
      <dgm:prSet phldrT="[Tekst]"/>
      <dgm:spPr/>
      <dgm:t>
        <a:bodyPr/>
        <a:lstStyle/>
        <a:p>
          <a:r>
            <a:rPr lang="nb-NO" dirty="0" smtClean="0"/>
            <a:t>Ny teknologi</a:t>
          </a:r>
          <a:endParaRPr lang="nb-NO" dirty="0"/>
        </a:p>
      </dgm:t>
    </dgm:pt>
    <dgm:pt modelId="{122A8982-89F8-40BC-85DB-0413E6390627}" type="parTrans" cxnId="{CBE1AB8A-07AD-4D21-AFAC-DF0E436F401A}">
      <dgm:prSet/>
      <dgm:spPr/>
      <dgm:t>
        <a:bodyPr/>
        <a:lstStyle/>
        <a:p>
          <a:endParaRPr lang="nb-NO"/>
        </a:p>
      </dgm:t>
    </dgm:pt>
    <dgm:pt modelId="{59C56C5C-A218-4405-931F-ADDAA9D1548D}" type="sibTrans" cxnId="{CBE1AB8A-07AD-4D21-AFAC-DF0E436F401A}">
      <dgm:prSet/>
      <dgm:spPr/>
      <dgm:t>
        <a:bodyPr/>
        <a:lstStyle/>
        <a:p>
          <a:endParaRPr lang="nb-NO"/>
        </a:p>
      </dgm:t>
    </dgm:pt>
    <dgm:pt modelId="{7CF5A3F2-3FFE-49A7-8354-C5C75B83071C}">
      <dgm:prSet phldrT="[Tekst]"/>
      <dgm:spPr/>
      <dgm:t>
        <a:bodyPr/>
        <a:lstStyle/>
        <a:p>
          <a:r>
            <a:rPr lang="nb-NO" dirty="0" smtClean="0"/>
            <a:t>Kundene ønsker et integrert mobilitetstilbud</a:t>
          </a:r>
          <a:endParaRPr lang="nb-NO" dirty="0"/>
        </a:p>
      </dgm:t>
    </dgm:pt>
    <dgm:pt modelId="{0655398B-BB98-4736-876E-85B358060ABB}" type="parTrans" cxnId="{E050BEEB-D1A1-42C4-9201-04DD74F47BF9}">
      <dgm:prSet/>
      <dgm:spPr/>
      <dgm:t>
        <a:bodyPr/>
        <a:lstStyle/>
        <a:p>
          <a:endParaRPr lang="nb-NO"/>
        </a:p>
      </dgm:t>
    </dgm:pt>
    <dgm:pt modelId="{46AD9E31-F9DC-4D54-8439-67467A522D2D}" type="sibTrans" cxnId="{E050BEEB-D1A1-42C4-9201-04DD74F47BF9}">
      <dgm:prSet/>
      <dgm:spPr/>
      <dgm:t>
        <a:bodyPr/>
        <a:lstStyle/>
        <a:p>
          <a:endParaRPr lang="nb-NO"/>
        </a:p>
      </dgm:t>
    </dgm:pt>
    <dgm:pt modelId="{9A2F379C-89B8-4488-B452-30C14C165931}">
      <dgm:prSet/>
      <dgm:spPr/>
      <dgm:t>
        <a:bodyPr/>
        <a:lstStyle/>
        <a:p>
          <a:r>
            <a:rPr lang="nb-NO" dirty="0" smtClean="0"/>
            <a:t>Ambisiøse </a:t>
          </a:r>
        </a:p>
        <a:p>
          <a:r>
            <a:rPr lang="nb-NO" dirty="0" smtClean="0"/>
            <a:t>mål for kollektivtrafikken</a:t>
          </a:r>
        </a:p>
        <a:p>
          <a:r>
            <a:rPr lang="nb-NO" dirty="0" smtClean="0"/>
            <a:t>(M2016)</a:t>
          </a:r>
          <a:endParaRPr lang="nb-NO" dirty="0"/>
        </a:p>
      </dgm:t>
    </dgm:pt>
    <dgm:pt modelId="{8DE25C1E-8883-4556-97D7-50237530EE7C}" type="parTrans" cxnId="{0D2E3CB9-B5A5-4E12-AA56-F4E77E0B6FAA}">
      <dgm:prSet/>
      <dgm:spPr/>
      <dgm:t>
        <a:bodyPr/>
        <a:lstStyle/>
        <a:p>
          <a:endParaRPr lang="nb-NO"/>
        </a:p>
      </dgm:t>
    </dgm:pt>
    <dgm:pt modelId="{2767504A-0D6F-47A4-857D-1BD1BC79D7B5}" type="sibTrans" cxnId="{0D2E3CB9-B5A5-4E12-AA56-F4E77E0B6FAA}">
      <dgm:prSet/>
      <dgm:spPr/>
      <dgm:t>
        <a:bodyPr/>
        <a:lstStyle/>
        <a:p>
          <a:endParaRPr lang="nb-NO"/>
        </a:p>
      </dgm:t>
    </dgm:pt>
    <dgm:pt modelId="{99CC8B14-85D1-4F23-BAD0-CCCF23EFDE9E}">
      <dgm:prSet/>
      <dgm:spPr/>
      <dgm:t>
        <a:bodyPr/>
        <a:lstStyle/>
        <a:p>
          <a:r>
            <a:rPr lang="nb-NO" dirty="0" smtClean="0"/>
            <a:t>Fossilfri </a:t>
          </a:r>
        </a:p>
        <a:p>
          <a:r>
            <a:rPr lang="nb-NO" dirty="0" smtClean="0"/>
            <a:t>2020</a:t>
          </a:r>
          <a:endParaRPr lang="nb-NO" dirty="0"/>
        </a:p>
      </dgm:t>
    </dgm:pt>
    <dgm:pt modelId="{212EA9B3-6BC7-4BDC-A964-18CC242FA002}" type="parTrans" cxnId="{777418B2-77A1-4003-8158-C3BAF68A5E7D}">
      <dgm:prSet/>
      <dgm:spPr/>
      <dgm:t>
        <a:bodyPr/>
        <a:lstStyle/>
        <a:p>
          <a:endParaRPr lang="nb-NO"/>
        </a:p>
      </dgm:t>
    </dgm:pt>
    <dgm:pt modelId="{F8EB310E-BBF7-4D2A-964B-46AD27FD567E}" type="sibTrans" cxnId="{777418B2-77A1-4003-8158-C3BAF68A5E7D}">
      <dgm:prSet/>
      <dgm:spPr/>
      <dgm:t>
        <a:bodyPr/>
        <a:lstStyle/>
        <a:p>
          <a:endParaRPr lang="nb-NO"/>
        </a:p>
      </dgm:t>
    </dgm:pt>
    <dgm:pt modelId="{851DABCC-1A39-40C0-A393-121B105C2DB5}" type="pres">
      <dgm:prSet presAssocID="{6B9117B5-E237-4329-9536-874D9651104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DDCC0C14-5925-4430-9C9F-66364D374384}" type="pres">
      <dgm:prSet presAssocID="{38B1C5F2-370B-4F88-A3C1-1347B596CC68}" presName="centerShape" presStyleLbl="node0" presStyleIdx="0" presStyleCnt="1"/>
      <dgm:spPr/>
      <dgm:t>
        <a:bodyPr/>
        <a:lstStyle/>
        <a:p>
          <a:endParaRPr lang="nb-NO"/>
        </a:p>
      </dgm:t>
    </dgm:pt>
    <dgm:pt modelId="{A6087C0E-374E-43F9-B7C1-E8552A4E56E8}" type="pres">
      <dgm:prSet presAssocID="{A66542BF-F837-43FC-9519-2F729E0AA5A3}" presName="parTrans" presStyleLbl="bgSibTrans2D1" presStyleIdx="0" presStyleCnt="6"/>
      <dgm:spPr/>
      <dgm:t>
        <a:bodyPr/>
        <a:lstStyle/>
        <a:p>
          <a:endParaRPr lang="nb-NO"/>
        </a:p>
      </dgm:t>
    </dgm:pt>
    <dgm:pt modelId="{899304C9-6027-4DCD-B98E-9DC29F0C61E5}" type="pres">
      <dgm:prSet presAssocID="{9289AD3F-4657-4DE1-8756-BA6CBFD0B7C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FA7D5F3-05F9-4681-9BF7-A4BFCF7494F9}" type="pres">
      <dgm:prSet presAssocID="{2F16F753-AF11-4E85-A79D-1C1574378E42}" presName="parTrans" presStyleLbl="bgSibTrans2D1" presStyleIdx="1" presStyleCnt="6"/>
      <dgm:spPr/>
      <dgm:t>
        <a:bodyPr/>
        <a:lstStyle/>
        <a:p>
          <a:endParaRPr lang="nb-NO"/>
        </a:p>
      </dgm:t>
    </dgm:pt>
    <dgm:pt modelId="{5B94AFCB-58FB-4ED5-AAA3-164A7A6A6BB6}" type="pres">
      <dgm:prSet presAssocID="{39E4FEE9-4653-41EA-AEF8-0C9BA96EEB2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00E8BDD-3D05-4430-B427-C1A854FF1B44}" type="pres">
      <dgm:prSet presAssocID="{122A8982-89F8-40BC-85DB-0413E6390627}" presName="parTrans" presStyleLbl="bgSibTrans2D1" presStyleIdx="2" presStyleCnt="6"/>
      <dgm:spPr/>
      <dgm:t>
        <a:bodyPr/>
        <a:lstStyle/>
        <a:p>
          <a:endParaRPr lang="nb-NO"/>
        </a:p>
      </dgm:t>
    </dgm:pt>
    <dgm:pt modelId="{B32873B1-765D-4BD8-A9DC-3360485BCFB5}" type="pres">
      <dgm:prSet presAssocID="{ABDA7B7D-2B42-4269-804A-94DA595B9A6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17895E6-2322-436F-83CA-81BCC1260B86}" type="pres">
      <dgm:prSet presAssocID="{0655398B-BB98-4736-876E-85B358060ABB}" presName="parTrans" presStyleLbl="bgSibTrans2D1" presStyleIdx="3" presStyleCnt="6"/>
      <dgm:spPr/>
      <dgm:t>
        <a:bodyPr/>
        <a:lstStyle/>
        <a:p>
          <a:endParaRPr lang="nb-NO"/>
        </a:p>
      </dgm:t>
    </dgm:pt>
    <dgm:pt modelId="{6BCBFA1A-358D-4BF4-A069-06D7270DD53F}" type="pres">
      <dgm:prSet presAssocID="{7CF5A3F2-3FFE-49A7-8354-C5C75B83071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F4E92F4-A3AC-4020-BF6C-EA1285915A4D}" type="pres">
      <dgm:prSet presAssocID="{8DE25C1E-8883-4556-97D7-50237530EE7C}" presName="parTrans" presStyleLbl="bgSibTrans2D1" presStyleIdx="4" presStyleCnt="6"/>
      <dgm:spPr/>
      <dgm:t>
        <a:bodyPr/>
        <a:lstStyle/>
        <a:p>
          <a:endParaRPr lang="nb-NO"/>
        </a:p>
      </dgm:t>
    </dgm:pt>
    <dgm:pt modelId="{C8722192-6FA1-48D8-8098-B526D5452CDD}" type="pres">
      <dgm:prSet presAssocID="{9A2F379C-89B8-4488-B452-30C14C16593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04B6E59-6F4C-458A-98D6-0FB27BF60DB4}" type="pres">
      <dgm:prSet presAssocID="{212EA9B3-6BC7-4BDC-A964-18CC242FA002}" presName="parTrans" presStyleLbl="bgSibTrans2D1" presStyleIdx="5" presStyleCnt="6"/>
      <dgm:spPr/>
      <dgm:t>
        <a:bodyPr/>
        <a:lstStyle/>
        <a:p>
          <a:endParaRPr lang="nb-NO"/>
        </a:p>
      </dgm:t>
    </dgm:pt>
    <dgm:pt modelId="{4EE7D97B-7CCA-488C-80FB-DEBB0C05A165}" type="pres">
      <dgm:prSet presAssocID="{99CC8B14-85D1-4F23-BAD0-CCCF23EFDE9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4ED824DE-8C3F-4324-9FC7-4BEA9779EBE3}" type="presOf" srcId="{8DE25C1E-8883-4556-97D7-50237530EE7C}" destId="{3F4E92F4-A3AC-4020-BF6C-EA1285915A4D}" srcOrd="0" destOrd="0" presId="urn:microsoft.com/office/officeart/2005/8/layout/radial4"/>
    <dgm:cxn modelId="{BA7C72C1-5E4B-47F8-8FBA-B107C42B516A}" type="presOf" srcId="{122A8982-89F8-40BC-85DB-0413E6390627}" destId="{B00E8BDD-3D05-4430-B427-C1A854FF1B44}" srcOrd="0" destOrd="0" presId="urn:microsoft.com/office/officeart/2005/8/layout/radial4"/>
    <dgm:cxn modelId="{341A4ACF-E0F7-4525-9DF0-D48D1DB9B200}" type="presOf" srcId="{9289AD3F-4657-4DE1-8756-BA6CBFD0B7CD}" destId="{899304C9-6027-4DCD-B98E-9DC29F0C61E5}" srcOrd="0" destOrd="0" presId="urn:microsoft.com/office/officeart/2005/8/layout/radial4"/>
    <dgm:cxn modelId="{FBDF8A98-3BA2-4D4C-A83F-7EB76EC9CC01}" type="presOf" srcId="{6B9117B5-E237-4329-9536-874D96511049}" destId="{851DABCC-1A39-40C0-A393-121B105C2DB5}" srcOrd="0" destOrd="0" presId="urn:microsoft.com/office/officeart/2005/8/layout/radial4"/>
    <dgm:cxn modelId="{7800B048-1669-4CC9-85C2-62E7354F68B3}" type="presOf" srcId="{39E4FEE9-4653-41EA-AEF8-0C9BA96EEB24}" destId="{5B94AFCB-58FB-4ED5-AAA3-164A7A6A6BB6}" srcOrd="0" destOrd="0" presId="urn:microsoft.com/office/officeart/2005/8/layout/radial4"/>
    <dgm:cxn modelId="{EF0F7A53-EA46-43EA-A70B-BA99B911C354}" type="presOf" srcId="{2F16F753-AF11-4E85-A79D-1C1574378E42}" destId="{5FA7D5F3-05F9-4681-9BF7-A4BFCF7494F9}" srcOrd="0" destOrd="0" presId="urn:microsoft.com/office/officeart/2005/8/layout/radial4"/>
    <dgm:cxn modelId="{9965A9DE-84CD-4005-83DB-7D794C6E0840}" type="presOf" srcId="{ABDA7B7D-2B42-4269-804A-94DA595B9A65}" destId="{B32873B1-765D-4BD8-A9DC-3360485BCFB5}" srcOrd="0" destOrd="0" presId="urn:microsoft.com/office/officeart/2005/8/layout/radial4"/>
    <dgm:cxn modelId="{7C3CCC8F-3BFE-4FE5-8FBC-C75734B0516A}" type="presOf" srcId="{38B1C5F2-370B-4F88-A3C1-1347B596CC68}" destId="{DDCC0C14-5925-4430-9C9F-66364D374384}" srcOrd="0" destOrd="0" presId="urn:microsoft.com/office/officeart/2005/8/layout/radial4"/>
    <dgm:cxn modelId="{AAE73B0B-C228-409F-B4D1-811F406A70E1}" srcId="{6B9117B5-E237-4329-9536-874D96511049}" destId="{38B1C5F2-370B-4F88-A3C1-1347B596CC68}" srcOrd="0" destOrd="0" parTransId="{D24E720B-129E-4797-8E1E-E463E4A361CC}" sibTransId="{E73C07D3-2F12-48F7-805A-8A3E642DCF92}"/>
    <dgm:cxn modelId="{0D2E3CB9-B5A5-4E12-AA56-F4E77E0B6FAA}" srcId="{38B1C5F2-370B-4F88-A3C1-1347B596CC68}" destId="{9A2F379C-89B8-4488-B452-30C14C165931}" srcOrd="4" destOrd="0" parTransId="{8DE25C1E-8883-4556-97D7-50237530EE7C}" sibTransId="{2767504A-0D6F-47A4-857D-1BD1BC79D7B5}"/>
    <dgm:cxn modelId="{E050BEEB-D1A1-42C4-9201-04DD74F47BF9}" srcId="{38B1C5F2-370B-4F88-A3C1-1347B596CC68}" destId="{7CF5A3F2-3FFE-49A7-8354-C5C75B83071C}" srcOrd="3" destOrd="0" parTransId="{0655398B-BB98-4736-876E-85B358060ABB}" sibTransId="{46AD9E31-F9DC-4D54-8439-67467A522D2D}"/>
    <dgm:cxn modelId="{C6A02606-0205-4EB8-8DA6-B55E446438DB}" srcId="{38B1C5F2-370B-4F88-A3C1-1347B596CC68}" destId="{9289AD3F-4657-4DE1-8756-BA6CBFD0B7CD}" srcOrd="0" destOrd="0" parTransId="{A66542BF-F837-43FC-9519-2F729E0AA5A3}" sibTransId="{528C64D6-2C8F-425B-9FAC-07C46CF5FEDA}"/>
    <dgm:cxn modelId="{CBE1AB8A-07AD-4D21-AFAC-DF0E436F401A}" srcId="{38B1C5F2-370B-4F88-A3C1-1347B596CC68}" destId="{ABDA7B7D-2B42-4269-804A-94DA595B9A65}" srcOrd="2" destOrd="0" parTransId="{122A8982-89F8-40BC-85DB-0413E6390627}" sibTransId="{59C56C5C-A218-4405-931F-ADDAA9D1548D}"/>
    <dgm:cxn modelId="{328526E3-F78C-4B5F-865E-29F5525BF392}" type="presOf" srcId="{7CF5A3F2-3FFE-49A7-8354-C5C75B83071C}" destId="{6BCBFA1A-358D-4BF4-A069-06D7270DD53F}" srcOrd="0" destOrd="0" presId="urn:microsoft.com/office/officeart/2005/8/layout/radial4"/>
    <dgm:cxn modelId="{699B63E6-429F-4CC8-8D08-070EFA9B0B08}" type="presOf" srcId="{212EA9B3-6BC7-4BDC-A964-18CC242FA002}" destId="{D04B6E59-6F4C-458A-98D6-0FB27BF60DB4}" srcOrd="0" destOrd="0" presId="urn:microsoft.com/office/officeart/2005/8/layout/radial4"/>
    <dgm:cxn modelId="{E13CB5BB-E41B-4D62-BD93-3A5B6BC55936}" srcId="{38B1C5F2-370B-4F88-A3C1-1347B596CC68}" destId="{39E4FEE9-4653-41EA-AEF8-0C9BA96EEB24}" srcOrd="1" destOrd="0" parTransId="{2F16F753-AF11-4E85-A79D-1C1574378E42}" sibTransId="{49DD3BAD-3776-44CD-81CF-266074AA5E0B}"/>
    <dgm:cxn modelId="{777418B2-77A1-4003-8158-C3BAF68A5E7D}" srcId="{38B1C5F2-370B-4F88-A3C1-1347B596CC68}" destId="{99CC8B14-85D1-4F23-BAD0-CCCF23EFDE9E}" srcOrd="5" destOrd="0" parTransId="{212EA9B3-6BC7-4BDC-A964-18CC242FA002}" sibTransId="{F8EB310E-BBF7-4D2A-964B-46AD27FD567E}"/>
    <dgm:cxn modelId="{9640A48D-E2F8-4846-9DBA-B85E2ED5DC2A}" type="presOf" srcId="{0655398B-BB98-4736-876E-85B358060ABB}" destId="{017895E6-2322-436F-83CA-81BCC1260B86}" srcOrd="0" destOrd="0" presId="urn:microsoft.com/office/officeart/2005/8/layout/radial4"/>
    <dgm:cxn modelId="{5D52CDA9-19CC-4459-AA58-7B14AD89A383}" type="presOf" srcId="{99CC8B14-85D1-4F23-BAD0-CCCF23EFDE9E}" destId="{4EE7D97B-7CCA-488C-80FB-DEBB0C05A165}" srcOrd="0" destOrd="0" presId="urn:microsoft.com/office/officeart/2005/8/layout/radial4"/>
    <dgm:cxn modelId="{A63B8E21-F165-4B5B-80A9-CDAB52D242CD}" type="presOf" srcId="{A66542BF-F837-43FC-9519-2F729E0AA5A3}" destId="{A6087C0E-374E-43F9-B7C1-E8552A4E56E8}" srcOrd="0" destOrd="0" presId="urn:microsoft.com/office/officeart/2005/8/layout/radial4"/>
    <dgm:cxn modelId="{8D7A3382-88B8-476D-9CBF-C5F122539D5D}" type="presOf" srcId="{9A2F379C-89B8-4488-B452-30C14C165931}" destId="{C8722192-6FA1-48D8-8098-B526D5452CDD}" srcOrd="0" destOrd="0" presId="urn:microsoft.com/office/officeart/2005/8/layout/radial4"/>
    <dgm:cxn modelId="{5CD86A97-F10A-4648-BDAC-7A4E3F59C520}" type="presParOf" srcId="{851DABCC-1A39-40C0-A393-121B105C2DB5}" destId="{DDCC0C14-5925-4430-9C9F-66364D374384}" srcOrd="0" destOrd="0" presId="urn:microsoft.com/office/officeart/2005/8/layout/radial4"/>
    <dgm:cxn modelId="{395EA698-EE61-4902-9230-57CDDDEEA012}" type="presParOf" srcId="{851DABCC-1A39-40C0-A393-121B105C2DB5}" destId="{A6087C0E-374E-43F9-B7C1-E8552A4E56E8}" srcOrd="1" destOrd="0" presId="urn:microsoft.com/office/officeart/2005/8/layout/radial4"/>
    <dgm:cxn modelId="{402E6799-4895-4725-9135-E1B7A9123E5E}" type="presParOf" srcId="{851DABCC-1A39-40C0-A393-121B105C2DB5}" destId="{899304C9-6027-4DCD-B98E-9DC29F0C61E5}" srcOrd="2" destOrd="0" presId="urn:microsoft.com/office/officeart/2005/8/layout/radial4"/>
    <dgm:cxn modelId="{9148A7A0-C916-4F58-9F49-6A1F9B6C2A54}" type="presParOf" srcId="{851DABCC-1A39-40C0-A393-121B105C2DB5}" destId="{5FA7D5F3-05F9-4681-9BF7-A4BFCF7494F9}" srcOrd="3" destOrd="0" presId="urn:microsoft.com/office/officeart/2005/8/layout/radial4"/>
    <dgm:cxn modelId="{8440B7FC-42EA-42AB-BED7-695754271093}" type="presParOf" srcId="{851DABCC-1A39-40C0-A393-121B105C2DB5}" destId="{5B94AFCB-58FB-4ED5-AAA3-164A7A6A6BB6}" srcOrd="4" destOrd="0" presId="urn:microsoft.com/office/officeart/2005/8/layout/radial4"/>
    <dgm:cxn modelId="{6F266DB9-DE69-4E3D-BBDE-B3933E1A1E7D}" type="presParOf" srcId="{851DABCC-1A39-40C0-A393-121B105C2DB5}" destId="{B00E8BDD-3D05-4430-B427-C1A854FF1B44}" srcOrd="5" destOrd="0" presId="urn:microsoft.com/office/officeart/2005/8/layout/radial4"/>
    <dgm:cxn modelId="{5817DEC1-C488-425A-BF4D-21C561625B91}" type="presParOf" srcId="{851DABCC-1A39-40C0-A393-121B105C2DB5}" destId="{B32873B1-765D-4BD8-A9DC-3360485BCFB5}" srcOrd="6" destOrd="0" presId="urn:microsoft.com/office/officeart/2005/8/layout/radial4"/>
    <dgm:cxn modelId="{D14E4668-E40A-44B1-A29B-A9D86D233CFB}" type="presParOf" srcId="{851DABCC-1A39-40C0-A393-121B105C2DB5}" destId="{017895E6-2322-436F-83CA-81BCC1260B86}" srcOrd="7" destOrd="0" presId="urn:microsoft.com/office/officeart/2005/8/layout/radial4"/>
    <dgm:cxn modelId="{238BBBE1-9DB0-4E7A-860C-1E9A3973ABC8}" type="presParOf" srcId="{851DABCC-1A39-40C0-A393-121B105C2DB5}" destId="{6BCBFA1A-358D-4BF4-A069-06D7270DD53F}" srcOrd="8" destOrd="0" presId="urn:microsoft.com/office/officeart/2005/8/layout/radial4"/>
    <dgm:cxn modelId="{EF74293A-9802-48A7-A820-8518B5C3FF22}" type="presParOf" srcId="{851DABCC-1A39-40C0-A393-121B105C2DB5}" destId="{3F4E92F4-A3AC-4020-BF6C-EA1285915A4D}" srcOrd="9" destOrd="0" presId="urn:microsoft.com/office/officeart/2005/8/layout/radial4"/>
    <dgm:cxn modelId="{38497C42-B7B2-4EB3-B548-71DEE30B966C}" type="presParOf" srcId="{851DABCC-1A39-40C0-A393-121B105C2DB5}" destId="{C8722192-6FA1-48D8-8098-B526D5452CDD}" srcOrd="10" destOrd="0" presId="urn:microsoft.com/office/officeart/2005/8/layout/radial4"/>
    <dgm:cxn modelId="{90FC69F4-1357-4104-93ED-B841F33D685A}" type="presParOf" srcId="{851DABCC-1A39-40C0-A393-121B105C2DB5}" destId="{D04B6E59-6F4C-458A-98D6-0FB27BF60DB4}" srcOrd="11" destOrd="0" presId="urn:microsoft.com/office/officeart/2005/8/layout/radial4"/>
    <dgm:cxn modelId="{A94402CF-8918-4DB1-8767-2995F688C23F}" type="presParOf" srcId="{851DABCC-1A39-40C0-A393-121B105C2DB5}" destId="{4EE7D97B-7CCA-488C-80FB-DEBB0C05A165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C0C14-5925-4430-9C9F-66364D374384}">
      <dsp:nvSpPr>
        <dsp:cNvPr id="0" name=""/>
        <dsp:cNvSpPr/>
      </dsp:nvSpPr>
      <dsp:spPr>
        <a:xfrm>
          <a:off x="3166456" y="2012749"/>
          <a:ext cx="1647621" cy="16476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Behov for nye forretningsmodeller?</a:t>
          </a:r>
          <a:endParaRPr lang="nb-NO" sz="900" kern="1200" dirty="0"/>
        </a:p>
      </dsp:txBody>
      <dsp:txXfrm>
        <a:off x="3407745" y="2254038"/>
        <a:ext cx="1165043" cy="1165043"/>
      </dsp:txXfrm>
    </dsp:sp>
    <dsp:sp modelId="{A6087C0E-374E-43F9-B7C1-E8552A4E56E8}">
      <dsp:nvSpPr>
        <dsp:cNvPr id="0" name=""/>
        <dsp:cNvSpPr/>
      </dsp:nvSpPr>
      <dsp:spPr>
        <a:xfrm rot="10800000">
          <a:off x="1493425" y="2601774"/>
          <a:ext cx="1581014" cy="46957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304C9-6027-4DCD-B98E-9DC29F0C61E5}">
      <dsp:nvSpPr>
        <dsp:cNvPr id="0" name=""/>
        <dsp:cNvSpPr/>
      </dsp:nvSpPr>
      <dsp:spPr>
        <a:xfrm>
          <a:off x="916757" y="2375226"/>
          <a:ext cx="1153335" cy="9226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Resultat fra visjonsprosess</a:t>
          </a:r>
          <a:endParaRPr lang="nb-NO" sz="1100" kern="1200" dirty="0"/>
        </a:p>
      </dsp:txBody>
      <dsp:txXfrm>
        <a:off x="943781" y="2402250"/>
        <a:ext cx="1099287" cy="868620"/>
      </dsp:txXfrm>
    </dsp:sp>
    <dsp:sp modelId="{5FA7D5F3-05F9-4681-9BF7-A4BFCF7494F9}">
      <dsp:nvSpPr>
        <dsp:cNvPr id="0" name=""/>
        <dsp:cNvSpPr/>
      </dsp:nvSpPr>
      <dsp:spPr>
        <a:xfrm rot="12960000">
          <a:off x="1819306" y="1598815"/>
          <a:ext cx="1581014" cy="46957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4AFCB-58FB-4ED5-AAA3-164A7A6A6BB6}">
      <dsp:nvSpPr>
        <dsp:cNvPr id="0" name=""/>
        <dsp:cNvSpPr/>
      </dsp:nvSpPr>
      <dsp:spPr>
        <a:xfrm>
          <a:off x="1393612" y="907619"/>
          <a:ext cx="1153335" cy="9226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Resultat fra intern og ekstern interessent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analyse</a:t>
          </a:r>
          <a:endParaRPr lang="nb-NO" sz="1100" kern="1200" dirty="0"/>
        </a:p>
      </dsp:txBody>
      <dsp:txXfrm>
        <a:off x="1420636" y="934643"/>
        <a:ext cx="1099287" cy="868620"/>
      </dsp:txXfrm>
    </dsp:sp>
    <dsp:sp modelId="{B00E8BDD-3D05-4430-B427-C1A854FF1B44}">
      <dsp:nvSpPr>
        <dsp:cNvPr id="0" name=""/>
        <dsp:cNvSpPr/>
      </dsp:nvSpPr>
      <dsp:spPr>
        <a:xfrm rot="15120000">
          <a:off x="2672473" y="978953"/>
          <a:ext cx="1581014" cy="46957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873B1-765D-4BD8-A9DC-3360485BCFB5}">
      <dsp:nvSpPr>
        <dsp:cNvPr id="0" name=""/>
        <dsp:cNvSpPr/>
      </dsp:nvSpPr>
      <dsp:spPr>
        <a:xfrm>
          <a:off x="2642033" y="588"/>
          <a:ext cx="1153335" cy="9226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Ny teknologi</a:t>
          </a:r>
          <a:endParaRPr lang="nb-NO" sz="1100" kern="1200" dirty="0"/>
        </a:p>
      </dsp:txBody>
      <dsp:txXfrm>
        <a:off x="2669057" y="27612"/>
        <a:ext cx="1099287" cy="868620"/>
      </dsp:txXfrm>
    </dsp:sp>
    <dsp:sp modelId="{017895E6-2322-436F-83CA-81BCC1260B86}">
      <dsp:nvSpPr>
        <dsp:cNvPr id="0" name=""/>
        <dsp:cNvSpPr/>
      </dsp:nvSpPr>
      <dsp:spPr>
        <a:xfrm rot="17280000">
          <a:off x="3727046" y="978953"/>
          <a:ext cx="1581014" cy="46957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BFA1A-358D-4BF4-A069-06D7270DD53F}">
      <dsp:nvSpPr>
        <dsp:cNvPr id="0" name=""/>
        <dsp:cNvSpPr/>
      </dsp:nvSpPr>
      <dsp:spPr>
        <a:xfrm>
          <a:off x="4185166" y="588"/>
          <a:ext cx="1153335" cy="9226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Kundene ønsker et integrert mobilitetstilbud</a:t>
          </a:r>
          <a:endParaRPr lang="nb-NO" sz="1100" kern="1200" dirty="0"/>
        </a:p>
      </dsp:txBody>
      <dsp:txXfrm>
        <a:off x="4212190" y="27612"/>
        <a:ext cx="1099287" cy="868620"/>
      </dsp:txXfrm>
    </dsp:sp>
    <dsp:sp modelId="{3F4E92F4-A3AC-4020-BF6C-EA1285915A4D}">
      <dsp:nvSpPr>
        <dsp:cNvPr id="0" name=""/>
        <dsp:cNvSpPr/>
      </dsp:nvSpPr>
      <dsp:spPr>
        <a:xfrm rot="19440000">
          <a:off x="4580214" y="1598815"/>
          <a:ext cx="1581014" cy="46957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22192-6FA1-48D8-8098-B526D5452CDD}">
      <dsp:nvSpPr>
        <dsp:cNvPr id="0" name=""/>
        <dsp:cNvSpPr/>
      </dsp:nvSpPr>
      <dsp:spPr>
        <a:xfrm>
          <a:off x="5433587" y="907619"/>
          <a:ext cx="1153335" cy="9226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Ambisiøse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mål for kollektivtrafikken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(M2016)</a:t>
          </a:r>
          <a:endParaRPr lang="nb-NO" sz="1100" kern="1200" dirty="0"/>
        </a:p>
      </dsp:txBody>
      <dsp:txXfrm>
        <a:off x="5460611" y="934643"/>
        <a:ext cx="1099287" cy="868620"/>
      </dsp:txXfrm>
    </dsp:sp>
    <dsp:sp modelId="{D04B6E59-6F4C-458A-98D6-0FB27BF60DB4}">
      <dsp:nvSpPr>
        <dsp:cNvPr id="0" name=""/>
        <dsp:cNvSpPr/>
      </dsp:nvSpPr>
      <dsp:spPr>
        <a:xfrm>
          <a:off x="4906095" y="2601774"/>
          <a:ext cx="1581014" cy="46957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7D97B-7CCA-488C-80FB-DEBB0C05A165}">
      <dsp:nvSpPr>
        <dsp:cNvPr id="0" name=""/>
        <dsp:cNvSpPr/>
      </dsp:nvSpPr>
      <dsp:spPr>
        <a:xfrm>
          <a:off x="5910441" y="2375226"/>
          <a:ext cx="1153335" cy="9226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Fossilfri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2020</a:t>
          </a:r>
          <a:endParaRPr lang="nb-NO" sz="1100" kern="1200" dirty="0"/>
        </a:p>
      </dsp:txBody>
      <dsp:txXfrm>
        <a:off x="5937465" y="2402250"/>
        <a:ext cx="1099287" cy="868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D1CCE-DE94-457F-A721-621E60F76388}" type="datetimeFigureOut">
              <a:rPr lang="nb-NO" smtClean="0"/>
              <a:t>06.04.2016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EC5F-42F9-478B-96FA-BC4F8264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6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352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817563" y="466725"/>
            <a:ext cx="5148262" cy="28971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F0DA2-D057-4407-B384-D99DC5D11D7A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12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7575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07988" y="679450"/>
            <a:ext cx="6032500" cy="339566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86A0-92E5-B547-8DC6-E4581CEF837C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6204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9928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7385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924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57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8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7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y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4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å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1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1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egion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69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Trik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46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04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16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2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mulighet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95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illet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77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3059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- hvit bu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12" y="4737775"/>
            <a:ext cx="820800" cy="1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86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4"/>
            <a:ext cx="9145535" cy="514740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7"/>
            <a:ext cx="9145535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81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5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7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5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9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1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696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02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5528" cy="51458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61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3031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388620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674979" y="630001"/>
            <a:ext cx="3886206" cy="38709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70707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01040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3757601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19" y="1369642"/>
            <a:ext cx="3991495" cy="3194612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0956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89" y="4345564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rgbClr val="707070"/>
                </a:solidFill>
              </a:defRPr>
            </a:lvl1pPr>
            <a:lvl2pPr marL="533995" indent="0">
              <a:buNone/>
              <a:defRPr/>
            </a:lvl2pPr>
            <a:lvl3pPr marL="838795" indent="0">
              <a:buNone/>
              <a:defRPr/>
            </a:lvl3pPr>
            <a:lvl4pPr marL="1138833" indent="0">
              <a:buNone/>
              <a:defRPr/>
            </a:lvl4pPr>
            <a:lvl5pPr marL="1476970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89" y="968998"/>
            <a:ext cx="4655473" cy="3199007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872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4"/>
            <a:ext cx="7984394" cy="3363859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8128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7271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57200" y="4651887"/>
            <a:ext cx="14868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7938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429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705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053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"/>
            <a:ext cx="9144000" cy="5145012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3695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102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ssholder for lysbildenummer 5"/>
          <p:cNvSpPr txBox="1">
            <a:spLocks/>
          </p:cNvSpPr>
          <p:nvPr userDrawn="1"/>
        </p:nvSpPr>
        <p:spPr>
          <a:xfrm>
            <a:off x="281486" y="4773109"/>
            <a:ext cx="450850" cy="209284"/>
          </a:xfrm>
          <a:prstGeom prst="rect">
            <a:avLst/>
          </a:prstGeom>
        </p:spPr>
        <p:txBody>
          <a:bodyPr vert="horz" lIns="98468" tIns="49234" rIns="98468" bIns="49234" rtlCol="0" anchor="ctr"/>
          <a:lstStyle>
            <a:defPPr>
              <a:defRPr lang="nb-NO"/>
            </a:defPPr>
            <a:lvl1pPr marL="0" algn="r" defTabSz="457200" rtl="0" eaLnBrk="1" latinLnBrk="0" hangingPunct="1">
              <a:defRPr sz="6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79239"/>
            <a:fld id="{83B4E45F-D134-8245-A94A-D2F709D4AD3D}" type="slidenum">
              <a:rPr lang="nb-NO" b="1" kern="0" smtClean="0">
                <a:solidFill>
                  <a:srgbClr val="E60000"/>
                </a:solidFill>
              </a:rPr>
              <a:pPr defTabSz="879239"/>
              <a:t>‹#›</a:t>
            </a:fld>
            <a:endParaRPr lang="nb-NO" b="1" kern="0" dirty="0">
              <a:solidFill>
                <a:srgbClr val="E60000"/>
              </a:solidFill>
            </a:endParaRPr>
          </a:p>
        </p:txBody>
      </p:sp>
      <p:sp>
        <p:nvSpPr>
          <p:cNvPr id="22" name="TekstSylinder 21"/>
          <p:cNvSpPr txBox="1"/>
          <p:nvPr userDrawn="1"/>
        </p:nvSpPr>
        <p:spPr>
          <a:xfrm>
            <a:off x="599488" y="4785388"/>
            <a:ext cx="684803" cy="181116"/>
          </a:xfrm>
          <a:prstGeom prst="rect">
            <a:avLst/>
          </a:prstGeom>
          <a:noFill/>
        </p:spPr>
        <p:txBody>
          <a:bodyPr wrap="square" lIns="87924" tIns="43962" rIns="87924" bIns="43962" rtlCol="0">
            <a:spAutoFit/>
          </a:bodyPr>
          <a:lstStyle/>
          <a:p>
            <a:r>
              <a:rPr lang="nb-NO" sz="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 side 114</a:t>
            </a:r>
            <a:endParaRPr lang="nb-NO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Bilde 4" descr="Ruter_signatur_hel_roed_transparent_bakgrun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0" y="4625638"/>
            <a:ext cx="985840" cy="378506"/>
          </a:xfrm>
          <a:prstGeom prst="rect">
            <a:avLst/>
          </a:prstGeom>
        </p:spPr>
      </p:pic>
      <p:sp>
        <p:nvSpPr>
          <p:cNvPr id="6" name="Plassholder for innhold 5"/>
          <p:cNvSpPr>
            <a:spLocks noGrp="1"/>
          </p:cNvSpPr>
          <p:nvPr>
            <p:ph sz="quarter" idx="10"/>
          </p:nvPr>
        </p:nvSpPr>
        <p:spPr>
          <a:xfrm>
            <a:off x="941388" y="4878306"/>
            <a:ext cx="914400" cy="91468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57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8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6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8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2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4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"/>
            <a:ext cx="9144000" cy="514502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0649" y="649083"/>
            <a:ext cx="7980536" cy="42999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0649" y="1369642"/>
            <a:ext cx="7980536" cy="3194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57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80" r:id="rId3"/>
    <p:sldLayoutId id="2147483686" r:id="rId4"/>
    <p:sldLayoutId id="2147483688" r:id="rId5"/>
    <p:sldLayoutId id="2147483685" r:id="rId6"/>
    <p:sldLayoutId id="2147483695" r:id="rId7"/>
    <p:sldLayoutId id="2147483687" r:id="rId8"/>
    <p:sldLayoutId id="2147483692" r:id="rId9"/>
    <p:sldLayoutId id="2147483693" r:id="rId10"/>
    <p:sldLayoutId id="2147483697" r:id="rId11"/>
    <p:sldLayoutId id="2147483682" r:id="rId12"/>
    <p:sldLayoutId id="2147483683" r:id="rId13"/>
    <p:sldLayoutId id="2147483691" r:id="rId14"/>
    <p:sldLayoutId id="2147483690" r:id="rId15"/>
    <p:sldLayoutId id="2147483689" r:id="rId16"/>
    <p:sldLayoutId id="2147483694" r:id="rId17"/>
    <p:sldLayoutId id="2147483684" r:id="rId18"/>
    <p:sldLayoutId id="2147483681" r:id="rId19"/>
    <p:sldLayoutId id="2147483696" r:id="rId20"/>
    <p:sldLayoutId id="2147483662" r:id="rId21"/>
    <p:sldLayoutId id="2147483706" r:id="rId22"/>
    <p:sldLayoutId id="2147483663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664" r:id="rId32"/>
    <p:sldLayoutId id="2147483707" r:id="rId33"/>
    <p:sldLayoutId id="2147483672" r:id="rId34"/>
    <p:sldLayoutId id="2147483673" r:id="rId35"/>
    <p:sldLayoutId id="2147483674" r:id="rId36"/>
    <p:sldLayoutId id="2147483675" r:id="rId37"/>
    <p:sldLayoutId id="2147483676" r:id="rId38"/>
    <p:sldLayoutId id="2147483666" r:id="rId39"/>
    <p:sldLayoutId id="2147483667" r:id="rId40"/>
    <p:sldLayoutId id="2147483677" r:id="rId41"/>
    <p:sldLayoutId id="2147483678" r:id="rId42"/>
    <p:sldLayoutId id="2147483708" r:id="rId43"/>
  </p:sldLayoutIdLst>
  <p:hf hdr="0" ftr="0" dt="0"/>
  <p:txStyles>
    <p:titleStyle>
      <a:lvl1pPr algn="l" defTabSz="685697" rtl="0" eaLnBrk="1" latinLnBrk="0" hangingPunct="1">
        <a:lnSpc>
          <a:spcPct val="100000"/>
        </a:lnSpc>
        <a:spcBef>
          <a:spcPct val="0"/>
        </a:spcBef>
        <a:buNone/>
        <a:defRPr sz="2794" b="1" kern="1200">
          <a:solidFill>
            <a:srgbClr val="707070"/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697" rtl="0" eaLnBrk="1" latinLnBrk="0" hangingPunct="1">
        <a:lnSpc>
          <a:spcPct val="90000"/>
        </a:lnSpc>
        <a:spcBef>
          <a:spcPts val="750"/>
        </a:spcBef>
        <a:buClr>
          <a:srgbClr val="707070"/>
        </a:buClr>
        <a:buFont typeface="Arial" panose="020B0604020202020204" pitchFamily="34" charset="0"/>
        <a:buChar char="•"/>
        <a:defRPr sz="2000" kern="1200">
          <a:solidFill>
            <a:srgbClr val="32374B"/>
          </a:solidFill>
          <a:latin typeface="+mn-lt"/>
          <a:ea typeface="+mn-ea"/>
          <a:cs typeface="+mn-cs"/>
        </a:defRPr>
      </a:lvl1pPr>
      <a:lvl2pPr marL="7048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600" kern="1200">
          <a:solidFill>
            <a:srgbClr val="32374B"/>
          </a:solidFill>
          <a:latin typeface="+mn-lt"/>
          <a:ea typeface="+mn-ea"/>
          <a:cs typeface="+mn-cs"/>
        </a:defRPr>
      </a:lvl2pPr>
      <a:lvl3pPr marL="10096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3pPr>
      <a:lvl4pPr marL="1309688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4pPr>
      <a:lvl5pPr marL="1647825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5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 smtClean="0"/>
              <a:t>Utvikling av forretningsmodeller</a:t>
            </a:r>
            <a:endParaRPr lang="nb-NO" dirty="0"/>
          </a:p>
        </p:txBody>
      </p:sp>
      <p:sp>
        <p:nvSpPr>
          <p:cNvPr id="8" name="Undertit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nb-NO" dirty="0" smtClean="0"/>
          </a:p>
          <a:p>
            <a:pPr algn="ctr"/>
            <a:r>
              <a:rPr lang="nb-NO" dirty="0" smtClean="0"/>
              <a:t>Dialogkonferanse torsdag 7.april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9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Kollektivtrafikken har tatt trafikkveksten</a:t>
            </a:r>
          </a:p>
        </p:txBody>
      </p:sp>
      <p:pic>
        <p:nvPicPr>
          <p:cNvPr id="5" name="Picture 2" descr="Vekst_Akershu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" t="18612" r="10938" b="18197"/>
          <a:stretch/>
        </p:blipFill>
        <p:spPr>
          <a:xfrm>
            <a:off x="791730" y="1357092"/>
            <a:ext cx="6580800" cy="3157916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3569113" y="4460716"/>
            <a:ext cx="1205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/>
              <a:t>Index: 2007 = 100</a:t>
            </a:r>
            <a:endParaRPr lang="nb-NO" sz="1000" dirty="0"/>
          </a:p>
        </p:txBody>
      </p:sp>
      <p:pic>
        <p:nvPicPr>
          <p:cNvPr id="8" name="Picture 2" descr="Vekst_Akershu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6" t="82344" r="65030" b="14065"/>
          <a:stretch/>
        </p:blipFill>
        <p:spPr>
          <a:xfrm>
            <a:off x="7016096" y="2352923"/>
            <a:ext cx="1760434" cy="179462"/>
          </a:xfrm>
          <a:prstGeom prst="rect">
            <a:avLst/>
          </a:prstGeom>
        </p:spPr>
      </p:pic>
      <p:pic>
        <p:nvPicPr>
          <p:cNvPr id="9" name="Picture 2" descr="Vekst_Akershu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6" t="85544" r="65030" b="10761"/>
          <a:stretch/>
        </p:blipFill>
        <p:spPr>
          <a:xfrm>
            <a:off x="7016096" y="1979785"/>
            <a:ext cx="1760434" cy="184638"/>
          </a:xfrm>
          <a:prstGeom prst="rect">
            <a:avLst/>
          </a:prstGeom>
        </p:spPr>
      </p:pic>
      <p:pic>
        <p:nvPicPr>
          <p:cNvPr id="10" name="Picture 2" descr="Vekst_Akershu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3" t="86015" r="52117" b="11249"/>
          <a:stretch/>
        </p:blipFill>
        <p:spPr>
          <a:xfrm>
            <a:off x="7041734" y="3348274"/>
            <a:ext cx="922945" cy="136733"/>
          </a:xfrm>
          <a:prstGeom prst="rect">
            <a:avLst/>
          </a:prstGeom>
        </p:spPr>
      </p:pic>
      <p:pic>
        <p:nvPicPr>
          <p:cNvPr id="11" name="Picture 2" descr="Vekst_Akershu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3" t="82608" r="52117" b="14226"/>
          <a:stretch/>
        </p:blipFill>
        <p:spPr>
          <a:xfrm>
            <a:off x="7041734" y="3507604"/>
            <a:ext cx="922945" cy="158261"/>
          </a:xfrm>
          <a:prstGeom prst="rect">
            <a:avLst/>
          </a:prstGeom>
        </p:spPr>
      </p:pic>
      <p:pic>
        <p:nvPicPr>
          <p:cNvPr id="12" name="Picture 2" descr="Vekst_Akershu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1" t="85688" r="34570" b="10888"/>
          <a:stretch/>
        </p:blipFill>
        <p:spPr>
          <a:xfrm>
            <a:off x="6999004" y="2559623"/>
            <a:ext cx="1274884" cy="171163"/>
          </a:xfrm>
          <a:prstGeom prst="rect">
            <a:avLst/>
          </a:prstGeom>
        </p:spPr>
      </p:pic>
      <p:pic>
        <p:nvPicPr>
          <p:cNvPr id="13" name="Picture 2" descr="Vekst_Akershu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1" t="82581" r="34570" b="14077"/>
          <a:stretch/>
        </p:blipFill>
        <p:spPr>
          <a:xfrm>
            <a:off x="7009798" y="3140608"/>
            <a:ext cx="1274884" cy="1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5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6E626458-8A52-477C-B49F-C9403E1CFD60" descr="F8435CF7-BEBF-4543-A070-68A4E50ABF4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1" y="-4291"/>
            <a:ext cx="9262281" cy="521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4607" y="3959142"/>
            <a:ext cx="7980536" cy="984885"/>
          </a:xfrm>
        </p:spPr>
        <p:txBody>
          <a:bodyPr/>
          <a:lstStyle/>
          <a:p>
            <a:pPr algn="ctr"/>
            <a:r>
              <a:rPr lang="nb-NO" sz="3200" dirty="0">
                <a:solidFill>
                  <a:schemeClr val="bg1"/>
                </a:solidFill>
              </a:rPr>
              <a:t>E</a:t>
            </a:r>
            <a:r>
              <a:rPr lang="nb-NO" sz="3200" dirty="0" smtClean="0">
                <a:solidFill>
                  <a:schemeClr val="bg1"/>
                </a:solidFill>
              </a:rPr>
              <a:t>n bærekraftig, attraktiv og pulserende hovedstadsregion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3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747" y="289079"/>
            <a:ext cx="7980536" cy="429990"/>
          </a:xfrm>
        </p:spPr>
        <p:txBody>
          <a:bodyPr/>
          <a:lstStyle/>
          <a:p>
            <a:pPr algn="ctr"/>
            <a:r>
              <a:rPr lang="nb-NO" dirty="0" smtClean="0"/>
              <a:t>Trenger vi nye forretningsmodeller?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12</a:t>
            </a:fld>
            <a:endParaRPr lang="nb-NO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80288845"/>
              </p:ext>
            </p:extLst>
          </p:nvPr>
        </p:nvGraphicFramePr>
        <p:xfrm>
          <a:off x="580649" y="943584"/>
          <a:ext cx="7980535" cy="366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6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Bidra til </a:t>
            </a:r>
            <a:r>
              <a:rPr lang="nb-NO" dirty="0"/>
              <a:t>å </a:t>
            </a:r>
            <a:r>
              <a:rPr lang="nb-NO" smtClean="0"/>
              <a:t>oppnå mål og visjon</a:t>
            </a:r>
            <a:endParaRPr lang="nb-NO" dirty="0"/>
          </a:p>
        </p:txBody>
      </p:sp>
      <p:pic>
        <p:nvPicPr>
          <p:cNvPr id="9" name="Plassholder for innhold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8943" y="1370013"/>
            <a:ext cx="3730364" cy="3194050"/>
          </a:xfrm>
          <a:prstGeom prst="rect">
            <a:avLst/>
          </a:prstGeom>
        </p:spPr>
      </p:pic>
      <p:pic>
        <p:nvPicPr>
          <p:cNvPr id="4" name="Plassholder for innhold 3"/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88" y="1373286"/>
            <a:ext cx="3886200" cy="1593752"/>
          </a:xfr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73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2"/>
          <p:cNvSpPr>
            <a:spLocks noGrp="1"/>
          </p:cNvSpPr>
          <p:nvPr>
            <p:ph type="title"/>
          </p:nvPr>
        </p:nvSpPr>
        <p:spPr>
          <a:xfrm>
            <a:off x="437005" y="481155"/>
            <a:ext cx="8454920" cy="430887"/>
          </a:xfrm>
        </p:spPr>
        <p:txBody>
          <a:bodyPr/>
          <a:lstStyle/>
          <a:p>
            <a:r>
              <a:rPr lang="nb-NO" spc="-50" dirty="0"/>
              <a:t>Ruter kjøper </a:t>
            </a:r>
            <a:r>
              <a:rPr lang="nb-NO" spc="-50" dirty="0" smtClean="0"/>
              <a:t>tjenester av leverandører</a:t>
            </a:r>
            <a:endParaRPr lang="nb-NO" spc="-5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14</a:t>
            </a:fld>
            <a:endParaRPr lang="nb-NO" dirty="0"/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48" y="1462442"/>
            <a:ext cx="3886200" cy="3192072"/>
          </a:xfrm>
        </p:spPr>
      </p:pic>
      <p:sp>
        <p:nvSpPr>
          <p:cNvPr id="5" name="TekstSylinder 4"/>
          <p:cNvSpPr txBox="1"/>
          <p:nvPr/>
        </p:nvSpPr>
        <p:spPr>
          <a:xfrm>
            <a:off x="327660" y="2317766"/>
            <a:ext cx="4831080" cy="71558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endParaRPr lang="nb-NO" dirty="0" smtClean="0"/>
          </a:p>
          <a:p>
            <a:r>
              <a:rPr lang="nb-NO" b="1" dirty="0" smtClean="0">
                <a:solidFill>
                  <a:schemeClr val="bg1">
                    <a:lumMod val="50000"/>
                  </a:schemeClr>
                </a:solidFill>
              </a:rPr>
              <a:t>Konkurranseutsatt</a:t>
            </a:r>
          </a:p>
          <a:p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6923737" y="2248829"/>
            <a:ext cx="19681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Spesialtransport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Administrative kjøp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Støttefunksjoner</a:t>
            </a:r>
            <a:endParaRPr lang="nb-NO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Kors 7"/>
          <p:cNvSpPr/>
          <p:nvPr/>
        </p:nvSpPr>
        <p:spPr>
          <a:xfrm>
            <a:off x="6566201" y="2491178"/>
            <a:ext cx="241982" cy="230882"/>
          </a:xfrm>
          <a:prstGeom prst="plus">
            <a:avLst>
              <a:gd name="adj" fmla="val 44514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397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Kundene ønsker et integrert mobilitetstilbud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15</a:t>
            </a:fld>
            <a:endParaRPr lang="nb-NO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406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målene?</a:t>
            </a:r>
            <a:endParaRPr lang="nb-NO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16</a:t>
            </a:fld>
            <a:endParaRPr lang="nb-NO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7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184887"/>
            <a:ext cx="7980536" cy="429990"/>
          </a:xfrm>
        </p:spPr>
        <p:txBody>
          <a:bodyPr/>
          <a:lstStyle/>
          <a:p>
            <a:pPr algn="ctr"/>
            <a:r>
              <a:rPr lang="nb-NO" dirty="0" smtClean="0"/>
              <a:t>Implementering av nye forretningsmodeller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17</a:t>
            </a:fld>
            <a:endParaRPr lang="nb-NO" dirty="0"/>
          </a:p>
        </p:txBody>
      </p:sp>
      <p:sp>
        <p:nvSpPr>
          <p:cNvPr id="9" name="Ellipse 8"/>
          <p:cNvSpPr/>
          <p:nvPr/>
        </p:nvSpPr>
        <p:spPr>
          <a:xfrm>
            <a:off x="1220821" y="1094360"/>
            <a:ext cx="1968079" cy="84173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/>
              <a:t>Fase 1</a:t>
            </a:r>
            <a:endParaRPr lang="nb-NO" b="1" dirty="0"/>
          </a:p>
          <a:p>
            <a:pPr algn="ctr"/>
            <a:r>
              <a:rPr lang="nb-NO" dirty="0"/>
              <a:t>Piloter</a:t>
            </a:r>
          </a:p>
        </p:txBody>
      </p:sp>
      <p:sp>
        <p:nvSpPr>
          <p:cNvPr id="11" name="Ellipse 10"/>
          <p:cNvSpPr/>
          <p:nvPr/>
        </p:nvSpPr>
        <p:spPr>
          <a:xfrm>
            <a:off x="5624097" y="1094360"/>
            <a:ext cx="3210220" cy="287145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/>
              <a:t>Fase 3</a:t>
            </a:r>
            <a:endParaRPr lang="nb-NO" b="1" dirty="0"/>
          </a:p>
          <a:p>
            <a:pPr algn="ctr"/>
            <a:r>
              <a:rPr lang="nb-NO" dirty="0" smtClean="0"/>
              <a:t>Mobilitetsleveranser</a:t>
            </a:r>
            <a:endParaRPr lang="nb-NO" dirty="0"/>
          </a:p>
        </p:txBody>
      </p:sp>
      <p:sp>
        <p:nvSpPr>
          <p:cNvPr id="10" name="Ellipse 9"/>
          <p:cNvSpPr/>
          <p:nvPr/>
        </p:nvSpPr>
        <p:spPr>
          <a:xfrm>
            <a:off x="2204860" y="1371106"/>
            <a:ext cx="3849061" cy="239197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/>
              <a:t>Fase 2</a:t>
            </a:r>
            <a:endParaRPr lang="nb-NO" b="1" dirty="0"/>
          </a:p>
          <a:p>
            <a:pPr algn="ctr"/>
            <a:r>
              <a:rPr lang="nb-NO" dirty="0"/>
              <a:t>Fokus på felles mål, vekst og </a:t>
            </a:r>
            <a:r>
              <a:rPr lang="nb-NO" dirty="0" smtClean="0"/>
              <a:t>nye </a:t>
            </a:r>
            <a:r>
              <a:rPr lang="nb-NO" dirty="0"/>
              <a:t>mobilitetstilbud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580649" y="4093076"/>
            <a:ext cx="825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 smtClean="0">
                <a:solidFill>
                  <a:schemeClr val="bg1">
                    <a:lumMod val="50000"/>
                  </a:schemeClr>
                </a:solidFill>
              </a:rPr>
              <a:t>Implementering kan skje gjennom inngåelse av nye leverandørkontrakter, og gjennom endringer i løpende leverandørkontrakter (innenfor gitt mulighetsrom) </a:t>
            </a:r>
            <a:endParaRPr lang="nb-NO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Rett pil 5"/>
          <p:cNvCxnSpPr/>
          <p:nvPr/>
        </p:nvCxnSpPr>
        <p:spPr>
          <a:xfrm>
            <a:off x="1361872" y="927781"/>
            <a:ext cx="6687164" cy="39318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Sylinder 4"/>
          <p:cNvSpPr txBox="1"/>
          <p:nvPr/>
        </p:nvSpPr>
        <p:spPr>
          <a:xfrm>
            <a:off x="797668" y="781721"/>
            <a:ext cx="8463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2016</a:t>
            </a:r>
            <a:endParaRPr lang="nb-NO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8049036" y="830281"/>
            <a:ext cx="8463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2040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64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på forretningsmodeller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18</a:t>
            </a:fld>
            <a:endParaRPr lang="nb-NO" dirty="0"/>
          </a:p>
        </p:txBody>
      </p:sp>
      <p:pic>
        <p:nvPicPr>
          <p:cNvPr id="9" name="Plassholder for innhold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026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Eller er andre forretningsmodeller aktuelle?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19</a:t>
            </a:fld>
            <a:endParaRPr lang="nb-NO" dirty="0"/>
          </a:p>
        </p:txBody>
      </p:sp>
      <p:pic>
        <p:nvPicPr>
          <p:cNvPr id="17" name="Plassholder for innhold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4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Velkommen til dialogkonferanse 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4777740" y="1369642"/>
            <a:ext cx="4061460" cy="3194504"/>
          </a:xfrm>
        </p:spPr>
        <p:txBody>
          <a:bodyPr/>
          <a:lstStyle/>
          <a:p>
            <a:r>
              <a:rPr lang="nb-NO" dirty="0" smtClean="0"/>
              <a:t>Konferansen vil bli videostreamet og lagt ut på vår nettside etterpå. </a:t>
            </a:r>
            <a:r>
              <a:rPr lang="nb-NO" sz="1400" dirty="0"/>
              <a:t>Det er anledning til å </a:t>
            </a:r>
            <a:r>
              <a:rPr lang="nb-NO" sz="1400" dirty="0" smtClean="0"/>
              <a:t>reservere </a:t>
            </a:r>
            <a:r>
              <a:rPr lang="nb-NO" sz="1400" dirty="0"/>
              <a:t>seg mot streaming av eget innlegg. Gi da beskjed. </a:t>
            </a:r>
            <a:endParaRPr lang="nb-NO" sz="1400" dirty="0" smtClean="0"/>
          </a:p>
          <a:p>
            <a:r>
              <a:rPr lang="nb-NO" dirty="0" smtClean="0"/>
              <a:t>Alle presentasjoner fra konferansen vil bli publisert på nettsiden (kollektivanbud.no), i tillegg til et kort referat.</a:t>
            </a:r>
          </a:p>
          <a:p>
            <a:r>
              <a:rPr lang="nb-NO" dirty="0" smtClean="0"/>
              <a:t>Konferansen holdes på norsk.  </a:t>
            </a:r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05" y="1447800"/>
            <a:ext cx="4037483" cy="28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50391" y="1791701"/>
            <a:ext cx="7886700" cy="1022357"/>
          </a:xfrm>
        </p:spPr>
        <p:txBody>
          <a:bodyPr/>
          <a:lstStyle/>
          <a:p>
            <a:pPr>
              <a:tabLst>
                <a:tab pos="2155825" algn="l"/>
              </a:tabLst>
            </a:pPr>
            <a:r>
              <a:rPr lang="nb-NO" dirty="0"/>
              <a:t>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Korte </a:t>
            </a:r>
            <a:r>
              <a:rPr lang="nb-NO" dirty="0"/>
              <a:t>innlegg fra deltakende </a:t>
            </a:r>
            <a:r>
              <a:rPr lang="nb-NO" dirty="0" smtClean="0"/>
              <a:t>organisasjoner</a:t>
            </a:r>
            <a:endParaRPr lang="nb-NO" sz="4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35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23887" y="1536013"/>
            <a:ext cx="7886700" cy="1046440"/>
          </a:xfrm>
        </p:spPr>
        <p:txBody>
          <a:bodyPr/>
          <a:lstStyle/>
          <a:p>
            <a:r>
              <a:rPr lang="nb-NO" dirty="0"/>
              <a:t> Videre prosess, en-til-en møter, skriftlig besvarelse osv.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61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Ruter har mange spørsmål – her er noen</a:t>
            </a:r>
          </a:p>
        </p:txBody>
      </p:sp>
      <p:sp>
        <p:nvSpPr>
          <p:cNvPr id="10" name="Plassholder for innhold 9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nb-NO" dirty="0" smtClean="0"/>
              <a:t>Hvilken effekt har modellene på måloppnåelse?</a:t>
            </a:r>
          </a:p>
          <a:p>
            <a:pPr>
              <a:lnSpc>
                <a:spcPct val="120000"/>
              </a:lnSpc>
            </a:pPr>
            <a:r>
              <a:rPr lang="nb-NO" dirty="0" smtClean="0"/>
              <a:t>Hvilken oppgavefordeling legges til grunn i modellene?</a:t>
            </a:r>
          </a:p>
          <a:p>
            <a:pPr>
              <a:lnSpc>
                <a:spcPct val="120000"/>
              </a:lnSpc>
            </a:pPr>
            <a:r>
              <a:rPr lang="nb-NO" dirty="0" smtClean="0"/>
              <a:t>Hva slags risiko har de involverte?</a:t>
            </a:r>
          </a:p>
          <a:p>
            <a:pPr>
              <a:lnSpc>
                <a:spcPct val="120000"/>
              </a:lnSpc>
            </a:pPr>
            <a:r>
              <a:rPr lang="nb-NO" dirty="0" smtClean="0"/>
              <a:t>Hva betyr modellene for lønnsomhet og økonomiske resultater?</a:t>
            </a:r>
          </a:p>
          <a:p>
            <a:pPr>
              <a:lnSpc>
                <a:spcPct val="120000"/>
              </a:lnSpc>
            </a:pPr>
            <a:r>
              <a:rPr lang="nb-NO" dirty="0" smtClean="0"/>
              <a:t>Hvordan egner modellene seg for å ta veksten i kollektivtrafikken?</a:t>
            </a:r>
          </a:p>
          <a:p>
            <a:pPr>
              <a:lnSpc>
                <a:spcPct val="120000"/>
              </a:lnSpc>
            </a:pPr>
            <a:r>
              <a:rPr lang="nb-NO" dirty="0" smtClean="0"/>
              <a:t>Hvordan integrere andre transportmåter/mobilitetsløsninger i modellene?</a:t>
            </a:r>
          </a:p>
          <a:p>
            <a:pPr>
              <a:lnSpc>
                <a:spcPct val="120000"/>
              </a:lnSpc>
            </a:pPr>
            <a:endParaRPr lang="nb-NO" dirty="0"/>
          </a:p>
        </p:txBody>
      </p:sp>
      <p:sp>
        <p:nvSpPr>
          <p:cNvPr id="11" name="Plassholder for innhold 10"/>
          <p:cNvSpPr>
            <a:spLocks noGrp="1"/>
          </p:cNvSpPr>
          <p:nvPr>
            <p:ph idx="13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nb-NO" dirty="0"/>
              <a:t>Hvordan egner </a:t>
            </a:r>
            <a:r>
              <a:rPr lang="nb-NO" dirty="0" smtClean="0"/>
              <a:t>modellene </a:t>
            </a:r>
            <a:r>
              <a:rPr lang="nb-NO" dirty="0"/>
              <a:t>seg for involvering av driftspersonell?</a:t>
            </a:r>
          </a:p>
          <a:p>
            <a:pPr>
              <a:lnSpc>
                <a:spcPct val="110000"/>
              </a:lnSpc>
            </a:pPr>
            <a:r>
              <a:rPr lang="nb-NO" dirty="0" smtClean="0"/>
              <a:t>Hvordan fungerer modellene i et kollektivnettverk?</a:t>
            </a:r>
          </a:p>
          <a:p>
            <a:pPr>
              <a:lnSpc>
                <a:spcPct val="110000"/>
              </a:lnSpc>
            </a:pPr>
            <a:r>
              <a:rPr lang="nb-NO" dirty="0" smtClean="0"/>
              <a:t>Hvilke markedsområder er modellene egnet for?</a:t>
            </a:r>
          </a:p>
          <a:p>
            <a:pPr>
              <a:lnSpc>
                <a:spcPct val="110000"/>
              </a:lnSpc>
            </a:pPr>
            <a:r>
              <a:rPr lang="nb-NO" dirty="0" smtClean="0"/>
              <a:t>Hvilke virkemidler egner seg i modellene?</a:t>
            </a:r>
          </a:p>
          <a:p>
            <a:pPr>
              <a:lnSpc>
                <a:spcPct val="110000"/>
              </a:lnSpc>
            </a:pPr>
            <a:r>
              <a:rPr lang="nb-NO" dirty="0" smtClean="0"/>
              <a:t>Hvordan skal virkemidlene utformes? </a:t>
            </a:r>
          </a:p>
          <a:p>
            <a:pPr>
              <a:lnSpc>
                <a:spcPct val="110000"/>
              </a:lnSpc>
            </a:pPr>
            <a:r>
              <a:rPr lang="nb-NO" dirty="0" smtClean="0"/>
              <a:t>Hva betyr modellene for kundene?</a:t>
            </a:r>
          </a:p>
          <a:p>
            <a:pPr>
              <a:lnSpc>
                <a:spcPct val="110000"/>
              </a:lnSpc>
            </a:pPr>
            <a:r>
              <a:rPr lang="nb-NO" dirty="0" smtClean="0"/>
              <a:t>Hvordan skal leveransenivå (KPI) måles?</a:t>
            </a:r>
          </a:p>
          <a:p>
            <a:pPr>
              <a:lnSpc>
                <a:spcPct val="110000"/>
              </a:lnSpc>
            </a:pPr>
            <a:r>
              <a:rPr lang="nb-NO" dirty="0" smtClean="0"/>
              <a:t>Hvordan er det å være leverandør i dagens modeller?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158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Videre prosess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Organisasjoner som ønsker det inviteres til å sende </a:t>
            </a:r>
            <a:r>
              <a:rPr lang="nb-NO" b="1" dirty="0"/>
              <a:t>skriftlig besvarelse </a:t>
            </a:r>
            <a:r>
              <a:rPr lang="nb-NO" dirty="0" smtClean="0"/>
              <a:t>basert  på det som Ruter her har presentert og stilt spørsmål om. Beskrivelsen </a:t>
            </a:r>
            <a:r>
              <a:rPr lang="nb-NO" dirty="0"/>
              <a:t>skal være på maksimalt 10 A4sider. Besvarelsen må sendes på epost til: event@ruter.no senest innen </a:t>
            </a:r>
            <a:r>
              <a:rPr lang="nb-NO" b="1" dirty="0"/>
              <a:t>25. april</a:t>
            </a:r>
            <a:r>
              <a:rPr lang="nb-NO" dirty="0"/>
              <a:t>. </a:t>
            </a:r>
          </a:p>
          <a:p>
            <a:r>
              <a:rPr lang="nb-NO" dirty="0" smtClean="0"/>
              <a:t>Informasjonen </a:t>
            </a:r>
            <a:r>
              <a:rPr lang="nb-NO" dirty="0"/>
              <a:t>som sendes inn vil bli behandlet konfidensielt, og vil kun bli benyttet internt i prosjektet. Ideer som presenteres kan av Ruter bli benyttet i fremtidige anskaffelser og bli presentert i anonymisert form på dialogkonferanser, i konkurransegrunnlag, osv. i forbindelse med fremtidige konkurranser. </a:t>
            </a:r>
          </a:p>
          <a:p>
            <a:r>
              <a:rPr lang="nb-NO" dirty="0" smtClean="0"/>
              <a:t>De </a:t>
            </a:r>
            <a:r>
              <a:rPr lang="nb-NO" dirty="0"/>
              <a:t>organisasjonene som sender inn skriftlig svar vil få mulighet til å møte Ruter i ett </a:t>
            </a:r>
            <a:r>
              <a:rPr lang="nb-NO" b="1" dirty="0" smtClean="0"/>
              <a:t>en-til-en-møte</a:t>
            </a:r>
            <a:r>
              <a:rPr lang="nb-NO" dirty="0" smtClean="0"/>
              <a:t> hos Ruter, planlagt medio mai. </a:t>
            </a:r>
          </a:p>
          <a:p>
            <a:r>
              <a:rPr lang="nb-NO" dirty="0" smtClean="0"/>
              <a:t>Ruter </a:t>
            </a:r>
            <a:r>
              <a:rPr lang="nb-NO" dirty="0"/>
              <a:t>vil parallelt med dette sende ut en informasjonsforespørsel </a:t>
            </a:r>
            <a:r>
              <a:rPr lang="nb-NO" dirty="0" smtClean="0"/>
              <a:t>(RFI) til </a:t>
            </a:r>
            <a:r>
              <a:rPr lang="nb-NO" dirty="0"/>
              <a:t>større kollektivtrafikkleverandører på det europeiske markedet, basert på de samme spørsmålene som stilles på dialogkonferansen.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170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/>
          <a:lstStyle/>
          <a:p>
            <a:r>
              <a:rPr lang="nb-NO" dirty="0"/>
              <a:t> </a:t>
            </a:r>
            <a:r>
              <a:rPr lang="nb-NO" dirty="0" smtClean="0"/>
              <a:t>Oppsummering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24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17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158646"/>
            <a:ext cx="7980536" cy="429990"/>
          </a:xfrm>
        </p:spPr>
        <p:txBody>
          <a:bodyPr/>
          <a:lstStyle/>
          <a:p>
            <a:r>
              <a:rPr lang="nb-NO" dirty="0" smtClean="0"/>
              <a:t>Program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3</a:t>
            </a:fld>
            <a:endParaRPr lang="nb-NO" dirty="0"/>
          </a:p>
        </p:txBody>
      </p:sp>
      <p:graphicFrame>
        <p:nvGraphicFramePr>
          <p:cNvPr id="5" name="Plassholder for inn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851301"/>
              </p:ext>
            </p:extLst>
          </p:nvPr>
        </p:nvGraphicFramePr>
        <p:xfrm>
          <a:off x="580649" y="752910"/>
          <a:ext cx="7980536" cy="372899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390185"/>
                <a:gridCol w="1323286"/>
                <a:gridCol w="1127760"/>
                <a:gridCol w="1139305"/>
              </a:tblGrid>
              <a:tr h="257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1" marR="59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Hvem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1" marR="596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Fra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1" marR="596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Til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1" marR="59641" marT="0" marB="0" anchor="ctr"/>
                </a:tc>
              </a:tr>
              <a:tr h="257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+mj-lt"/>
                        </a:rPr>
                        <a:t>1.     Velkommen, hensikt med møtet</a:t>
                      </a:r>
                      <a:endParaRPr lang="nb-N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1" marR="596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+mj-lt"/>
                        </a:rPr>
                        <a:t>Kåre Riseng</a:t>
                      </a:r>
                      <a:endParaRPr lang="nb-N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1" marR="596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+mj-lt"/>
                        </a:rPr>
                        <a:t>09:00</a:t>
                      </a:r>
                      <a:endParaRPr lang="nb-N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1" marR="596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+mj-lt"/>
                        </a:rPr>
                        <a:t>09:05</a:t>
                      </a:r>
                      <a:endParaRPr lang="nb-N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1" marR="59641" marT="0" marB="0" anchor="ctr"/>
                </a:tc>
              </a:tr>
              <a:tr h="473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+mj-lt"/>
                        </a:rPr>
                        <a:t>2.     </a:t>
                      </a:r>
                      <a:r>
                        <a:rPr lang="nb-NO" sz="1200" dirty="0" smtClean="0">
                          <a:effectLst/>
                          <a:latin typeface="+mj-lt"/>
                        </a:rPr>
                        <a:t>Ekstern innleder: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+mj-lt"/>
                        </a:rPr>
                        <a:t>«Hva </a:t>
                      </a:r>
                      <a:r>
                        <a:rPr lang="nb-NO" sz="1200" dirty="0">
                          <a:effectLst/>
                          <a:latin typeface="+mj-lt"/>
                        </a:rPr>
                        <a:t>om jeg hadde drevet kollektivtrafikk i stedet</a:t>
                      </a:r>
                      <a:r>
                        <a:rPr lang="nb-NO" sz="1200" dirty="0" smtClean="0">
                          <a:effectLst/>
                          <a:latin typeface="+mj-lt"/>
                        </a:rPr>
                        <a:t>?»</a:t>
                      </a:r>
                      <a:endParaRPr lang="nb-N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1" marR="596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n-NO" sz="1200" dirty="0" smtClean="0">
                          <a:effectLst/>
                          <a:latin typeface="+mj-lt"/>
                        </a:rPr>
                        <a:t>Erik Frey Olsen,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n-NO" sz="1200" dirty="0" smtClean="0">
                          <a:effectLst/>
                          <a:latin typeface="+mj-lt"/>
                        </a:rPr>
                        <a:t>Reitan Convenience</a:t>
                      </a:r>
                      <a:endParaRPr lang="nb-N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1" marR="596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+mj-lt"/>
                        </a:rPr>
                        <a:t>09:05</a:t>
                      </a:r>
                      <a:endParaRPr lang="nb-N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1" marR="596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+mj-lt"/>
                        </a:rPr>
                        <a:t>09:35</a:t>
                      </a:r>
                      <a:endParaRPr lang="nb-N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1" marR="59641" marT="0" marB="0" anchor="ctr"/>
                </a:tc>
              </a:tr>
              <a:tr h="473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+mj-lt"/>
                        </a:rPr>
                        <a:t>3.     Forretningsmodellenes rolle for Ruters </a:t>
                      </a:r>
                      <a:r>
                        <a:rPr lang="nb-NO" sz="1200" dirty="0" smtClean="0">
                          <a:effectLst/>
                          <a:latin typeface="+mj-lt"/>
                        </a:rPr>
                        <a:t>måloppnåelse</a:t>
                      </a:r>
                      <a:endParaRPr lang="nb-N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1" marR="596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+mj-lt"/>
                        </a:rPr>
                        <a:t>Bernt Reitan Jenssen</a:t>
                      </a:r>
                      <a:endParaRPr lang="nb-N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1" marR="596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+mj-lt"/>
                        </a:rPr>
                        <a:t>09:35</a:t>
                      </a:r>
                      <a:endParaRPr lang="nb-NO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1" marR="596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+mj-lt"/>
                        </a:rPr>
                        <a:t>09:55</a:t>
                      </a:r>
                      <a:endParaRPr lang="nb-N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1" marR="59641" marT="0" marB="0" anchor="ctr"/>
                </a:tc>
              </a:tr>
              <a:tr h="1245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+mj-lt"/>
                        </a:rPr>
                        <a:t>4.     Korte </a:t>
                      </a:r>
                      <a:r>
                        <a:rPr lang="nb-NO" sz="1200" dirty="0" smtClean="0">
                          <a:effectLst/>
                          <a:latin typeface="+mj-lt"/>
                        </a:rPr>
                        <a:t>innlegg </a:t>
                      </a:r>
                      <a:r>
                        <a:rPr lang="nb-NO" sz="1200" dirty="0">
                          <a:effectLst/>
                          <a:latin typeface="+mj-lt"/>
                        </a:rPr>
                        <a:t>fra </a:t>
                      </a:r>
                      <a:r>
                        <a:rPr lang="nb-NO" sz="1200" dirty="0" smtClean="0">
                          <a:effectLst/>
                          <a:latin typeface="+mj-lt"/>
                        </a:rPr>
                        <a:t>deltakende </a:t>
                      </a:r>
                      <a:r>
                        <a:rPr lang="nb-NO" sz="1200" dirty="0">
                          <a:effectLst/>
                          <a:latin typeface="+mj-lt"/>
                        </a:rPr>
                        <a:t>organisasjoner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0" i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Lunsj ca.kl.11.00</a:t>
                      </a:r>
                      <a:r>
                        <a:rPr lang="nb-NO" sz="1200" b="0" i="1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11.30</a:t>
                      </a:r>
                      <a:endParaRPr lang="nb-NO" sz="1200" b="0" i="1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1200" b="0" i="1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1200" b="0" i="1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1200" b="0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1" marR="596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+mj-lt"/>
                        </a:rPr>
                        <a:t>Deltakerne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b-NO" sz="1200" dirty="0" smtClean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+mj-lt"/>
                        </a:rPr>
                        <a:t>Ledes</a:t>
                      </a:r>
                      <a:r>
                        <a:rPr lang="nb-NO" sz="1200" baseline="0" dirty="0" smtClean="0">
                          <a:effectLst/>
                          <a:latin typeface="+mj-lt"/>
                        </a:rPr>
                        <a:t> av:</a:t>
                      </a:r>
                      <a:endParaRPr lang="nb-NO" sz="1200" dirty="0" smtClean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+mj-lt"/>
                        </a:rPr>
                        <a:t>Anita</a:t>
                      </a:r>
                      <a:r>
                        <a:rPr lang="nb-NO" sz="1200" baseline="0" dirty="0" smtClean="0">
                          <a:effectLst/>
                          <a:latin typeface="+mj-lt"/>
                        </a:rPr>
                        <a:t> Frøshaug og </a:t>
                      </a:r>
                      <a:r>
                        <a:rPr lang="nb-NO" sz="1200" dirty="0" smtClean="0">
                          <a:effectLst/>
                          <a:latin typeface="+mj-lt"/>
                        </a:rPr>
                        <a:t>Maia Holthe</a:t>
                      </a:r>
                      <a:endParaRPr lang="nb-N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1" marR="596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+mj-lt"/>
                        </a:rPr>
                        <a:t>09:55</a:t>
                      </a:r>
                      <a:endParaRPr lang="nb-N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1" marR="596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+mj-lt"/>
                        </a:rPr>
                        <a:t>12:45</a:t>
                      </a:r>
                      <a:endParaRPr lang="nb-N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1" marR="59641" marT="0" marB="0" anchor="ctr"/>
                </a:tc>
              </a:tr>
              <a:tr h="9468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+mj-lt"/>
                        </a:rPr>
                        <a:t>5.     Videre prosess, en-til-en møter, skriftlig </a:t>
                      </a:r>
                      <a:r>
                        <a:rPr lang="nb-NO" sz="1200" dirty="0" smtClean="0">
                          <a:effectLst/>
                          <a:latin typeface="+mj-lt"/>
                        </a:rPr>
                        <a:t>besvarelse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1200" dirty="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+mj-lt"/>
                        </a:rPr>
                        <a:t>6.     Oppsummering</a:t>
                      </a:r>
                      <a:endParaRPr lang="nb-N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1" marR="596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b-NO" sz="1200" dirty="0" smtClean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+mj-lt"/>
                        </a:rPr>
                        <a:t>Kåre Riseng</a:t>
                      </a:r>
                      <a:endParaRPr lang="nb-NO" sz="1200" dirty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+mj-lt"/>
                        </a:rPr>
                        <a:t>Bernt Reitan Jenssen</a:t>
                      </a:r>
                      <a:endParaRPr lang="nb-N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1" marR="596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+mj-lt"/>
                        </a:rPr>
                        <a:t>12:45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b-NO" sz="1200" dirty="0" smtClean="0">
                        <a:effectLst/>
                        <a:latin typeface="+mj-lt"/>
                      </a:endParaRPr>
                    </a:p>
                    <a:p>
                      <a:pPr marL="0" algn="ctr" defTabSz="685697" rtl="0" eaLnBrk="1" latinLnBrk="0" hangingPunct="1">
                        <a:spcAft>
                          <a:spcPts val="0"/>
                        </a:spcAft>
                      </a:pPr>
                      <a:r>
                        <a:rPr lang="nb-NO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12:55</a:t>
                      </a:r>
                      <a:endParaRPr lang="nb-NO" sz="12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9641" marR="596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+mj-lt"/>
                        </a:rPr>
                        <a:t>12:55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b-NO" sz="1200" dirty="0" smtClean="0">
                        <a:effectLst/>
                        <a:latin typeface="+mj-lt"/>
                      </a:endParaRPr>
                    </a:p>
                    <a:p>
                      <a:pPr marL="0" algn="ctr" defTabSz="685697" rtl="0" eaLnBrk="1" latinLnBrk="0" hangingPunct="1">
                        <a:spcAft>
                          <a:spcPts val="0"/>
                        </a:spcAft>
                      </a:pPr>
                      <a:r>
                        <a:rPr lang="nb-NO" sz="1200" kern="1200" dirty="0" smtClean="0">
                          <a:effectLst/>
                          <a:latin typeface="+mj-lt"/>
                        </a:rPr>
                        <a:t>13:00</a:t>
                      </a:r>
                      <a:endParaRPr lang="nb-NO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9641" marR="5964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Hensikt med dialogkonferansen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</a:t>
            </a:r>
            <a:r>
              <a:rPr lang="nb-NO" dirty="0" smtClean="0"/>
              <a:t>orretningsmodeller skal gjøre at Ruter sammen med sine leverandører kan </a:t>
            </a:r>
            <a:r>
              <a:rPr lang="nb-NO" dirty="0"/>
              <a:t>operasjonalisere mål, strategier og </a:t>
            </a:r>
            <a:r>
              <a:rPr lang="nb-NO" dirty="0" smtClean="0"/>
              <a:t>tiltak for kollektivtrafikken.   </a:t>
            </a:r>
            <a:endParaRPr lang="nb-NO" dirty="0"/>
          </a:p>
          <a:p>
            <a:r>
              <a:rPr lang="nb-NO" dirty="0" smtClean="0"/>
              <a:t>Ruter ønsker å </a:t>
            </a:r>
            <a:r>
              <a:rPr lang="nb-NO" dirty="0"/>
              <a:t>få innspill til arbeidet med forretningsmodeller fra </a:t>
            </a:r>
            <a:r>
              <a:rPr lang="nb-NO" dirty="0" smtClean="0"/>
              <a:t>ulike </a:t>
            </a:r>
            <a:r>
              <a:rPr lang="nb-NO" dirty="0"/>
              <a:t>typer leverandører og underleverandører til </a:t>
            </a:r>
            <a:r>
              <a:rPr lang="nb-NO" dirty="0" smtClean="0"/>
              <a:t>kollektivtrafikken.</a:t>
            </a:r>
          </a:p>
          <a:p>
            <a:r>
              <a:rPr lang="nb-NO" dirty="0" smtClean="0"/>
              <a:t>Ruter tror at </a:t>
            </a:r>
            <a:r>
              <a:rPr lang="nb-NO" dirty="0"/>
              <a:t>bred involvering vil stimulere til kreativitet og innovasjon til beste for kollektivtrafikken</a:t>
            </a:r>
            <a:r>
              <a:rPr lang="nb-NO" dirty="0" smtClean="0"/>
              <a:t>.</a:t>
            </a:r>
          </a:p>
          <a:p>
            <a:r>
              <a:rPr lang="nb-NO" dirty="0" smtClean="0"/>
              <a:t>Dialogkonferansen vil bli fulgt opp med videre dialog, gjennom bl.a. skriftlige innspill og en-til-en møter.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79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23887" y="1012793"/>
            <a:ext cx="7886700" cy="1569660"/>
          </a:xfrm>
        </p:spPr>
        <p:txBody>
          <a:bodyPr/>
          <a:lstStyle/>
          <a:p>
            <a:r>
              <a:rPr lang="nb-NO" dirty="0"/>
              <a:t>«Hva om jeg hadde drevet kollektivtrafikk i stedet?»</a:t>
            </a:r>
            <a:br>
              <a:rPr lang="nb-NO" dirty="0"/>
            </a:b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Erik Frey Olsen</a:t>
            </a:r>
          </a:p>
          <a:p>
            <a:r>
              <a:rPr lang="en-GB" dirty="0" err="1" smtClean="0"/>
              <a:t>Regionsdirektør</a:t>
            </a:r>
            <a:endParaRPr lang="en-GB" dirty="0" smtClean="0"/>
          </a:p>
          <a:p>
            <a:r>
              <a:rPr lang="en-GB" dirty="0" smtClean="0"/>
              <a:t>Reitan Convenience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23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23887" y="1536013"/>
            <a:ext cx="7886700" cy="1046440"/>
          </a:xfrm>
        </p:spPr>
        <p:txBody>
          <a:bodyPr/>
          <a:lstStyle/>
          <a:p>
            <a:r>
              <a:rPr lang="nb-NO" dirty="0"/>
              <a:t> Forretningsmodellenes rolle for Ruters måloppnåelse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Bernt Reitan Jenssen, Adm.dir, Ruter As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68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Sylinder 33"/>
          <p:cNvSpPr txBox="1"/>
          <p:nvPr/>
        </p:nvSpPr>
        <p:spPr>
          <a:xfrm>
            <a:off x="1028088" y="1654479"/>
            <a:ext cx="1351633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nb-NO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DIN-Regular"/>
              </a:rPr>
              <a:t>Kontrakter</a:t>
            </a:r>
          </a:p>
        </p:txBody>
      </p:sp>
      <p:sp>
        <p:nvSpPr>
          <p:cNvPr id="35" name="TekstSylinder 34"/>
          <p:cNvSpPr txBox="1"/>
          <p:nvPr/>
        </p:nvSpPr>
        <p:spPr>
          <a:xfrm>
            <a:off x="6715962" y="1733502"/>
            <a:ext cx="2176518" cy="36932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nb-NO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DIN-Regular"/>
              </a:rPr>
              <a:t>Samarbeidsavtale</a:t>
            </a:r>
          </a:p>
        </p:txBody>
      </p:sp>
      <p:grpSp>
        <p:nvGrpSpPr>
          <p:cNvPr id="40" name="Gruppe 39"/>
          <p:cNvGrpSpPr/>
          <p:nvPr/>
        </p:nvGrpSpPr>
        <p:grpSpPr>
          <a:xfrm>
            <a:off x="717860" y="2214774"/>
            <a:ext cx="1888785" cy="1150683"/>
            <a:chOff x="771446" y="2541437"/>
            <a:chExt cx="2199275" cy="1339839"/>
          </a:xfrm>
        </p:grpSpPr>
        <p:pic>
          <p:nvPicPr>
            <p:cNvPr id="41" name="Bilde 40" descr="T-ban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874" y="2541437"/>
              <a:ext cx="628847" cy="628847"/>
            </a:xfrm>
            <a:prstGeom prst="rect">
              <a:avLst/>
            </a:prstGeom>
          </p:spPr>
        </p:pic>
        <p:pic>
          <p:nvPicPr>
            <p:cNvPr id="42" name="Bild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660" y="2541437"/>
              <a:ext cx="628847" cy="628847"/>
            </a:xfrm>
            <a:prstGeom prst="rect">
              <a:avLst/>
            </a:prstGeom>
          </p:spPr>
        </p:pic>
        <p:pic>
          <p:nvPicPr>
            <p:cNvPr id="43" name="Bild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687" y="3252429"/>
              <a:ext cx="628847" cy="628847"/>
            </a:xfrm>
            <a:prstGeom prst="rect">
              <a:avLst/>
            </a:prstGeom>
          </p:spPr>
        </p:pic>
        <p:pic>
          <p:nvPicPr>
            <p:cNvPr id="44" name="Bilde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901" y="3252429"/>
              <a:ext cx="628847" cy="628847"/>
            </a:xfrm>
            <a:prstGeom prst="rect">
              <a:avLst/>
            </a:prstGeom>
          </p:spPr>
        </p:pic>
        <p:pic>
          <p:nvPicPr>
            <p:cNvPr id="45" name="Bilde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446" y="2541437"/>
              <a:ext cx="628847" cy="628847"/>
            </a:xfrm>
            <a:prstGeom prst="rect">
              <a:avLst/>
            </a:prstGeom>
          </p:spPr>
        </p:pic>
      </p:grpSp>
      <p:sp>
        <p:nvSpPr>
          <p:cNvPr id="46" name="TekstSylinder 45"/>
          <p:cNvSpPr txBox="1"/>
          <p:nvPr/>
        </p:nvSpPr>
        <p:spPr>
          <a:xfrm>
            <a:off x="3902358" y="3341056"/>
            <a:ext cx="1635899" cy="36932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nb-NO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DIN-Regular"/>
              </a:rPr>
              <a:t>Infrastruktur</a:t>
            </a:r>
          </a:p>
        </p:txBody>
      </p:sp>
      <p:pic>
        <p:nvPicPr>
          <p:cNvPr id="47" name="Bilde 46" descr="NSB_grey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497" y="2223266"/>
            <a:ext cx="1354167" cy="710023"/>
          </a:xfrm>
          <a:prstGeom prst="rect">
            <a:avLst/>
          </a:prstGeom>
        </p:spPr>
      </p:pic>
      <p:grpSp>
        <p:nvGrpSpPr>
          <p:cNvPr id="3" name="Gruppe 2"/>
          <p:cNvGrpSpPr/>
          <p:nvPr/>
        </p:nvGrpSpPr>
        <p:grpSpPr>
          <a:xfrm>
            <a:off x="2886482" y="3968680"/>
            <a:ext cx="3668163" cy="498755"/>
            <a:chOff x="3281130" y="2284901"/>
            <a:chExt cx="4765765" cy="647994"/>
          </a:xfrm>
        </p:grpSpPr>
        <p:pic>
          <p:nvPicPr>
            <p:cNvPr id="49" name="Bilde 48" descr="statens_vegvesen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3524" y="2304048"/>
              <a:ext cx="1199347" cy="628847"/>
            </a:xfrm>
            <a:prstGeom prst="rect">
              <a:avLst/>
            </a:prstGeom>
          </p:spPr>
        </p:pic>
        <p:pic>
          <p:nvPicPr>
            <p:cNvPr id="50" name="Bilde 49" descr="sporveien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946" y="2284901"/>
              <a:ext cx="1199347" cy="628847"/>
            </a:xfrm>
            <a:prstGeom prst="rect">
              <a:avLst/>
            </a:prstGeom>
          </p:spPr>
        </p:pic>
        <p:pic>
          <p:nvPicPr>
            <p:cNvPr id="51" name="Bilde 50" descr="jernbaneverket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130" y="2304048"/>
              <a:ext cx="1199347" cy="628847"/>
            </a:xfrm>
            <a:prstGeom prst="rect">
              <a:avLst/>
            </a:prstGeom>
          </p:spPr>
        </p:pic>
        <p:pic>
          <p:nvPicPr>
            <p:cNvPr id="52" name="Bilde 5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7548" y="2284901"/>
              <a:ext cx="1199347" cy="628846"/>
            </a:xfrm>
            <a:prstGeom prst="rect">
              <a:avLst/>
            </a:prstGeom>
          </p:spPr>
        </p:pic>
      </p:grpSp>
      <p:pic>
        <p:nvPicPr>
          <p:cNvPr id="4" name="Bilde 3" descr="Ruter_signatur_hel_roed_transparent_bakgrunn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991" y="1564477"/>
            <a:ext cx="2072709" cy="795555"/>
          </a:xfrm>
          <a:prstGeom prst="rect">
            <a:avLst/>
          </a:prstGeom>
        </p:spPr>
      </p:pic>
      <p:pic>
        <p:nvPicPr>
          <p:cNvPr id="54" name="Bilde 53" descr="Pil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089" y="1709737"/>
            <a:ext cx="255489" cy="505037"/>
          </a:xfrm>
          <a:prstGeom prst="rect">
            <a:avLst/>
          </a:prstGeom>
        </p:spPr>
      </p:pic>
      <p:pic>
        <p:nvPicPr>
          <p:cNvPr id="55" name="Bilde 54" descr="Pil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28114" y="1709737"/>
            <a:ext cx="255489" cy="505037"/>
          </a:xfrm>
          <a:prstGeom prst="rect">
            <a:avLst/>
          </a:prstGeom>
        </p:spPr>
      </p:pic>
      <p:pic>
        <p:nvPicPr>
          <p:cNvPr id="56" name="Bilde 55" descr="Pil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10601" y="2729492"/>
            <a:ext cx="255489" cy="5050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433191"/>
            <a:ext cx="7980536" cy="861774"/>
          </a:xfrm>
        </p:spPr>
        <p:txBody>
          <a:bodyPr/>
          <a:lstStyle/>
          <a:p>
            <a:r>
              <a:rPr lang="nb-NO" dirty="0"/>
              <a:t>Ruter er den operative </a:t>
            </a:r>
            <a:r>
              <a:rPr lang="nb-NO" u="sng" dirty="0"/>
              <a:t>bestiller</a:t>
            </a:r>
            <a:r>
              <a:rPr lang="nb-NO" dirty="0"/>
              <a:t> av kollektivtrafikken i hovedstadsregionen</a:t>
            </a:r>
          </a:p>
        </p:txBody>
      </p:sp>
    </p:spTree>
    <p:extLst>
      <p:ext uri="{BB962C8B-B14F-4D97-AF65-F5344CB8AC3E}">
        <p14:creationId xmlns:p14="http://schemas.microsoft.com/office/powerpoint/2010/main" val="408404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43631" y="1673041"/>
            <a:ext cx="8350190" cy="79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74911" rIns="0" bIns="0"/>
          <a:lstStyle/>
          <a:p>
            <a:pPr algn="ctr" defTabSz="748435">
              <a:spcBef>
                <a:spcPct val="50000"/>
              </a:spcBef>
            </a:pPr>
            <a:endParaRPr lang="en-GB" sz="3200" dirty="0"/>
          </a:p>
        </p:txBody>
      </p:sp>
      <p:pic>
        <p:nvPicPr>
          <p:cNvPr id="7174" name="Bilde 6" descr="akershu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612" y="1402215"/>
            <a:ext cx="2727061" cy="332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kstSylinder 7"/>
          <p:cNvSpPr txBox="1">
            <a:spLocks noChangeArrowheads="1"/>
          </p:cNvSpPr>
          <p:nvPr/>
        </p:nvSpPr>
        <p:spPr bwMode="auto">
          <a:xfrm>
            <a:off x="5032428" y="1824419"/>
            <a:ext cx="3513282" cy="143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7581" tIns="23791" rIns="47581" bIns="23791">
            <a:spAutoFit/>
          </a:bodyPr>
          <a:lstStyle/>
          <a:p>
            <a:pPr defTabSz="748435"/>
            <a:r>
              <a:rPr lang="nb-NO" sz="1800" b="1" dirty="0" smtClean="0">
                <a:latin typeface="Calibri" pitchFamily="34" charset="0"/>
                <a:cs typeface="Calibri" pitchFamily="34" charset="0"/>
              </a:rPr>
              <a:t>Oslo og Akershus:</a:t>
            </a:r>
          </a:p>
          <a:p>
            <a:pPr marL="285750" indent="-285750" defTabSz="748435">
              <a:buFont typeface="Arial" panose="020B0604020202020204" pitchFamily="34" charset="0"/>
              <a:buChar char="•"/>
            </a:pPr>
            <a:r>
              <a:rPr lang="nb-NO" sz="1800" dirty="0" smtClean="0">
                <a:latin typeface="Calibri" pitchFamily="34" charset="0"/>
                <a:cs typeface="Calibri" pitchFamily="34" charset="0"/>
              </a:rPr>
              <a:t>2 </a:t>
            </a:r>
            <a:r>
              <a:rPr lang="nb-NO" sz="1800" dirty="0">
                <a:latin typeface="Calibri" pitchFamily="34" charset="0"/>
                <a:cs typeface="Calibri" pitchFamily="34" charset="0"/>
              </a:rPr>
              <a:t>fylker</a:t>
            </a:r>
          </a:p>
          <a:p>
            <a:pPr marL="285750" indent="-285750" defTabSz="748435">
              <a:buFont typeface="Arial" panose="020B0604020202020204" pitchFamily="34" charset="0"/>
              <a:buChar char="•"/>
            </a:pPr>
            <a:r>
              <a:rPr lang="nb-NO" sz="1800" dirty="0" smtClean="0">
                <a:latin typeface="Calibri" pitchFamily="34" charset="0"/>
                <a:cs typeface="Calibri" pitchFamily="34" charset="0"/>
              </a:rPr>
              <a:t>23 </a:t>
            </a:r>
            <a:r>
              <a:rPr lang="nb-NO" sz="1800" dirty="0">
                <a:latin typeface="Calibri" pitchFamily="34" charset="0"/>
                <a:cs typeface="Calibri" pitchFamily="34" charset="0"/>
              </a:rPr>
              <a:t>kommuner</a:t>
            </a:r>
          </a:p>
          <a:p>
            <a:pPr marL="285750" indent="-285750" defTabSz="748435">
              <a:buFont typeface="Arial" panose="020B0604020202020204" pitchFamily="34" charset="0"/>
              <a:buChar char="•"/>
            </a:pPr>
            <a:r>
              <a:rPr lang="nb-NO" sz="1800" dirty="0" smtClean="0">
                <a:latin typeface="Calibri" pitchFamily="34" charset="0"/>
                <a:cs typeface="Calibri" pitchFamily="34" charset="0"/>
              </a:rPr>
              <a:t>1,2 millioner innbyggere</a:t>
            </a:r>
          </a:p>
          <a:p>
            <a:pPr marL="285750" indent="-285750" defTabSz="748435">
              <a:buFont typeface="Arial" panose="020B0604020202020204" pitchFamily="34" charset="0"/>
              <a:buChar char="•"/>
            </a:pPr>
            <a:r>
              <a:rPr lang="nb-NO" sz="1800" dirty="0" smtClean="0">
                <a:latin typeface="Calibri" pitchFamily="34" charset="0"/>
                <a:cs typeface="Calibri" pitchFamily="34" charset="0"/>
              </a:rPr>
              <a:t>55 </a:t>
            </a:r>
            <a:r>
              <a:rPr lang="nb-NO" sz="1800" dirty="0">
                <a:latin typeface="Calibri" pitchFamily="34" charset="0"/>
                <a:cs typeface="Calibri" pitchFamily="34" charset="0"/>
              </a:rPr>
              <a:t>% av kollektivreisene </a:t>
            </a:r>
            <a:r>
              <a:rPr lang="nb-NO" sz="1800" dirty="0" smtClean="0">
                <a:latin typeface="Calibri" pitchFamily="34" charset="0"/>
                <a:cs typeface="Calibri" pitchFamily="34" charset="0"/>
              </a:rPr>
              <a:t>i Norge</a:t>
            </a:r>
            <a:endParaRPr lang="nb-NO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60122" y="681416"/>
            <a:ext cx="8085588" cy="395115"/>
          </a:xfrm>
          <a:prstGeom prst="rect">
            <a:avLst/>
          </a:prstGeom>
        </p:spPr>
        <p:txBody>
          <a:bodyPr vert="horz" lIns="91444" tIns="45721" rIns="91444" bIns="45721" rtlCol="0" anchor="b">
            <a:noAutofit/>
          </a:bodyPr>
          <a:lstStyle>
            <a:lvl1pPr>
              <a:spcBef>
                <a:spcPct val="0"/>
              </a:spcBef>
              <a:buNone/>
              <a:defRPr sz="4800" b="1">
                <a:latin typeface="+mj-lt"/>
                <a:ea typeface="+mj-ea"/>
                <a:cs typeface="+mj-cs"/>
              </a:defRPr>
            </a:lvl1pPr>
          </a:lstStyle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80649" y="648634"/>
            <a:ext cx="7980536" cy="430887"/>
          </a:xfrm>
        </p:spPr>
        <p:txBody>
          <a:bodyPr/>
          <a:lstStyle/>
          <a:p>
            <a:r>
              <a:rPr lang="nb-NO" dirty="0" smtClean="0"/>
              <a:t>Ruter betjener hele Oslo </a:t>
            </a:r>
            <a:r>
              <a:rPr lang="nb-NO" dirty="0"/>
              <a:t>og Akershus</a:t>
            </a:r>
          </a:p>
        </p:txBody>
      </p:sp>
    </p:spTree>
    <p:extLst>
      <p:ext uri="{BB962C8B-B14F-4D97-AF65-F5344CB8AC3E}">
        <p14:creationId xmlns:p14="http://schemas.microsoft.com/office/powerpoint/2010/main" val="8405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2"/>
          <p:cNvSpPr txBox="1">
            <a:spLocks/>
          </p:cNvSpPr>
          <p:nvPr/>
        </p:nvSpPr>
        <p:spPr>
          <a:xfrm>
            <a:off x="496889" y="1975638"/>
            <a:ext cx="8410222" cy="901573"/>
          </a:xfrm>
          <a:prstGeom prst="rect">
            <a:avLst/>
          </a:prstGeom>
        </p:spPr>
        <p:txBody>
          <a:bodyPr lIns="49505" tIns="77526" rIns="49505" bIns="24752" anchor="t">
            <a:normAutofit/>
          </a:bodyPr>
          <a:lstStyle>
            <a:lvl1pPr marL="0" indent="0" algn="l" defTabSz="102405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045" indent="0" algn="l" defTabSz="102405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4089" indent="0" algn="l" defTabSz="102405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36134" indent="0" algn="l" defTabSz="102405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178" indent="0" algn="l" defTabSz="102405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0222" indent="0" algn="l" defTabSz="1024059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2267" indent="0" algn="l" defTabSz="1024059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84312" indent="0" algn="l" defTabSz="1024059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6356" indent="0" algn="l" defTabSz="1024059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>
              <a:solidFill>
                <a:srgbClr val="32374B"/>
              </a:solidFill>
              <a:latin typeface="DIN-Regular"/>
              <a:cs typeface="DIN-Regular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3270601" y="2507444"/>
            <a:ext cx="4910176" cy="573208"/>
          </a:xfrm>
          <a:prstGeom prst="rect">
            <a:avLst/>
          </a:prstGeom>
          <a:noFill/>
        </p:spPr>
        <p:txBody>
          <a:bodyPr wrap="square" lIns="49505" tIns="24752" rIns="49505" bIns="24752" rtlCol="0">
            <a:spAutoFit/>
          </a:bodyPr>
          <a:lstStyle/>
          <a:p>
            <a:r>
              <a:rPr lang="nb-NO" sz="1700" dirty="0">
                <a:solidFill>
                  <a:srgbClr val="3237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T-bane, buss, trikk, tog og båt i hele </a:t>
            </a:r>
          </a:p>
          <a:p>
            <a:r>
              <a:rPr lang="nb-NO" sz="1700" dirty="0">
                <a:solidFill>
                  <a:srgbClr val="3237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Ruters trafikkområde i </a:t>
            </a:r>
            <a:r>
              <a:rPr lang="nb-NO" sz="1700" dirty="0" smtClean="0">
                <a:solidFill>
                  <a:srgbClr val="3237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nb-NO" sz="1700" dirty="0">
              <a:solidFill>
                <a:srgbClr val="3237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01" y="1918108"/>
            <a:ext cx="5477530" cy="514304"/>
          </a:xfrm>
          <a:prstGeom prst="rect">
            <a:avLst/>
          </a:prstGeom>
        </p:spPr>
      </p:pic>
      <p:pic>
        <p:nvPicPr>
          <p:cNvPr id="6" name="Bilde 5" descr="strekmenn_på_buss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990" y="1082438"/>
            <a:ext cx="2695575" cy="808559"/>
          </a:xfrm>
          <a:prstGeom prst="rect">
            <a:avLst/>
          </a:prstGeom>
        </p:spPr>
      </p:pic>
      <p:sp>
        <p:nvSpPr>
          <p:cNvPr id="8" name="TekstSylinder 6"/>
          <p:cNvSpPr txBox="1"/>
          <p:nvPr/>
        </p:nvSpPr>
        <p:spPr>
          <a:xfrm>
            <a:off x="233358" y="1623853"/>
            <a:ext cx="5595632" cy="2050535"/>
          </a:xfrm>
          <a:prstGeom prst="rect">
            <a:avLst/>
          </a:prstGeom>
          <a:noFill/>
        </p:spPr>
        <p:txBody>
          <a:bodyPr wrap="square" lIns="49505" tIns="24752" rIns="49505" bIns="24752" rtlCol="0">
            <a:spAutoFit/>
          </a:bodyPr>
          <a:lstStyle/>
          <a:p>
            <a:r>
              <a:rPr lang="nb-NO" sz="13000" b="1" dirty="0" smtClean="0">
                <a:solidFill>
                  <a:srgbClr val="E60000"/>
                </a:solidFill>
                <a:cs typeface="Arial"/>
              </a:rPr>
              <a:t>334</a:t>
            </a:r>
            <a:r>
              <a:rPr lang="nb-NO" sz="12500" b="1" dirty="0" smtClean="0">
                <a:solidFill>
                  <a:srgbClr val="E60000"/>
                </a:solidFill>
                <a:cs typeface="Arial"/>
              </a:rPr>
              <a:t> </a:t>
            </a:r>
            <a:endParaRPr lang="nb-NO" sz="11500" b="1" dirty="0">
              <a:solidFill>
                <a:srgbClr val="E60000"/>
              </a:solidFill>
              <a:latin typeface="Arial"/>
              <a:cs typeface="Arial"/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539552" y="4581285"/>
            <a:ext cx="648072" cy="1295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7912" tIns="43956" rIns="87912" bIns="43956" numCol="1" rtlCol="0" anchor="ctr" anchorCtr="0" compatLnSpc="1">
            <a:prstTxWarp prst="textNoShape">
              <a:avLst/>
            </a:prstTxWarp>
          </a:bodyPr>
          <a:lstStyle/>
          <a:p>
            <a:pPr algn="ctr" defTabSz="1384341" fontAlgn="base">
              <a:spcBef>
                <a:spcPct val="0"/>
              </a:spcBef>
              <a:spcAft>
                <a:spcPct val="0"/>
              </a:spcAft>
            </a:pPr>
            <a:endParaRPr lang="nb-NO" sz="2700">
              <a:latin typeface="DIN-Regular" pitchFamily="50" charset="0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437578" y="4710880"/>
            <a:ext cx="796749" cy="257737"/>
          </a:xfrm>
          <a:prstGeom prst="rect">
            <a:avLst/>
          </a:prstGeom>
          <a:solidFill>
            <a:schemeClr val="bg1"/>
          </a:solidFill>
        </p:spPr>
        <p:txBody>
          <a:bodyPr wrap="square" lIns="49505" tIns="24752" rIns="49505" bIns="24752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49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Ruter 2">
      <a:dk1>
        <a:sysClr val="windowText" lastClr="000000"/>
      </a:dk1>
      <a:lt1>
        <a:sysClr val="window" lastClr="FFFFFF"/>
      </a:lt1>
      <a:dk2>
        <a:srgbClr val="F07800"/>
      </a:dk2>
      <a:lt2>
        <a:srgbClr val="E60000"/>
      </a:lt2>
      <a:accent1>
        <a:srgbClr val="41BECD"/>
      </a:accent1>
      <a:accent2>
        <a:srgbClr val="87B914"/>
      </a:accent2>
      <a:accent3>
        <a:srgbClr val="6E0A14"/>
      </a:accent3>
      <a:accent4>
        <a:srgbClr val="32374B"/>
      </a:accent4>
      <a:accent5>
        <a:srgbClr val="FFC800"/>
      </a:accent5>
      <a:accent6>
        <a:srgbClr val="F07800"/>
      </a:accent6>
      <a:hlink>
        <a:srgbClr val="006BB3"/>
      </a:hlink>
      <a:folHlink>
        <a:srgbClr val="32374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0F6AA3A7-55DE-4D28-8B16-AC9BA8AAFE86}" vid="{2A5F91E0-A81F-4D61-A71A-E5D9D06B4F6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3053</TotalTime>
  <Words>709</Words>
  <Application>Microsoft Office PowerPoint</Application>
  <PresentationFormat>Egendefinert</PresentationFormat>
  <Paragraphs>159</Paragraphs>
  <Slides>24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31" baseType="lpstr">
      <vt:lpstr>Arial</vt:lpstr>
      <vt:lpstr>Calibri</vt:lpstr>
      <vt:lpstr>DIN-Regular</vt:lpstr>
      <vt:lpstr>Georgia</vt:lpstr>
      <vt:lpstr>Times New Roman</vt:lpstr>
      <vt:lpstr>Wingdings</vt:lpstr>
      <vt:lpstr>Office-tema</vt:lpstr>
      <vt:lpstr>Utvikling av forretningsmodeller</vt:lpstr>
      <vt:lpstr>Velkommen til dialogkonferanse </vt:lpstr>
      <vt:lpstr>Program</vt:lpstr>
      <vt:lpstr>Hensikt med dialogkonferansen</vt:lpstr>
      <vt:lpstr>«Hva om jeg hadde drevet kollektivtrafikk i stedet?» </vt:lpstr>
      <vt:lpstr> Forretningsmodellenes rolle for Ruters måloppnåelse</vt:lpstr>
      <vt:lpstr>Ruter er den operative bestiller av kollektivtrafikken i hovedstadsregionen</vt:lpstr>
      <vt:lpstr>Ruter betjener hele Oslo og Akershus</vt:lpstr>
      <vt:lpstr>PowerPoint-presentasjon</vt:lpstr>
      <vt:lpstr>Kollektivtrafikken har tatt trafikkveksten</vt:lpstr>
      <vt:lpstr>En bærekraftig, attraktiv og pulserende hovedstadsregion</vt:lpstr>
      <vt:lpstr>Trenger vi nye forretningsmodeller?</vt:lpstr>
      <vt:lpstr>Bidra til å oppnå mål og visjon</vt:lpstr>
      <vt:lpstr>Ruter kjøper tjenester av leverandører</vt:lpstr>
      <vt:lpstr>Kundene ønsker et integrert mobilitetstilbud</vt:lpstr>
      <vt:lpstr>Hva er målene?</vt:lpstr>
      <vt:lpstr>Implementering av nye forretningsmodeller</vt:lpstr>
      <vt:lpstr>Eksempel på forretningsmodeller</vt:lpstr>
      <vt:lpstr>Eller er andre forretningsmodeller aktuelle?</vt:lpstr>
      <vt:lpstr>    Korte innlegg fra deltakende organisasjoner</vt:lpstr>
      <vt:lpstr> Videre prosess, en-til-en møter, skriftlig besvarelse osv. </vt:lpstr>
      <vt:lpstr>Ruter har mange spørsmål – her er noen</vt:lpstr>
      <vt:lpstr>Videre prosess</vt:lpstr>
      <vt:lpstr> Oppsummering </vt:lpstr>
    </vt:vector>
  </TitlesOfParts>
  <Company>Ruter #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Riseng Kåre</dc:creator>
  <dc:description>Template by addpoint.no</dc:description>
  <cp:lastModifiedBy>Riseng Kåre</cp:lastModifiedBy>
  <cp:revision>171</cp:revision>
  <dcterms:created xsi:type="dcterms:W3CDTF">2016-02-16T12:13:15Z</dcterms:created>
  <dcterms:modified xsi:type="dcterms:W3CDTF">2016-04-06T09:00:50Z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