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0" r:id="rId3"/>
    <p:sldId id="301" r:id="rId4"/>
    <p:sldId id="302" r:id="rId5"/>
    <p:sldId id="312" r:id="rId6"/>
    <p:sldId id="313" r:id="rId7"/>
    <p:sldId id="314" r:id="rId8"/>
    <p:sldId id="323" r:id="rId9"/>
    <p:sldId id="317" r:id="rId10"/>
    <p:sldId id="294" r:id="rId11"/>
    <p:sldId id="293" r:id="rId12"/>
    <p:sldId id="318" r:id="rId13"/>
    <p:sldId id="319" r:id="rId14"/>
    <p:sldId id="288" r:id="rId15"/>
    <p:sldId id="325" r:id="rId16"/>
    <p:sldId id="321" r:id="rId17"/>
    <p:sldId id="320" r:id="rId18"/>
    <p:sldId id="284" r:id="rId19"/>
    <p:sldId id="285" r:id="rId20"/>
    <p:sldId id="324" r:id="rId21"/>
    <p:sldId id="286"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61"/>
    <p:restoredTop sz="73328" autoAdjust="0"/>
  </p:normalViewPr>
  <p:slideViewPr>
    <p:cSldViewPr snapToGrid="0">
      <p:cViewPr varScale="1">
        <p:scale>
          <a:sx n="64" d="100"/>
          <a:sy n="64" d="100"/>
        </p:scale>
        <p:origin x="160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29A3-306D-4B41-BFC0-4E4F047C10D8}" type="datetimeFigureOut">
              <a:rPr lang="en-US" smtClean="0"/>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0FDC6-E7E5-41CB-B85F-2BD2F5B27E8A}" type="slidenum">
              <a:rPr lang="en-US" smtClean="0"/>
              <a:t>‹N°›</a:t>
            </a:fld>
            <a:endParaRPr lang="en-US"/>
          </a:p>
        </p:txBody>
      </p:sp>
    </p:spTree>
    <p:extLst>
      <p:ext uri="{BB962C8B-B14F-4D97-AF65-F5344CB8AC3E}">
        <p14:creationId xmlns:p14="http://schemas.microsoft.com/office/powerpoint/2010/main" val="275021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91B09D-C368-471D-8B70-7AF5864E8FB1}" type="slidenum">
              <a:rPr lang="fr-FR" smtClean="0"/>
              <a:t>2</a:t>
            </a:fld>
            <a:endParaRPr lang="fr-FR"/>
          </a:p>
        </p:txBody>
      </p:sp>
    </p:spTree>
    <p:extLst>
      <p:ext uri="{BB962C8B-B14F-4D97-AF65-F5344CB8AC3E}">
        <p14:creationId xmlns:p14="http://schemas.microsoft.com/office/powerpoint/2010/main" val="3430402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D0FDC6-E7E5-41CB-B85F-2BD2F5B27E8A}" type="slidenum">
              <a:rPr lang="en-US" smtClean="0"/>
              <a:t>17</a:t>
            </a:fld>
            <a:endParaRPr lang="en-US"/>
          </a:p>
        </p:txBody>
      </p:sp>
    </p:spTree>
    <p:extLst>
      <p:ext uri="{BB962C8B-B14F-4D97-AF65-F5344CB8AC3E}">
        <p14:creationId xmlns:p14="http://schemas.microsoft.com/office/powerpoint/2010/main" val="361064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470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DD0FDC6-E7E5-41CB-B85F-2BD2F5B27E8A}" type="slidenum">
              <a:rPr lang="en-US" smtClean="0"/>
              <a:t>21</a:t>
            </a:fld>
            <a:endParaRPr lang="en-US"/>
          </a:p>
        </p:txBody>
      </p:sp>
    </p:spTree>
    <p:extLst>
      <p:ext uri="{BB962C8B-B14F-4D97-AF65-F5344CB8AC3E}">
        <p14:creationId xmlns:p14="http://schemas.microsoft.com/office/powerpoint/2010/main" val="413159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kern="1200" dirty="0" err="1">
                <a:solidFill>
                  <a:schemeClr val="tx1"/>
                </a:solidFill>
                <a:effectLst/>
                <a:latin typeface="+mn-lt"/>
                <a:ea typeface="+mn-ea"/>
                <a:cs typeface="+mn-cs"/>
              </a:rPr>
              <a:t>Governments</a:t>
            </a:r>
            <a:r>
              <a:rPr lang="fr-FR" sz="900" kern="1200" dirty="0">
                <a:solidFill>
                  <a:schemeClr val="tx1"/>
                </a:solidFill>
                <a:effectLst/>
                <a:latin typeface="+mn-lt"/>
                <a:ea typeface="+mn-ea"/>
                <a:cs typeface="+mn-cs"/>
              </a:rPr>
              <a:t> have </a:t>
            </a:r>
            <a:r>
              <a:rPr lang="fr-FR" sz="900" kern="1200" dirty="0" err="1">
                <a:solidFill>
                  <a:schemeClr val="tx1"/>
                </a:solidFill>
                <a:effectLst/>
                <a:latin typeface="+mn-lt"/>
                <a:ea typeface="+mn-ea"/>
                <a:cs typeface="+mn-cs"/>
              </a:rPr>
              <a:t>implemented</a:t>
            </a:r>
            <a:r>
              <a:rPr lang="fr-FR" sz="900" kern="1200" dirty="0">
                <a:solidFill>
                  <a:schemeClr val="tx1"/>
                </a:solidFill>
                <a:effectLst/>
                <a:latin typeface="+mn-lt"/>
                <a:ea typeface="+mn-ea"/>
                <a:cs typeface="+mn-cs"/>
              </a:rPr>
              <a:t> a range of </a:t>
            </a:r>
            <a:r>
              <a:rPr lang="fr-FR" sz="900" kern="1200" dirty="0" err="1">
                <a:solidFill>
                  <a:schemeClr val="tx1"/>
                </a:solidFill>
                <a:effectLst/>
                <a:latin typeface="+mn-lt"/>
                <a:ea typeface="+mn-ea"/>
                <a:cs typeface="+mn-cs"/>
              </a:rPr>
              <a:t>measures</a:t>
            </a:r>
            <a:r>
              <a:rPr lang="fr-FR" sz="900" kern="1200" dirty="0">
                <a:solidFill>
                  <a:schemeClr val="tx1"/>
                </a:solidFill>
                <a:effectLst/>
                <a:latin typeface="+mn-lt"/>
                <a:ea typeface="+mn-ea"/>
                <a:cs typeface="+mn-cs"/>
              </a:rPr>
              <a:t> to manage car </a:t>
            </a:r>
            <a:r>
              <a:rPr lang="fr-FR" sz="900" kern="1200" dirty="0" err="1">
                <a:solidFill>
                  <a:schemeClr val="tx1"/>
                </a:solidFill>
                <a:effectLst/>
                <a:latin typeface="+mn-lt"/>
                <a:ea typeface="+mn-ea"/>
                <a:cs typeface="+mn-cs"/>
              </a:rPr>
              <a:t>ownership</a:t>
            </a:r>
            <a:r>
              <a:rPr lang="fr-FR" sz="900" kern="1200" dirty="0">
                <a:solidFill>
                  <a:schemeClr val="tx1"/>
                </a:solidFill>
                <a:effectLst/>
                <a:latin typeface="+mn-lt"/>
                <a:ea typeface="+mn-ea"/>
                <a:cs typeface="+mn-cs"/>
              </a:rPr>
              <a:t> and usage, </a:t>
            </a:r>
            <a:r>
              <a:rPr lang="fr-FR" sz="900" kern="1200" dirty="0" err="1">
                <a:solidFill>
                  <a:schemeClr val="tx1"/>
                </a:solidFill>
                <a:effectLst/>
                <a:latin typeface="+mn-lt"/>
                <a:ea typeface="+mn-ea"/>
                <a:cs typeface="+mn-cs"/>
              </a:rPr>
              <a:t>Making</a:t>
            </a:r>
            <a:r>
              <a:rPr lang="fr-FR" sz="900" kern="1200" dirty="0">
                <a:solidFill>
                  <a:schemeClr val="tx1"/>
                </a:solidFill>
                <a:effectLst/>
                <a:latin typeface="+mn-lt"/>
                <a:ea typeface="+mn-ea"/>
                <a:cs typeface="+mn-cs"/>
              </a:rPr>
              <a:t> usage of </a:t>
            </a:r>
            <a:r>
              <a:rPr lang="fr-FR" sz="900" kern="1200" dirty="0" err="1">
                <a:solidFill>
                  <a:schemeClr val="tx1"/>
                </a:solidFill>
                <a:effectLst/>
                <a:latin typeface="+mn-lt"/>
                <a:ea typeface="+mn-ea"/>
                <a:cs typeface="+mn-cs"/>
              </a:rPr>
              <a:t>private</a:t>
            </a:r>
            <a:r>
              <a:rPr lang="fr-FR" sz="900" kern="1200" dirty="0">
                <a:solidFill>
                  <a:schemeClr val="tx1"/>
                </a:solidFill>
                <a:effectLst/>
                <a:latin typeface="+mn-lt"/>
                <a:ea typeface="+mn-ea"/>
                <a:cs typeface="+mn-cs"/>
              </a:rPr>
              <a:t> cars </a:t>
            </a:r>
            <a:r>
              <a:rPr lang="fr-FR" sz="900" kern="1200" dirty="0" err="1">
                <a:solidFill>
                  <a:schemeClr val="tx1"/>
                </a:solidFill>
                <a:effectLst/>
                <a:latin typeface="+mn-lt"/>
                <a:ea typeface="+mn-ea"/>
                <a:cs typeface="+mn-cs"/>
              </a:rPr>
              <a:t>really</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expensive</a:t>
            </a:r>
            <a:r>
              <a:rPr lang="fr-FR" sz="900" kern="1200" dirty="0">
                <a:solidFill>
                  <a:schemeClr val="tx1"/>
                </a:solidFill>
                <a:effectLst/>
                <a:latin typeface="+mn-lt"/>
                <a:ea typeface="+mn-ea"/>
                <a:cs typeface="+mn-cs"/>
              </a:rPr>
              <a:t>. </a:t>
            </a:r>
          </a:p>
          <a:p>
            <a:r>
              <a:rPr lang="fr-FR" sz="900" kern="1200" dirty="0" err="1">
                <a:solidFill>
                  <a:schemeClr val="tx1"/>
                </a:solidFill>
                <a:effectLst/>
                <a:latin typeface="+mn-lt"/>
                <a:ea typeface="+mn-ea"/>
                <a:cs typeface="+mn-cs"/>
              </a:rPr>
              <a:t>These</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include</a:t>
            </a:r>
            <a:r>
              <a:rPr lang="fr-FR" sz="9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latin typeface="+mn-lt"/>
                <a:ea typeface="+mn-ea"/>
                <a:cs typeface="+mn-cs"/>
              </a:rPr>
              <a:t>Road taxes and </a:t>
            </a:r>
            <a:r>
              <a:rPr lang="fr-FR" sz="900" kern="1200" dirty="0" err="1">
                <a:solidFill>
                  <a:schemeClr val="tx1"/>
                </a:solidFill>
                <a:effectLst/>
                <a:latin typeface="+mn-lt"/>
                <a:ea typeface="+mn-ea"/>
                <a:cs typeface="+mn-cs"/>
              </a:rPr>
              <a:t>Electronic</a:t>
            </a:r>
            <a:r>
              <a:rPr lang="fr-FR" sz="900" kern="1200" dirty="0">
                <a:solidFill>
                  <a:schemeClr val="tx1"/>
                </a:solidFill>
                <a:effectLst/>
                <a:latin typeface="+mn-lt"/>
                <a:ea typeface="+mn-ea"/>
                <a:cs typeface="+mn-cs"/>
              </a:rPr>
              <a:t> Road Pricing (ERP)</a:t>
            </a:r>
          </a:p>
          <a:p>
            <a:r>
              <a:rPr lang="fr-FR" sz="900" kern="1200" dirty="0" err="1">
                <a:solidFill>
                  <a:schemeClr val="tx1"/>
                </a:solidFill>
                <a:effectLst/>
                <a:latin typeface="+mn-lt"/>
                <a:ea typeface="+mn-ea"/>
                <a:cs typeface="+mn-cs"/>
              </a:rPr>
              <a:t>Vehicle</a:t>
            </a:r>
            <a:r>
              <a:rPr lang="fr-FR" sz="900" kern="1200" dirty="0">
                <a:solidFill>
                  <a:schemeClr val="tx1"/>
                </a:solidFill>
                <a:effectLst/>
                <a:latin typeface="+mn-lt"/>
                <a:ea typeface="+mn-ea"/>
                <a:cs typeface="+mn-cs"/>
              </a:rPr>
              <a:t> Quota System (VQS) and The </a:t>
            </a:r>
            <a:r>
              <a:rPr lang="fr-FR" sz="900" kern="1200" dirty="0" err="1">
                <a:solidFill>
                  <a:schemeClr val="tx1"/>
                </a:solidFill>
                <a:effectLst/>
                <a:latin typeface="+mn-lt"/>
                <a:ea typeface="+mn-ea"/>
                <a:cs typeface="+mn-cs"/>
              </a:rPr>
              <a:t>Certificate</a:t>
            </a:r>
            <a:r>
              <a:rPr lang="fr-FR" sz="900" kern="1200" dirty="0">
                <a:solidFill>
                  <a:schemeClr val="tx1"/>
                </a:solidFill>
                <a:effectLst/>
                <a:latin typeface="+mn-lt"/>
                <a:ea typeface="+mn-ea"/>
                <a:cs typeface="+mn-cs"/>
              </a:rPr>
              <a:t> of </a:t>
            </a:r>
            <a:r>
              <a:rPr lang="fr-FR" sz="900" kern="1200" dirty="0" err="1">
                <a:solidFill>
                  <a:schemeClr val="tx1"/>
                </a:solidFill>
                <a:effectLst/>
                <a:latin typeface="+mn-lt"/>
                <a:ea typeface="+mn-ea"/>
                <a:cs typeface="+mn-cs"/>
              </a:rPr>
              <a:t>Entitlement</a:t>
            </a:r>
            <a:r>
              <a:rPr lang="fr-FR" sz="900" kern="1200" dirty="0">
                <a:solidFill>
                  <a:schemeClr val="tx1"/>
                </a:solidFill>
                <a:effectLst/>
                <a:latin typeface="+mn-lt"/>
                <a:ea typeface="+mn-ea"/>
                <a:cs typeface="+mn-cs"/>
              </a:rPr>
              <a:t> (COE)</a:t>
            </a:r>
          </a:p>
          <a:p>
            <a:r>
              <a:rPr lang="fr-FR" sz="900" kern="1200" dirty="0" err="1">
                <a:solidFill>
                  <a:schemeClr val="tx1"/>
                </a:solidFill>
                <a:effectLst/>
                <a:latin typeface="+mn-lt"/>
                <a:ea typeface="+mn-ea"/>
                <a:cs typeface="+mn-cs"/>
              </a:rPr>
              <a:t>Anyone</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wishing</a:t>
            </a:r>
            <a:r>
              <a:rPr lang="fr-FR" sz="900" kern="1200" dirty="0">
                <a:solidFill>
                  <a:schemeClr val="tx1"/>
                </a:solidFill>
                <a:effectLst/>
                <a:latin typeface="+mn-lt"/>
                <a:ea typeface="+mn-ea"/>
                <a:cs typeface="+mn-cs"/>
              </a:rPr>
              <a:t> to </a:t>
            </a:r>
            <a:r>
              <a:rPr lang="fr-FR" sz="900" kern="1200" dirty="0" err="1">
                <a:solidFill>
                  <a:schemeClr val="tx1"/>
                </a:solidFill>
                <a:effectLst/>
                <a:latin typeface="+mn-lt"/>
                <a:ea typeface="+mn-ea"/>
                <a:cs typeface="+mn-cs"/>
              </a:rPr>
              <a:t>buy</a:t>
            </a:r>
            <a:r>
              <a:rPr lang="fr-FR" sz="900" kern="1200" dirty="0">
                <a:solidFill>
                  <a:schemeClr val="tx1"/>
                </a:solidFill>
                <a:effectLst/>
                <a:latin typeface="+mn-lt"/>
                <a:ea typeface="+mn-ea"/>
                <a:cs typeface="+mn-cs"/>
              </a:rPr>
              <a:t> a car or </a:t>
            </a:r>
            <a:r>
              <a:rPr lang="fr-FR" sz="900" kern="1200" dirty="0" err="1">
                <a:solidFill>
                  <a:schemeClr val="tx1"/>
                </a:solidFill>
                <a:effectLst/>
                <a:latin typeface="+mn-lt"/>
                <a:ea typeface="+mn-ea"/>
                <a:cs typeface="+mn-cs"/>
              </a:rPr>
              <a:t>motorcycle</a:t>
            </a:r>
            <a:r>
              <a:rPr lang="fr-FR" sz="900" kern="1200" dirty="0">
                <a:solidFill>
                  <a:schemeClr val="tx1"/>
                </a:solidFill>
                <a:effectLst/>
                <a:latin typeface="+mn-lt"/>
                <a:ea typeface="+mn-ea"/>
                <a:cs typeface="+mn-cs"/>
              </a:rPr>
              <a:t> has to </a:t>
            </a:r>
            <a:r>
              <a:rPr lang="fr-FR" sz="900" kern="1200" dirty="0" err="1">
                <a:solidFill>
                  <a:schemeClr val="tx1"/>
                </a:solidFill>
                <a:effectLst/>
                <a:latin typeface="+mn-lt"/>
                <a:ea typeface="+mn-ea"/>
                <a:cs typeface="+mn-cs"/>
              </a:rPr>
              <a:t>bid</a:t>
            </a:r>
            <a:r>
              <a:rPr lang="fr-FR" sz="900" kern="1200" dirty="0">
                <a:solidFill>
                  <a:schemeClr val="tx1"/>
                </a:solidFill>
                <a:effectLst/>
                <a:latin typeface="+mn-lt"/>
                <a:ea typeface="+mn-ea"/>
                <a:cs typeface="+mn-cs"/>
              </a:rPr>
              <a:t> for a </a:t>
            </a:r>
            <a:r>
              <a:rPr lang="fr-FR" sz="900" kern="1200" dirty="0" err="1">
                <a:solidFill>
                  <a:schemeClr val="tx1"/>
                </a:solidFill>
                <a:effectLst/>
                <a:latin typeface="+mn-lt"/>
                <a:ea typeface="+mn-ea"/>
                <a:cs typeface="+mn-cs"/>
              </a:rPr>
              <a:t>Certificate</a:t>
            </a:r>
            <a:r>
              <a:rPr lang="fr-FR" sz="900" kern="1200" dirty="0">
                <a:solidFill>
                  <a:schemeClr val="tx1"/>
                </a:solidFill>
                <a:effectLst/>
                <a:latin typeface="+mn-lt"/>
                <a:ea typeface="+mn-ea"/>
                <a:cs typeface="+mn-cs"/>
              </a:rPr>
              <a:t> of </a:t>
            </a:r>
            <a:r>
              <a:rPr lang="fr-FR" sz="900" kern="1200" dirty="0" err="1">
                <a:solidFill>
                  <a:schemeClr val="tx1"/>
                </a:solidFill>
                <a:effectLst/>
                <a:latin typeface="+mn-lt"/>
                <a:ea typeface="+mn-ea"/>
                <a:cs typeface="+mn-cs"/>
              </a:rPr>
              <a:t>Entitlement</a:t>
            </a:r>
            <a:r>
              <a:rPr lang="fr-FR" sz="900" kern="1200" dirty="0">
                <a:solidFill>
                  <a:schemeClr val="tx1"/>
                </a:solidFill>
                <a:effectLst/>
                <a:latin typeface="+mn-lt"/>
                <a:ea typeface="+mn-ea"/>
                <a:cs typeface="+mn-cs"/>
              </a:rPr>
              <a:t> (COE). </a:t>
            </a:r>
            <a:r>
              <a:rPr lang="fr-FR" sz="900" kern="1200" dirty="0" err="1">
                <a:solidFill>
                  <a:schemeClr val="tx1"/>
                </a:solidFill>
                <a:effectLst/>
                <a:latin typeface="+mn-lt"/>
                <a:ea typeface="+mn-ea"/>
                <a:cs typeface="+mn-cs"/>
              </a:rPr>
              <a:t>Each</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month</a:t>
            </a:r>
            <a:r>
              <a:rPr lang="fr-FR" sz="900" kern="1200" dirty="0">
                <a:solidFill>
                  <a:schemeClr val="tx1"/>
                </a:solidFill>
                <a:effectLst/>
                <a:latin typeface="+mn-lt"/>
                <a:ea typeface="+mn-ea"/>
                <a:cs typeface="+mn-cs"/>
              </a:rPr>
              <a:t>, a certain </a:t>
            </a:r>
            <a:r>
              <a:rPr lang="fr-FR" sz="900" kern="1200" dirty="0" err="1">
                <a:solidFill>
                  <a:schemeClr val="tx1"/>
                </a:solidFill>
                <a:effectLst/>
                <a:latin typeface="+mn-lt"/>
                <a:ea typeface="+mn-ea"/>
                <a:cs typeface="+mn-cs"/>
              </a:rPr>
              <a:t>number</a:t>
            </a:r>
            <a:r>
              <a:rPr lang="fr-FR" sz="900" kern="1200" dirty="0">
                <a:solidFill>
                  <a:schemeClr val="tx1"/>
                </a:solidFill>
                <a:effectLst/>
                <a:latin typeface="+mn-lt"/>
                <a:ea typeface="+mn-ea"/>
                <a:cs typeface="+mn-cs"/>
              </a:rPr>
              <a:t> of </a:t>
            </a:r>
            <a:r>
              <a:rPr lang="fr-FR" sz="900" kern="1200" dirty="0" err="1">
                <a:solidFill>
                  <a:schemeClr val="tx1"/>
                </a:solidFill>
                <a:effectLst/>
                <a:latin typeface="+mn-lt"/>
                <a:ea typeface="+mn-ea"/>
                <a:cs typeface="+mn-cs"/>
              </a:rPr>
              <a:t>COE's</a:t>
            </a:r>
            <a:r>
              <a:rPr lang="fr-FR" sz="900" kern="1200" dirty="0">
                <a:solidFill>
                  <a:schemeClr val="tx1"/>
                </a:solidFill>
                <a:effectLst/>
                <a:latin typeface="+mn-lt"/>
                <a:ea typeface="+mn-ea"/>
                <a:cs typeface="+mn-cs"/>
              </a:rPr>
              <a:t> are </a:t>
            </a:r>
            <a:r>
              <a:rPr lang="fr-FR" sz="900" kern="1200" dirty="0" err="1">
                <a:solidFill>
                  <a:schemeClr val="tx1"/>
                </a:solidFill>
                <a:effectLst/>
                <a:latin typeface="+mn-lt"/>
                <a:ea typeface="+mn-ea"/>
                <a:cs typeface="+mn-cs"/>
              </a:rPr>
              <a:t>released</a:t>
            </a:r>
            <a:r>
              <a:rPr lang="fr-FR" sz="900" kern="1200" dirty="0">
                <a:solidFill>
                  <a:schemeClr val="tx1"/>
                </a:solidFill>
                <a:effectLst/>
                <a:latin typeface="+mn-lt"/>
                <a:ea typeface="+mn-ea"/>
                <a:cs typeface="+mn-cs"/>
              </a:rPr>
              <a:t> but </a:t>
            </a:r>
            <a:r>
              <a:rPr lang="fr-FR" sz="900" kern="1200" dirty="0" err="1">
                <a:solidFill>
                  <a:schemeClr val="tx1"/>
                </a:solidFill>
                <a:effectLst/>
                <a:latin typeface="+mn-lt"/>
                <a:ea typeface="+mn-ea"/>
                <a:cs typeface="+mn-cs"/>
              </a:rPr>
              <a:t>they</a:t>
            </a:r>
            <a:r>
              <a:rPr lang="fr-FR" sz="900" kern="1200" dirty="0">
                <a:solidFill>
                  <a:schemeClr val="tx1"/>
                </a:solidFill>
                <a:effectLst/>
                <a:latin typeface="+mn-lt"/>
                <a:ea typeface="+mn-ea"/>
                <a:cs typeface="+mn-cs"/>
              </a:rPr>
              <a:t> have </a:t>
            </a:r>
            <a:r>
              <a:rPr lang="fr-FR" sz="900" kern="1200" dirty="0" err="1">
                <a:solidFill>
                  <a:schemeClr val="tx1"/>
                </a:solidFill>
                <a:effectLst/>
                <a:latin typeface="+mn-lt"/>
                <a:ea typeface="+mn-ea"/>
                <a:cs typeface="+mn-cs"/>
              </a:rPr>
              <a:t>become</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so</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expensive</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that</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it</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is</a:t>
            </a:r>
            <a:r>
              <a:rPr lang="fr-FR" sz="900" kern="1200" dirty="0">
                <a:solidFill>
                  <a:schemeClr val="tx1"/>
                </a:solidFill>
                <a:effectLst/>
                <a:latin typeface="+mn-lt"/>
                <a:ea typeface="+mn-ea"/>
                <a:cs typeface="+mn-cs"/>
              </a:rPr>
              <a:t> </a:t>
            </a:r>
            <a:r>
              <a:rPr lang="fr-FR" sz="900" kern="1200" dirty="0" err="1">
                <a:solidFill>
                  <a:schemeClr val="tx1"/>
                </a:solidFill>
                <a:effectLst/>
                <a:latin typeface="+mn-lt"/>
                <a:ea typeface="+mn-ea"/>
                <a:cs typeface="+mn-cs"/>
              </a:rPr>
              <a:t>cost</a:t>
            </a:r>
            <a:r>
              <a:rPr lang="fr-FR" sz="900" kern="1200" dirty="0">
                <a:solidFill>
                  <a:schemeClr val="tx1"/>
                </a:solidFill>
                <a:effectLst/>
                <a:latin typeface="+mn-lt"/>
                <a:ea typeface="+mn-ea"/>
                <a:cs typeface="+mn-cs"/>
              </a:rPr>
              <a:t> prohibitive to </a:t>
            </a:r>
            <a:r>
              <a:rPr lang="fr-FR" sz="900" kern="1200" dirty="0" err="1">
                <a:solidFill>
                  <a:schemeClr val="tx1"/>
                </a:solidFill>
                <a:effectLst/>
                <a:latin typeface="+mn-lt"/>
                <a:ea typeface="+mn-ea"/>
                <a:cs typeface="+mn-cs"/>
              </a:rPr>
              <a:t>own</a:t>
            </a:r>
            <a:r>
              <a:rPr lang="fr-FR" sz="900" kern="1200" dirty="0">
                <a:solidFill>
                  <a:schemeClr val="tx1"/>
                </a:solidFill>
                <a:effectLst/>
                <a:latin typeface="+mn-lt"/>
                <a:ea typeface="+mn-ea"/>
                <a:cs typeface="+mn-cs"/>
              </a:rPr>
              <a:t> a car (</a:t>
            </a:r>
            <a:r>
              <a:rPr lang="fr-FR" sz="900" kern="1200" dirty="0" err="1">
                <a:solidFill>
                  <a:schemeClr val="tx1"/>
                </a:solidFill>
                <a:effectLst/>
                <a:latin typeface="+mn-lt"/>
                <a:ea typeface="+mn-ea"/>
                <a:cs typeface="+mn-cs"/>
              </a:rPr>
              <a:t>around</a:t>
            </a:r>
            <a:r>
              <a:rPr lang="fr-FR" sz="900" kern="1200" dirty="0">
                <a:solidFill>
                  <a:schemeClr val="tx1"/>
                </a:solidFill>
                <a:effectLst/>
                <a:latin typeface="+mn-lt"/>
                <a:ea typeface="+mn-ea"/>
                <a:cs typeface="+mn-cs"/>
              </a:rPr>
              <a:t> $60.000</a:t>
            </a:r>
            <a:r>
              <a:rPr lang="fr-FR" sz="900" kern="1200" baseline="0" dirty="0">
                <a:solidFill>
                  <a:schemeClr val="tx1"/>
                </a:solidFill>
                <a:effectLst/>
                <a:latin typeface="+mn-lt"/>
                <a:ea typeface="+mn-ea"/>
                <a:cs typeface="+mn-cs"/>
              </a:rPr>
              <a:t> </a:t>
            </a:r>
            <a:r>
              <a:rPr lang="fr-FR" sz="900" kern="1200" baseline="0" dirty="0" err="1">
                <a:solidFill>
                  <a:schemeClr val="tx1"/>
                </a:solidFill>
                <a:effectLst/>
                <a:latin typeface="+mn-lt"/>
                <a:ea typeface="+mn-ea"/>
                <a:cs typeface="+mn-cs"/>
              </a:rPr>
              <a:t>cost</a:t>
            </a:r>
            <a:r>
              <a:rPr lang="fr-FR" sz="900" kern="1200" baseline="0" dirty="0">
                <a:solidFill>
                  <a:schemeClr val="tx1"/>
                </a:solidFill>
                <a:effectLst/>
                <a:latin typeface="+mn-lt"/>
                <a:ea typeface="+mn-ea"/>
                <a:cs typeface="+mn-cs"/>
              </a:rPr>
              <a:t> for a COE) - </a:t>
            </a:r>
            <a:r>
              <a:rPr lang="fr-FR" sz="900" kern="1200" dirty="0" err="1">
                <a:solidFill>
                  <a:schemeClr val="tx1"/>
                </a:solidFill>
                <a:effectLst/>
                <a:latin typeface="+mn-lt"/>
                <a:ea typeface="+mn-ea"/>
                <a:cs typeface="+mn-cs"/>
              </a:rPr>
              <a:t>Expensive</a:t>
            </a:r>
            <a:r>
              <a:rPr lang="fr-FR" sz="900" kern="1200" dirty="0">
                <a:solidFill>
                  <a:schemeClr val="tx1"/>
                </a:solidFill>
                <a:effectLst/>
                <a:latin typeface="+mn-lt"/>
                <a:ea typeface="+mn-ea"/>
                <a:cs typeface="+mn-cs"/>
              </a:rPr>
              <a:t> car </a:t>
            </a:r>
            <a:r>
              <a:rPr lang="fr-FR" sz="900" kern="1200" dirty="0" err="1">
                <a:solidFill>
                  <a:schemeClr val="tx1"/>
                </a:solidFill>
                <a:effectLst/>
                <a:latin typeface="+mn-lt"/>
                <a:ea typeface="+mn-ea"/>
                <a:cs typeface="+mn-cs"/>
              </a:rPr>
              <a:t>parks</a:t>
            </a:r>
            <a:r>
              <a:rPr lang="fr-FR" sz="9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7391B09D-C368-471D-8B70-7AF5864E8FB1}" type="slidenum">
              <a:rPr lang="fr-FR" smtClean="0"/>
              <a:t>3</a:t>
            </a:fld>
            <a:endParaRPr lang="fr-FR"/>
          </a:p>
        </p:txBody>
      </p:sp>
    </p:spTree>
    <p:extLst>
      <p:ext uri="{BB962C8B-B14F-4D97-AF65-F5344CB8AC3E}">
        <p14:creationId xmlns:p14="http://schemas.microsoft.com/office/powerpoint/2010/main" val="160159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And </a:t>
            </a:r>
            <a:r>
              <a:rPr lang="fr-FR" sz="1200" kern="1200" dirty="0" err="1">
                <a:solidFill>
                  <a:schemeClr val="tx1"/>
                </a:solidFill>
                <a:effectLst/>
                <a:latin typeface="+mn-lt"/>
                <a:ea typeface="+mn-ea"/>
                <a:cs typeface="+mn-cs"/>
              </a:rPr>
              <a:t>yet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traffic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increasingly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congested</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Why</a:t>
            </a:r>
            <a:r>
              <a:rPr lang="fr-FR" sz="1200" kern="1200" dirty="0">
                <a:solidFill>
                  <a:schemeClr val="tx1"/>
                </a:solidFill>
                <a:effectLst/>
                <a:latin typeface="+mn-lt"/>
                <a:ea typeface="+mn-ea"/>
                <a:cs typeface="+mn-cs"/>
              </a:rPr>
              <a:t> ? </a:t>
            </a:r>
          </a:p>
          <a:p>
            <a:r>
              <a:rPr lang="fr-FR" sz="1200" kern="1200" dirty="0" err="1">
                <a:solidFill>
                  <a:schemeClr val="tx1"/>
                </a:solidFill>
                <a:effectLst/>
                <a:latin typeface="+mn-lt"/>
                <a:ea typeface="+mn-ea"/>
                <a:cs typeface="+mn-cs"/>
              </a:rPr>
              <a:t>Because</a:t>
            </a:r>
            <a:r>
              <a:rPr lang="fr-FR" sz="1200" kern="1200" dirty="0">
                <a:solidFill>
                  <a:schemeClr val="tx1"/>
                </a:solidFill>
                <a:effectLst/>
                <a:latin typeface="+mn-lt"/>
                <a:ea typeface="+mn-ea"/>
                <a:cs typeface="+mn-cs"/>
              </a:rPr>
              <a:t> cars </a:t>
            </a:r>
            <a:r>
              <a:rPr lang="fr-FR" sz="1200" kern="1200" dirty="0" err="1">
                <a:solidFill>
                  <a:schemeClr val="tx1"/>
                </a:solidFill>
                <a:effectLst/>
                <a:latin typeface="+mn-lt"/>
                <a:ea typeface="+mn-ea"/>
                <a:cs typeface="+mn-cs"/>
              </a:rPr>
              <a:t>remains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only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seamless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door</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door</a:t>
            </a:r>
            <a:r>
              <a:rPr lang="fr-FR" sz="1200" kern="1200" dirty="0">
                <a:solidFill>
                  <a:schemeClr val="tx1"/>
                </a:solidFill>
                <a:effectLst/>
                <a:latin typeface="+mn-lt"/>
                <a:ea typeface="+mn-ea"/>
                <a:cs typeface="+mn-cs"/>
              </a:rPr>
              <a:t> solution for </a:t>
            </a:r>
            <a:r>
              <a:rPr lang="fr-FR" sz="1200" kern="1200" dirty="0" err="1">
                <a:solidFill>
                  <a:schemeClr val="tx1"/>
                </a:solidFill>
                <a:effectLst/>
                <a:latin typeface="+mn-lt"/>
                <a:ea typeface="+mn-ea"/>
                <a:cs typeface="+mn-cs"/>
              </a:rPr>
              <a:t>urban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mobility</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7391B09D-C368-471D-8B70-7AF5864E8FB1}" type="slidenum">
              <a:rPr lang="fr-FR" smtClean="0"/>
              <a:t>4</a:t>
            </a:fld>
            <a:endParaRPr lang="fr-FR"/>
          </a:p>
        </p:txBody>
      </p:sp>
    </p:spTree>
    <p:extLst>
      <p:ext uri="{BB962C8B-B14F-4D97-AF65-F5344CB8AC3E}">
        <p14:creationId xmlns:p14="http://schemas.microsoft.com/office/powerpoint/2010/main" val="99936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The alternative </a:t>
            </a:r>
            <a:r>
              <a:rPr lang="fr-FR" dirty="0" err="1"/>
              <a:t>response</a:t>
            </a:r>
            <a:r>
              <a:rPr lang="fr-FR" dirty="0"/>
              <a:t> as per EM point of </a:t>
            </a:r>
            <a:r>
              <a:rPr lang="fr-FR" dirty="0" err="1"/>
              <a:t>view</a:t>
            </a:r>
            <a:r>
              <a:rPr lang="fr-FR" baseline="0" dirty="0"/>
              <a:t> </a:t>
            </a:r>
            <a:r>
              <a:rPr lang="fr-FR" baseline="0" dirty="0" err="1"/>
              <a:t>is</a:t>
            </a:r>
            <a:r>
              <a:rPr lang="fr-FR" baseline="0" dirty="0"/>
              <a:t> :</a:t>
            </a:r>
          </a:p>
          <a:p>
            <a:r>
              <a:rPr lang="fr-FR" baseline="0" dirty="0" err="1"/>
              <a:t>Pairing</a:t>
            </a:r>
            <a:r>
              <a:rPr lang="fr-FR" baseline="0" dirty="0"/>
              <a:t> </a:t>
            </a:r>
            <a:r>
              <a:rPr lang="fr-FR" baseline="0" dirty="0" err="1"/>
              <a:t>shared</a:t>
            </a:r>
            <a:r>
              <a:rPr lang="fr-FR" baseline="0" dirty="0"/>
              <a:t> last mile </a:t>
            </a:r>
            <a:r>
              <a:rPr lang="fr-FR" baseline="0" dirty="0" err="1"/>
              <a:t>autonomous</a:t>
            </a:r>
            <a:r>
              <a:rPr lang="fr-FR" baseline="0" dirty="0"/>
              <a:t> </a:t>
            </a:r>
            <a:r>
              <a:rPr lang="fr-FR" baseline="0" dirty="0" err="1"/>
              <a:t>vehicles</a:t>
            </a:r>
            <a:r>
              <a:rPr lang="fr-FR" baseline="0" dirty="0"/>
              <a:t> </a:t>
            </a:r>
            <a:r>
              <a:rPr lang="fr-FR" baseline="0" dirty="0" err="1"/>
              <a:t>with</a:t>
            </a:r>
            <a:r>
              <a:rPr lang="fr-FR" baseline="0" dirty="0"/>
              <a:t> </a:t>
            </a:r>
            <a:r>
              <a:rPr lang="fr-FR" baseline="0" dirty="0" err="1"/>
              <a:t>other</a:t>
            </a:r>
            <a:r>
              <a:rPr lang="fr-FR" baseline="0" dirty="0"/>
              <a:t> public transportation </a:t>
            </a:r>
            <a:r>
              <a:rPr lang="fr-FR" baseline="0" dirty="0" err="1"/>
              <a:t>systems</a:t>
            </a:r>
            <a:endParaRPr lang="fr-FR" dirty="0"/>
          </a:p>
        </p:txBody>
      </p:sp>
      <p:sp>
        <p:nvSpPr>
          <p:cNvPr id="4" name="Espace réservé du numéro de diapositive 3"/>
          <p:cNvSpPr>
            <a:spLocks noGrp="1"/>
          </p:cNvSpPr>
          <p:nvPr>
            <p:ph type="sldNum" sz="quarter" idx="10"/>
          </p:nvPr>
        </p:nvSpPr>
        <p:spPr/>
        <p:txBody>
          <a:bodyPr/>
          <a:lstStyle/>
          <a:p>
            <a:fld id="{7391B09D-C368-471D-8B70-7AF5864E8FB1}" type="slidenum">
              <a:rPr lang="fr-FR" smtClean="0"/>
              <a:t>5</a:t>
            </a:fld>
            <a:endParaRPr lang="fr-FR"/>
          </a:p>
        </p:txBody>
      </p:sp>
    </p:spTree>
    <p:extLst>
      <p:ext uri="{BB962C8B-B14F-4D97-AF65-F5344CB8AC3E}">
        <p14:creationId xmlns:p14="http://schemas.microsoft.com/office/powerpoint/2010/main" val="164197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Making</a:t>
            </a:r>
            <a:r>
              <a:rPr lang="fr-FR" baseline="0" dirty="0"/>
              <a:t> a </a:t>
            </a:r>
            <a:r>
              <a:rPr lang="fr-FR" baseline="0" dirty="0" err="1"/>
              <a:t>booking</a:t>
            </a:r>
            <a:r>
              <a:rPr lang="fr-FR" baseline="0" dirty="0"/>
              <a:t> for a </a:t>
            </a:r>
            <a:r>
              <a:rPr lang="fr-FR" baseline="0" dirty="0" err="1"/>
              <a:t>door</a:t>
            </a:r>
            <a:r>
              <a:rPr lang="fr-FR" baseline="0" dirty="0"/>
              <a:t> to </a:t>
            </a:r>
            <a:r>
              <a:rPr lang="fr-FR" baseline="0" dirty="0" err="1"/>
              <a:t>door</a:t>
            </a:r>
            <a:r>
              <a:rPr lang="fr-FR" baseline="0" dirty="0"/>
              <a:t> </a:t>
            </a:r>
            <a:r>
              <a:rPr lang="fr-FR" baseline="0" dirty="0" err="1"/>
              <a:t>journey</a:t>
            </a:r>
            <a:endParaRPr lang="fr-FR" baseline="0" dirty="0"/>
          </a:p>
          <a:p>
            <a:r>
              <a:rPr lang="fr-FR" baseline="0" dirty="0"/>
              <a:t>You </a:t>
            </a:r>
            <a:r>
              <a:rPr lang="fr-FR" baseline="0" dirty="0" err="1"/>
              <a:t>keep</a:t>
            </a:r>
            <a:r>
              <a:rPr lang="fr-FR" baseline="0" dirty="0"/>
              <a:t> </a:t>
            </a:r>
            <a:r>
              <a:rPr lang="fr-FR" baseline="0" dirty="0" err="1"/>
              <a:t>your</a:t>
            </a:r>
            <a:r>
              <a:rPr lang="fr-FR" baseline="0" dirty="0"/>
              <a:t> liberty of </a:t>
            </a:r>
            <a:r>
              <a:rPr lang="fr-FR" baseline="0" dirty="0" err="1"/>
              <a:t>moving</a:t>
            </a:r>
            <a:r>
              <a:rPr lang="fr-FR" baseline="0" dirty="0"/>
              <a:t> </a:t>
            </a:r>
            <a:r>
              <a:rPr lang="fr-FR" baseline="0" dirty="0" err="1"/>
              <a:t>because</a:t>
            </a:r>
            <a:r>
              <a:rPr lang="fr-FR" baseline="0" dirty="0"/>
              <a:t> </a:t>
            </a:r>
            <a:r>
              <a:rPr lang="fr-FR" baseline="0" dirty="0" err="1"/>
              <a:t>you</a:t>
            </a:r>
            <a:r>
              <a:rPr lang="fr-FR" baseline="0" dirty="0"/>
              <a:t> </a:t>
            </a:r>
            <a:r>
              <a:rPr lang="fr-FR" baseline="0" dirty="0" err="1"/>
              <a:t>can</a:t>
            </a:r>
            <a:r>
              <a:rPr lang="fr-FR" baseline="0" dirty="0"/>
              <a:t> </a:t>
            </a:r>
            <a:r>
              <a:rPr lang="fr-FR" baseline="0" dirty="0" err="1"/>
              <a:t>leave</a:t>
            </a:r>
            <a:r>
              <a:rPr lang="fr-FR" baseline="0" dirty="0"/>
              <a:t> </a:t>
            </a:r>
            <a:r>
              <a:rPr lang="fr-FR" baseline="0" dirty="0" err="1"/>
              <a:t>whenever</a:t>
            </a:r>
            <a:r>
              <a:rPr lang="fr-FR" baseline="0" dirty="0"/>
              <a:t> </a:t>
            </a:r>
            <a:r>
              <a:rPr lang="fr-FR" baseline="0" dirty="0" err="1"/>
              <a:t>you</a:t>
            </a:r>
            <a:r>
              <a:rPr lang="fr-FR" baseline="0" dirty="0"/>
              <a:t> </a:t>
            </a:r>
            <a:r>
              <a:rPr lang="fr-FR" baseline="0" dirty="0" err="1"/>
              <a:t>want</a:t>
            </a:r>
            <a:r>
              <a:rPr lang="fr-FR" baseline="0" dirty="0"/>
              <a:t> to go </a:t>
            </a:r>
            <a:r>
              <a:rPr lang="fr-FR" baseline="0" dirty="0" err="1"/>
              <a:t>where</a:t>
            </a:r>
            <a:r>
              <a:rPr lang="fr-FR" baseline="0" dirty="0"/>
              <a:t> </a:t>
            </a:r>
            <a:r>
              <a:rPr lang="fr-FR" baseline="0" dirty="0" err="1"/>
              <a:t>ever</a:t>
            </a:r>
            <a:r>
              <a:rPr lang="fr-FR" baseline="0" dirty="0"/>
              <a:t> </a:t>
            </a:r>
            <a:r>
              <a:rPr lang="fr-FR" baseline="0" dirty="0" err="1"/>
              <a:t>you</a:t>
            </a:r>
            <a:r>
              <a:rPr lang="fr-FR" baseline="0" dirty="0"/>
              <a:t> </a:t>
            </a:r>
            <a:r>
              <a:rPr lang="fr-FR" baseline="0" dirty="0" err="1"/>
              <a:t>want</a:t>
            </a:r>
            <a:r>
              <a:rPr lang="fr-FR" baseline="0" dirty="0"/>
              <a:t>. You are not bond to a </a:t>
            </a:r>
            <a:r>
              <a:rPr lang="fr-FR" baseline="0" dirty="0" err="1"/>
              <a:t>schedule</a:t>
            </a:r>
            <a:r>
              <a:rPr lang="fr-FR" baseline="0" dirty="0"/>
              <a:t> and </a:t>
            </a:r>
            <a:r>
              <a:rPr lang="fr-FR" baseline="0" dirty="0" err="1"/>
              <a:t>you</a:t>
            </a:r>
            <a:r>
              <a:rPr lang="fr-FR" baseline="0" dirty="0"/>
              <a:t> do not </a:t>
            </a:r>
            <a:r>
              <a:rPr lang="fr-FR" baseline="0" dirty="0" err="1"/>
              <a:t>depend</a:t>
            </a:r>
            <a:r>
              <a:rPr lang="fr-FR" baseline="0" dirty="0"/>
              <a:t> on free parking slots. </a:t>
            </a:r>
            <a:endParaRPr lang="fr-FR" dirty="0"/>
          </a:p>
        </p:txBody>
      </p:sp>
      <p:sp>
        <p:nvSpPr>
          <p:cNvPr id="4" name="Espace réservé du numéro de diapositive 3"/>
          <p:cNvSpPr>
            <a:spLocks noGrp="1"/>
          </p:cNvSpPr>
          <p:nvPr>
            <p:ph type="sldNum" sz="quarter" idx="10"/>
          </p:nvPr>
        </p:nvSpPr>
        <p:spPr/>
        <p:txBody>
          <a:bodyPr/>
          <a:lstStyle/>
          <a:p>
            <a:fld id="{7391B09D-C368-471D-8B70-7AF5864E8FB1}" type="slidenum">
              <a:rPr lang="fr-FR" smtClean="0"/>
              <a:t>6</a:t>
            </a:fld>
            <a:endParaRPr lang="fr-FR"/>
          </a:p>
        </p:txBody>
      </p:sp>
    </p:spTree>
    <p:extLst>
      <p:ext uri="{BB962C8B-B14F-4D97-AF65-F5344CB8AC3E}">
        <p14:creationId xmlns:p14="http://schemas.microsoft.com/office/powerpoint/2010/main" val="355876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a:t>Because the AV and the buses are supervised by a unique multimodal system that takes care of your entire journey and monitors the whole fleet of vehicles, you will not have to wait 15’ at the bus station or worry about missing your connection</a:t>
            </a:r>
          </a:p>
          <a:p>
            <a:endParaRPr lang="fr-FR" dirty="0"/>
          </a:p>
          <a:p>
            <a:r>
              <a:rPr lang="en-US" sz="1200" dirty="0">
                <a:latin typeface="Arial" panose="020B0604020202020204" pitchFamily="34" charset="0"/>
                <a:cs typeface="Arial" panose="020B0604020202020204" pitchFamily="34" charset="0"/>
              </a:rPr>
              <a:t>And</a:t>
            </a:r>
            <a:r>
              <a:rPr lang="en-US" sz="1200" baseline="0" dirty="0">
                <a:latin typeface="Arial" panose="020B0604020202020204" pitchFamily="34" charset="0"/>
                <a:cs typeface="Arial" panose="020B0604020202020204" pitchFamily="34" charset="0"/>
              </a:rPr>
              <a:t> b</a:t>
            </a:r>
            <a:r>
              <a:rPr lang="en-US" sz="1200" dirty="0">
                <a:latin typeface="Arial" panose="020B0604020202020204" pitchFamily="34" charset="0"/>
                <a:cs typeface="Arial" panose="020B0604020202020204" pitchFamily="34" charset="0"/>
              </a:rPr>
              <a:t>ecause the multimodal system handles your entire journey, you no longer have to pay separately each segment  </a:t>
            </a:r>
            <a:endParaRPr lang="fr-FR" dirty="0"/>
          </a:p>
        </p:txBody>
      </p:sp>
      <p:sp>
        <p:nvSpPr>
          <p:cNvPr id="4" name="Espace réservé du numéro de diapositive 3"/>
          <p:cNvSpPr>
            <a:spLocks noGrp="1"/>
          </p:cNvSpPr>
          <p:nvPr>
            <p:ph type="sldNum" sz="quarter" idx="10"/>
          </p:nvPr>
        </p:nvSpPr>
        <p:spPr/>
        <p:txBody>
          <a:bodyPr/>
          <a:lstStyle/>
          <a:p>
            <a:fld id="{7391B09D-C368-471D-8B70-7AF5864E8FB1}" type="slidenum">
              <a:rPr lang="fr-FR" smtClean="0"/>
              <a:t>7</a:t>
            </a:fld>
            <a:endParaRPr lang="fr-FR"/>
          </a:p>
        </p:txBody>
      </p:sp>
    </p:spTree>
    <p:extLst>
      <p:ext uri="{BB962C8B-B14F-4D97-AF65-F5344CB8AC3E}">
        <p14:creationId xmlns:p14="http://schemas.microsoft.com/office/powerpoint/2010/main" val="234825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91B09D-C368-471D-8B70-7AF5864E8FB1}" type="slidenum">
              <a:rPr lang="fr-FR" smtClean="0"/>
              <a:t>9</a:t>
            </a:fld>
            <a:endParaRPr lang="fr-FR"/>
          </a:p>
        </p:txBody>
      </p:sp>
    </p:spTree>
    <p:extLst>
      <p:ext uri="{BB962C8B-B14F-4D97-AF65-F5344CB8AC3E}">
        <p14:creationId xmlns:p14="http://schemas.microsoft.com/office/powerpoint/2010/main" val="241548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7351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86569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210D33-82E9-4900-AEBD-718AD144F69F}" type="datetime1">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38931-973E-491A-9BD6-9649B2983620}" type="slidenum">
              <a:rPr lang="en-US" smtClean="0"/>
              <a:t>‹N°›</a:t>
            </a:fld>
            <a:endParaRPr lang="en-US" dirty="0"/>
          </a:p>
        </p:txBody>
      </p:sp>
    </p:spTree>
    <p:extLst>
      <p:ext uri="{BB962C8B-B14F-4D97-AF65-F5344CB8AC3E}">
        <p14:creationId xmlns:p14="http://schemas.microsoft.com/office/powerpoint/2010/main" val="145955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66D3D-0EF2-49AC-81E0-81DA21530FF5}" type="datetime1">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143437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AC04D-D02F-430E-94E9-4AD611B3CF5C}" type="datetime1">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271391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812727" y="2268141"/>
            <a:ext cx="5518547"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303280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Comparaison">
    <p:spTree>
      <p:nvGrpSpPr>
        <p:cNvPr id="1" name=""/>
        <p:cNvGrpSpPr/>
        <p:nvPr/>
      </p:nvGrpSpPr>
      <p:grpSpPr>
        <a:xfrm>
          <a:off x="0" y="0"/>
          <a:ext cx="0" cy="0"/>
          <a:chOff x="0" y="0"/>
          <a:chExt cx="0" cy="0"/>
        </a:xfrm>
      </p:grpSpPr>
      <p:sp>
        <p:nvSpPr>
          <p:cNvPr id="10" name="Shape 10"/>
          <p:cNvSpPr>
            <a:spLocks noGrp="1"/>
          </p:cNvSpPr>
          <p:nvPr>
            <p:ph type="title"/>
          </p:nvPr>
        </p:nvSpPr>
        <p:spPr>
          <a:xfrm>
            <a:off x="457200" y="256809"/>
            <a:ext cx="8229600" cy="1178656"/>
          </a:xfrm>
          <a:prstGeom prst="rect">
            <a:avLst/>
          </a:prstGeom>
        </p:spPr>
        <p:txBody>
          <a:bodyPr/>
          <a:lstStyle/>
          <a:p>
            <a:pPr lvl="0"/>
            <a:endParaRPr/>
          </a:p>
        </p:txBody>
      </p:sp>
      <p:sp>
        <p:nvSpPr>
          <p:cNvPr id="11" name="Shape 11"/>
          <p:cNvSpPr>
            <a:spLocks noGrp="1"/>
          </p:cNvSpPr>
          <p:nvPr>
            <p:ph type="body" idx="1"/>
          </p:nvPr>
        </p:nvSpPr>
        <p:spPr>
          <a:xfrm>
            <a:off x="457200" y="1435464"/>
            <a:ext cx="4040188" cy="739411"/>
          </a:xfrm>
          <a:prstGeom prst="rect">
            <a:avLst/>
          </a:prstGeom>
        </p:spPr>
        <p:txBody>
          <a:bodyPr anchor="b"/>
          <a:lstStyle/>
          <a:p>
            <a:pPr marL="0" lvl="0" indent="0">
              <a:spcBef>
                <a:spcPts val="400"/>
              </a:spcBef>
              <a:buClrTx/>
              <a:buSzTx/>
              <a:buFontTx/>
              <a:buNone/>
              <a:defRPr sz="2400" b="1"/>
            </a:pPr>
            <a:endParaRP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‹N°›</a:t>
            </a:fld>
            <a:endParaRPr/>
          </a:p>
        </p:txBody>
      </p:sp>
    </p:spTree>
    <p:extLst>
      <p:ext uri="{BB962C8B-B14F-4D97-AF65-F5344CB8AC3E}">
        <p14:creationId xmlns:p14="http://schemas.microsoft.com/office/powerpoint/2010/main" val="3313859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A5976-3DF4-4393-AACB-E37D63C75A73}" type="datetime1">
              <a:rPr lang="en-US" smtClean="0"/>
              <a:t>1/9/2017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19644" y="6322794"/>
            <a:ext cx="2133600" cy="365125"/>
          </a:xfrm>
        </p:spPr>
        <p:txBody>
          <a:bodyPr/>
          <a:lstStyle>
            <a:lvl1pPr>
              <a:defRPr>
                <a:solidFill>
                  <a:schemeClr val="tx1"/>
                </a:solidFill>
              </a:defRPr>
            </a:lvl1pPr>
          </a:lstStyle>
          <a:p>
            <a:fld id="{E2E43E66-ACA5-493E-BB9C-7B03CDC9B3CC}" type="slidenum">
              <a:rPr lang="en-US" smtClean="0"/>
              <a:pPr/>
              <a:t>‹N°›</a:t>
            </a:fld>
            <a:endParaRPr lang="en-US" dirty="0"/>
          </a:p>
        </p:txBody>
      </p:sp>
    </p:spTree>
    <p:extLst>
      <p:ext uri="{BB962C8B-B14F-4D97-AF65-F5344CB8AC3E}">
        <p14:creationId xmlns:p14="http://schemas.microsoft.com/office/powerpoint/2010/main" val="39245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B2770-E834-494A-8C14-3F85D16EF9B7}" type="datetime1">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421986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D14099-1C17-4FA9-8AEC-5C7C2FD5133E}" type="datetime1">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159348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378C1F-F091-435D-A931-D504024DCEC6}" type="datetime1">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12977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00F7D28-4BAC-466F-B9D7-5884AB473A02}" type="datetime1">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1353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8B515-74F7-45EC-9130-A86F7BEBE190}" type="datetime1">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93361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DF690-432E-4D0D-89E7-970042CD4635}" type="datetime1">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343297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F8D4E-8A2E-45D0-BB06-9151300DE6A0}" type="datetime1">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3E66-ACA5-493E-BB9C-7B03CDC9B3CC}" type="slidenum">
              <a:rPr lang="en-US" smtClean="0"/>
              <a:t>‹N°›</a:t>
            </a:fld>
            <a:endParaRPr lang="en-US"/>
          </a:p>
        </p:txBody>
      </p:sp>
    </p:spTree>
    <p:extLst>
      <p:ext uri="{BB962C8B-B14F-4D97-AF65-F5344CB8AC3E}">
        <p14:creationId xmlns:p14="http://schemas.microsoft.com/office/powerpoint/2010/main" val="223139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EF0D-6393-4471-8CD8-6BED8CDFDEA9}" type="datetime1">
              <a:rPr lang="en-US" smtClean="0"/>
              <a:t>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19644" y="6331183"/>
            <a:ext cx="2133600" cy="365125"/>
          </a:xfrm>
          <a:prstGeom prst="rect">
            <a:avLst/>
          </a:prstGeom>
        </p:spPr>
        <p:txBody>
          <a:bodyPr vert="horz" lIns="91440" tIns="45720" rIns="91440" bIns="45720" rtlCol="0" anchor="ctr"/>
          <a:lstStyle>
            <a:lvl1pPr algn="r">
              <a:defRPr sz="1200">
                <a:solidFill>
                  <a:schemeClr val="tx1"/>
                </a:solidFill>
              </a:defRPr>
            </a:lvl1pPr>
          </a:lstStyle>
          <a:p>
            <a:fld id="{E2E43E66-ACA5-493E-BB9C-7B03CDC9B3CC}" type="slidenum">
              <a:rPr lang="en-US" smtClean="0"/>
              <a:pPr/>
              <a:t>‹N°›</a:t>
            </a:fld>
            <a:endParaRPr lang="en-US" dirty="0"/>
          </a:p>
        </p:txBody>
      </p:sp>
    </p:spTree>
    <p:extLst>
      <p:ext uri="{BB962C8B-B14F-4D97-AF65-F5344CB8AC3E}">
        <p14:creationId xmlns:p14="http://schemas.microsoft.com/office/powerpoint/2010/main" val="190948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png"/><Relationship Id="rId3" Type="http://schemas.openxmlformats.org/officeDocument/2006/relationships/image" Target="../media/image65.png"/><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jpeg"/><Relationship Id="rId25" Type="http://schemas.openxmlformats.org/officeDocument/2006/relationships/image" Target="../media/image87.png"/><Relationship Id="rId2" Type="http://schemas.openxmlformats.org/officeDocument/2006/relationships/image" Target="../media/image64.png"/><Relationship Id="rId16" Type="http://schemas.openxmlformats.org/officeDocument/2006/relationships/image" Target="../media/image78.jpeg"/><Relationship Id="rId20" Type="http://schemas.openxmlformats.org/officeDocument/2006/relationships/image" Target="../media/image82.jpeg"/><Relationship Id="rId1" Type="http://schemas.openxmlformats.org/officeDocument/2006/relationships/slideLayout" Target="../slideLayouts/slideLayout12.xml"/><Relationship Id="rId6" Type="http://schemas.openxmlformats.org/officeDocument/2006/relationships/image" Target="../media/image68.png"/><Relationship Id="rId11" Type="http://schemas.openxmlformats.org/officeDocument/2006/relationships/image" Target="../media/image73.jpeg"/><Relationship Id="rId24" Type="http://schemas.openxmlformats.org/officeDocument/2006/relationships/image" Target="../media/image86.png"/><Relationship Id="rId5" Type="http://schemas.openxmlformats.org/officeDocument/2006/relationships/image" Target="../media/image67.jpeg"/><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72.jpeg"/><Relationship Id="rId19" Type="http://schemas.openxmlformats.org/officeDocument/2006/relationships/image" Target="../media/image81.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jpeg"/><Relationship Id="rId22" Type="http://schemas.openxmlformats.org/officeDocument/2006/relationships/image" Target="../media/image84.jpeg"/><Relationship Id="rId27"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64.png"/><Relationship Id="rId7" Type="http://schemas.openxmlformats.org/officeDocument/2006/relationships/image" Target="../media/image9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1.jpeg"/><Relationship Id="rId11" Type="http://schemas.openxmlformats.org/officeDocument/2006/relationships/image" Target="../media/image7.jpe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99.png"/><Relationship Id="rId4" Type="http://schemas.openxmlformats.org/officeDocument/2006/relationships/image" Target="../media/image9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jpe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jpeg"/><Relationship Id="rId4" Type="http://schemas.openxmlformats.org/officeDocument/2006/relationships/image" Target="../media/image102.png"/><Relationship Id="rId9" Type="http://schemas.openxmlformats.org/officeDocument/2006/relationships/image" Target="../media/image107.png"/></Relationships>
</file>

<file path=ppt/slides/_rels/slide2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7.jpeg"/><Relationship Id="rId7" Type="http://schemas.openxmlformats.org/officeDocument/2006/relationships/image" Target="../media/image1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emf"/><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jpeg"/><Relationship Id="rId20"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5" Type="http://schemas.openxmlformats.org/officeDocument/2006/relationships/image" Target="../media/image34.emf"/><Relationship Id="rId10" Type="http://schemas.openxmlformats.org/officeDocument/2006/relationships/image" Target="../media/image29.png"/><Relationship Id="rId19" Type="http://schemas.openxmlformats.org/officeDocument/2006/relationships/image" Target="../media/image38.emf"/><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emf"/><Relationship Id="rId22"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2"/>
          <p:cNvSpPr>
            <a:spLocks noGrp="1"/>
          </p:cNvSpPr>
          <p:nvPr>
            <p:ph type="title" idx="4294967295"/>
          </p:nvPr>
        </p:nvSpPr>
        <p:spPr>
          <a:xfrm>
            <a:off x="1342902" y="369069"/>
            <a:ext cx="6458197" cy="488662"/>
          </a:xfrm>
          <a:prstGeom prst="rect">
            <a:avLst/>
          </a:prstGeom>
        </p:spPr>
        <p:txBody>
          <a:bodyPr lIns="38100" tIns="38100" rIns="38100" bIns="38100">
            <a:noAutofit/>
          </a:bodyPr>
          <a:lstStyle>
            <a:lvl1pPr>
              <a:defRPr sz="4000" b="1">
                <a:solidFill>
                  <a:srgbClr val="00B2BD"/>
                </a:solidFill>
                <a:latin typeface="+mn-lt"/>
                <a:ea typeface="+mn-ea"/>
                <a:cs typeface="+mn-cs"/>
                <a:sym typeface="Helvetica Neue"/>
              </a:defRPr>
            </a:lvl1pPr>
          </a:lstStyle>
          <a:p>
            <a:pPr lvl="0">
              <a:defRPr sz="1800" b="0">
                <a:solidFill>
                  <a:srgbClr val="000000"/>
                </a:solidFill>
              </a:defRPr>
            </a:pPr>
            <a:r>
              <a:rPr sz="3000" b="1" dirty="0">
                <a:solidFill>
                  <a:srgbClr val="00B2BD"/>
                </a:solidFill>
                <a:latin typeface="Calibri" charset="0"/>
                <a:ea typeface="Calibri" charset="0"/>
                <a:cs typeface="Calibri" charset="0"/>
              </a:rPr>
              <a:t>SHARED DRIVERLESS TRANSPORTATION</a:t>
            </a:r>
          </a:p>
        </p:txBody>
      </p:sp>
      <p:sp>
        <p:nvSpPr>
          <p:cNvPr id="7" name="TextBox 6"/>
          <p:cNvSpPr txBox="1"/>
          <p:nvPr/>
        </p:nvSpPr>
        <p:spPr>
          <a:xfrm>
            <a:off x="-498764" y="-360218"/>
            <a:ext cx="184731" cy="369332"/>
          </a:xfrm>
          <a:prstGeom prst="rect">
            <a:avLst/>
          </a:prstGeom>
          <a:noFill/>
        </p:spPr>
        <p:txBody>
          <a:bodyPr wrap="none" rtlCol="0">
            <a:spAutoFit/>
          </a:bodyPr>
          <a:lstStyle/>
          <a:p>
            <a:endParaRPr lang="en-US" dirty="0"/>
          </a:p>
        </p:txBody>
      </p:sp>
      <p:pic>
        <p:nvPicPr>
          <p:cNvPr id="8" name="pasted-image.pdf"/>
          <p:cNvPicPr/>
          <p:nvPr/>
        </p:nvPicPr>
        <p:blipFill>
          <a:blip r:embed="rId2">
            <a:extLst/>
          </a:blip>
          <a:stretch>
            <a:fillRect/>
          </a:stretch>
        </p:blipFill>
        <p:spPr>
          <a:xfrm>
            <a:off x="1535429" y="1325068"/>
            <a:ext cx="6073143" cy="4437457"/>
          </a:xfrm>
          <a:prstGeom prst="rect">
            <a:avLst/>
          </a:prstGeom>
          <a:ln w="3175">
            <a:miter lim="400000"/>
          </a:ln>
        </p:spPr>
      </p:pic>
      <p:pic>
        <p:nvPicPr>
          <p:cNvPr id="10" name="pasted-image.pdf"/>
          <p:cNvPicPr/>
          <p:nvPr/>
        </p:nvPicPr>
        <p:blipFill>
          <a:blip r:embed="rId3">
            <a:extLst/>
          </a:blip>
          <a:stretch>
            <a:fillRect/>
          </a:stretch>
        </p:blipFill>
        <p:spPr>
          <a:xfrm>
            <a:off x="1535429" y="1326804"/>
            <a:ext cx="6073143" cy="4437457"/>
          </a:xfrm>
          <a:prstGeom prst="rect">
            <a:avLst/>
          </a:prstGeom>
          <a:ln w="3175">
            <a:miter lim="400000"/>
          </a:ln>
        </p:spPr>
      </p:pic>
      <p:pic>
        <p:nvPicPr>
          <p:cNvPr id="9" name="pasted-image.pdf"/>
          <p:cNvPicPr/>
          <p:nvPr/>
        </p:nvPicPr>
        <p:blipFill>
          <a:blip r:embed="rId4">
            <a:extLst/>
          </a:blip>
          <a:stretch>
            <a:fillRect/>
          </a:stretch>
        </p:blipFill>
        <p:spPr>
          <a:xfrm>
            <a:off x="1535429" y="5489194"/>
            <a:ext cx="6073142" cy="831547"/>
          </a:xfrm>
          <a:prstGeom prst="rect">
            <a:avLst/>
          </a:prstGeom>
          <a:ln w="3175">
            <a:miter lim="400000"/>
          </a:ln>
        </p:spPr>
      </p:pic>
      <p:pic>
        <p:nvPicPr>
          <p:cNvPr id="11" name="pasted-image.pdf"/>
          <p:cNvPicPr/>
          <p:nvPr/>
        </p:nvPicPr>
        <p:blipFill>
          <a:blip r:embed="rId5">
            <a:extLst/>
          </a:blip>
          <a:srcRect/>
          <a:stretch>
            <a:fillRect/>
          </a:stretch>
        </p:blipFill>
        <p:spPr>
          <a:xfrm>
            <a:off x="1535429" y="5252842"/>
            <a:ext cx="6073142" cy="1067899"/>
          </a:xfrm>
          <a:prstGeom prst="rect">
            <a:avLst/>
          </a:prstGeom>
          <a:ln w="3175">
            <a:miter lim="400000"/>
          </a:ln>
        </p:spPr>
      </p:pic>
      <p:sp>
        <p:nvSpPr>
          <p:cNvPr id="6" name="Shape 35"/>
          <p:cNvSpPr/>
          <p:nvPr/>
        </p:nvSpPr>
        <p:spPr>
          <a:xfrm>
            <a:off x="1332747" y="800534"/>
            <a:ext cx="6468352" cy="50252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4000">
                <a:solidFill>
                  <a:srgbClr val="9DCD50"/>
                </a:solidFill>
                <a:latin typeface="Helvetica Neue Medium"/>
                <a:ea typeface="Helvetica Neue Medium"/>
                <a:cs typeface="Helvetica Neue Medium"/>
                <a:sym typeface="Helvetica Neue Medium"/>
              </a:defRPr>
            </a:lvl1pPr>
          </a:lstStyle>
          <a:p>
            <a:pPr lvl="0" algn="ctr">
              <a:defRPr sz="1800">
                <a:solidFill>
                  <a:srgbClr val="000000"/>
                </a:solidFill>
              </a:defRPr>
            </a:pPr>
            <a:r>
              <a:rPr sz="3000" dirty="0">
                <a:solidFill>
                  <a:srgbClr val="9DCD50"/>
                </a:solidFill>
                <a:latin typeface="Calibri" charset="0"/>
                <a:ea typeface="Calibri" charset="0"/>
                <a:cs typeface="Calibri" charset="0"/>
              </a:rPr>
              <a:t>Reclaiming cities for the people</a:t>
            </a:r>
          </a:p>
        </p:txBody>
      </p:sp>
    </p:spTree>
    <p:extLst>
      <p:ext uri="{BB962C8B-B14F-4D97-AF65-F5344CB8AC3E}">
        <p14:creationId xmlns:p14="http://schemas.microsoft.com/office/powerpoint/2010/main" val="30117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iterate>
                                    <p:tmAbs val="0"/>
                                  </p:iterate>
                                  <p:childTnLst>
                                    <p:animEffect transition="out" filter="fade">
                                      <p:cBhvr>
                                        <p:cTn id="11" dur="1000" fill="hold"/>
                                        <p:tgtEl>
                                          <p:spTgt spid="9"/>
                                        </p:tgtEl>
                                      </p:cBhvr>
                                    </p:animEffect>
                                    <p:set>
                                      <p:cBhvr>
                                        <p:cTn id="12" fill="hold">
                                          <p:stCondLst>
                                            <p:cond delay="999"/>
                                          </p:stCondLst>
                                        </p:cTn>
                                        <p:tgtEl>
                                          <p:spTgt spid="9"/>
                                        </p:tgtEl>
                                        <p:attrNameLst>
                                          <p:attrName>style.visibility</p:attrName>
                                        </p:attrNameLst>
                                      </p:cBhvr>
                                      <p:to>
                                        <p:strVal val="hidden"/>
                                      </p:to>
                                    </p:set>
                                  </p:childTnLst>
                                </p:cTn>
                              </p:par>
                            </p:childTnLst>
                          </p:cTn>
                        </p:par>
                        <p:par>
                          <p:cTn id="13" fill="hold">
                            <p:stCondLst>
                              <p:cond delay="1500"/>
                            </p:stCondLst>
                            <p:childTnLst>
                              <p:par>
                                <p:cTn id="14" presetID="10" presetClass="entr" presetSubtype="0" fill="hold" grpId="0" nodeType="afterEffect">
                                  <p:stCondLst>
                                    <p:cond delay="0"/>
                                  </p:stCondLst>
                                  <p:iterate>
                                    <p:tmAbs val="0"/>
                                  </p:iterate>
                                  <p:childTnLst>
                                    <p:set>
                                      <p:cBhvr>
                                        <p:cTn id="15" fill="hold"/>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0"/>
                                  </p:stCondLst>
                                  <p:iterate>
                                    <p:tmAbs val="0"/>
                                  </p:iterate>
                                  <p:childTnLst>
                                    <p:set>
                                      <p:cBhvr>
                                        <p:cTn id="18" fill="hold"/>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9" grpId="0" animBg="1" advAuto="0"/>
      <p:bldP spid="11" grpId="0" animBg="1" advAuto="0"/>
      <p:bldP spid="6"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graphicFrame>
        <p:nvGraphicFramePr>
          <p:cNvPr id="164" name="Shape 164"/>
          <p:cNvGraphicFramePr/>
          <p:nvPr>
            <p:extLst/>
          </p:nvPr>
        </p:nvGraphicFramePr>
        <p:xfrm>
          <a:off x="629996" y="2116901"/>
          <a:ext cx="3815425" cy="1268500"/>
        </p:xfrm>
        <a:graphic>
          <a:graphicData uri="http://schemas.openxmlformats.org/drawingml/2006/table">
            <a:tbl>
              <a:tblPr>
                <a:noFill/>
              </a:tblPr>
              <a:tblGrid>
                <a:gridCol w="3815425">
                  <a:extLst>
                    <a:ext uri="{9D8B030D-6E8A-4147-A177-3AD203B41FA5}">
                      <a16:colId xmlns:a16="http://schemas.microsoft.com/office/drawing/2014/main" val="20000"/>
                    </a:ext>
                  </a:extLst>
                </a:gridCol>
              </a:tblGrid>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dirty="0">
                          <a:solidFill>
                            <a:srgbClr val="232323"/>
                          </a:solidFill>
                          <a:rtl val="0"/>
                        </a:rPr>
                        <a:t>Monitor all vehicles in operation </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dirty="0">
                          <a:solidFill>
                            <a:srgbClr val="232323"/>
                          </a:solidFill>
                          <a:rtl val="0"/>
                        </a:rPr>
                        <a:t>Interface with site’s sensors, lights and barriers</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dirty="0">
                          <a:solidFill>
                            <a:srgbClr val="232323"/>
                          </a:solidFill>
                          <a:rtl val="0"/>
                        </a:rPr>
                        <a:t>Interface with third parties software ( smart apps included)</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dirty="0">
                          <a:solidFill>
                            <a:srgbClr val="232323"/>
                          </a:solidFill>
                          <a:rtl val="0"/>
                        </a:rPr>
                        <a:t>Data analytics tools</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7" name="Picture 3" descr="https://lh3.googleusercontent.com/9oEsMWynBu9U0ye9P2ARO8j_TJqLhTVEE4KUQNuYAxMfKCKRmYzOG8kDnxj4TIC0Av4EomPMnjlBCQgvTjI_VURk1Revm8VRkJq-gJ54sWUihax5HG6E6JBGOIc3VsfJykM2UjrWeV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8955" y="1430879"/>
            <a:ext cx="1145370" cy="20575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5.googleusercontent.com/a_tW6EnQG0ExKQOBWyYuFpN1DLfqXKbsQd9An-hTHIFzVWHDr-YNTzfEvEGV1H25fMBXLu9IyKtnH4hMHRgWJ9y1cCyTFlZBk5gV_acK3b_xyUA4-R8Q2Pcqhs7dOWYYDA2lnaeAO4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5891" y="3706026"/>
            <a:ext cx="3828434" cy="2160000"/>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388"/>
          <p:cNvSpPr/>
          <p:nvPr/>
        </p:nvSpPr>
        <p:spPr>
          <a:xfrm>
            <a:off x="156754" y="843568"/>
            <a:ext cx="8804366" cy="137565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3500">
                <a:solidFill>
                  <a:srgbClr val="9DCD50"/>
                </a:solidFill>
                <a:latin typeface="Helvetica Neue Medium"/>
                <a:ea typeface="Helvetica Neue Medium"/>
                <a:cs typeface="Helvetica Neue Medium"/>
                <a:sym typeface="Helvetica Neue Medium"/>
              </a:defRPr>
            </a:lvl1pPr>
          </a:lstStyle>
          <a:p>
            <a:pPr lvl="0" algn="ctr">
              <a:defRPr sz="1800">
                <a:solidFill>
                  <a:srgbClr val="000000"/>
                </a:solidFill>
              </a:defRPr>
            </a:pPr>
            <a:endParaRPr sz="3000" dirty="0">
              <a:solidFill>
                <a:srgbClr val="9DCD50"/>
              </a:solidFill>
              <a:latin typeface="Calibri" charset="0"/>
              <a:ea typeface="Calibri" charset="0"/>
              <a:cs typeface="Calibri" charset="0"/>
            </a:endParaRPr>
          </a:p>
        </p:txBody>
      </p:sp>
      <p:grpSp>
        <p:nvGrpSpPr>
          <p:cNvPr id="14" name="Groupe 13"/>
          <p:cNvGrpSpPr/>
          <p:nvPr/>
        </p:nvGrpSpPr>
        <p:grpSpPr>
          <a:xfrm>
            <a:off x="490471" y="211039"/>
            <a:ext cx="8120698" cy="923297"/>
            <a:chOff x="490471" y="211039"/>
            <a:chExt cx="8120698" cy="923297"/>
          </a:xfrm>
        </p:grpSpPr>
        <p:pic>
          <p:nvPicPr>
            <p:cNvPr id="15" name="image01.jpg"/>
            <p:cNvPicPr/>
            <p:nvPr/>
          </p:nvPicPr>
          <p:blipFill>
            <a:blip r:embed="rId5"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16"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solution</a:t>
              </a:r>
            </a:p>
            <a:p>
              <a:pPr lvl="0" algn="ctr">
                <a:defRPr sz="1800"/>
              </a:pPr>
              <a:r>
                <a:rPr lang="fr-FR" sz="2400" b="1" dirty="0">
                  <a:solidFill>
                    <a:srgbClr val="90C46B"/>
                  </a:solidFill>
                  <a:latin typeface="Calibri"/>
                  <a:ea typeface="Calibri"/>
                  <a:cs typeface="Calibri"/>
                  <a:sym typeface="Calibri"/>
                </a:rPr>
                <a:t>Supervision </a:t>
              </a:r>
              <a:r>
                <a:rPr lang="fr-FR" sz="2400" b="1" dirty="0" err="1">
                  <a:solidFill>
                    <a:srgbClr val="90C46B"/>
                  </a:solidFill>
                  <a:latin typeface="Calibri"/>
                  <a:ea typeface="Calibri"/>
                  <a:cs typeface="Calibri"/>
                  <a:sym typeface="Calibri"/>
                </a:rPr>
                <a:t>specifications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378825052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214726" y="2305176"/>
            <a:ext cx="4610837" cy="3073323"/>
          </a:xfrm>
          <a:prstGeom prst="rect">
            <a:avLst/>
          </a:prstGeom>
          <a:noFill/>
          <a:ln>
            <a:noFill/>
          </a:ln>
        </p:spPr>
      </p:pic>
      <p:graphicFrame>
        <p:nvGraphicFramePr>
          <p:cNvPr id="164" name="Shape 164"/>
          <p:cNvGraphicFramePr/>
          <p:nvPr/>
        </p:nvGraphicFramePr>
        <p:xfrm>
          <a:off x="5042976" y="2741651"/>
          <a:ext cx="3815425" cy="2219875"/>
        </p:xfrm>
        <a:graphic>
          <a:graphicData uri="http://schemas.openxmlformats.org/drawingml/2006/table">
            <a:tbl>
              <a:tblPr>
                <a:noFill/>
              </a:tblPr>
              <a:tblGrid>
                <a:gridCol w="3815425">
                  <a:extLst>
                    <a:ext uri="{9D8B030D-6E8A-4147-A177-3AD203B41FA5}">
                      <a16:colId xmlns:a16="http://schemas.microsoft.com/office/drawing/2014/main" val="20000"/>
                    </a:ext>
                  </a:extLst>
                </a:gridCol>
              </a:tblGrid>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a:solidFill>
                            <a:srgbClr val="232323"/>
                          </a:solidFill>
                          <a:rtl val="0"/>
                        </a:rPr>
                        <a:t>Available 24x7x365</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dirty="0">
                          <a:solidFill>
                            <a:srgbClr val="232323"/>
                          </a:solidFill>
                          <a:rtl val="0"/>
                        </a:rPr>
                        <a:t>Can operate on fixed schedule or on-demand (taxi mode)</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a:solidFill>
                            <a:srgbClr val="232323"/>
                          </a:solidFill>
                          <a:rtl val="0"/>
                        </a:rPr>
                        <a:t>Agile: 4.5m turning radius, can ride in both directions</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a:solidFill>
                            <a:srgbClr val="232323"/>
                          </a:solidFill>
                          <a:rtl val="0"/>
                        </a:rPr>
                        <a:t>No infrastructure needed for navigation</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a:solidFill>
                            <a:srgbClr val="232323"/>
                          </a:solidFill>
                          <a:rtl val="0"/>
                        </a:rPr>
                        <a:t>Interoperable with other means of transportation</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a:solidFill>
                            <a:srgbClr val="232323"/>
                          </a:solidFill>
                          <a:rtl val="0"/>
                        </a:rPr>
                        <a:t>Cost effective</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7125">
                <a:tc>
                  <a:txBody>
                    <a:bodyPr/>
                    <a:lstStyle/>
                    <a:p>
                      <a:pPr marL="0" marR="0" lvl="0" indent="0" algn="l" rtl="0">
                        <a:lnSpc>
                          <a:spcPct val="115000"/>
                        </a:lnSpc>
                        <a:spcBef>
                          <a:spcPts val="0"/>
                        </a:spcBef>
                        <a:spcAft>
                          <a:spcPts val="0"/>
                        </a:spcAft>
                        <a:buClr>
                          <a:srgbClr val="232323"/>
                        </a:buClr>
                        <a:buSzPct val="25000"/>
                        <a:buFont typeface="Arial"/>
                        <a:buNone/>
                      </a:pPr>
                      <a:r>
                        <a:rPr lang="en-GB" sz="1100" u="none" strike="noStrike" cap="none" baseline="0" dirty="0">
                          <a:solidFill>
                            <a:srgbClr val="232323"/>
                          </a:solidFill>
                          <a:rtl val="0"/>
                        </a:rPr>
                        <a:t>Zero carbon emission</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12" name="Groupe 13"/>
          <p:cNvGrpSpPr/>
          <p:nvPr/>
        </p:nvGrpSpPr>
        <p:grpSpPr>
          <a:xfrm>
            <a:off x="490471" y="211039"/>
            <a:ext cx="8120698" cy="923297"/>
            <a:chOff x="490471" y="211039"/>
            <a:chExt cx="8120698" cy="923297"/>
          </a:xfrm>
        </p:grpSpPr>
        <p:pic>
          <p:nvPicPr>
            <p:cNvPr id="13" name="image01.jpg"/>
            <p:cNvPicPr/>
            <p:nvPr/>
          </p:nvPicPr>
          <p:blipFill>
            <a:blip r:embed="rId4"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14"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solution</a:t>
              </a:r>
            </a:p>
            <a:p>
              <a:pPr lvl="0" algn="ctr">
                <a:defRPr sz="1800"/>
              </a:pPr>
              <a:r>
                <a:rPr lang="fr-FR" sz="2400" b="1" dirty="0">
                  <a:solidFill>
                    <a:srgbClr val="90C46B"/>
                  </a:solidFill>
                  <a:latin typeface="Calibri"/>
                  <a:ea typeface="Calibri"/>
                  <a:cs typeface="Calibri"/>
                  <a:sym typeface="Calibri"/>
                </a:rPr>
                <a:t>Main </a:t>
              </a:r>
              <a:r>
                <a:rPr lang="fr-FR" sz="2400" b="1" dirty="0" err="1">
                  <a:solidFill>
                    <a:srgbClr val="90C46B"/>
                  </a:solidFill>
                  <a:latin typeface="Calibri"/>
                  <a:ea typeface="Calibri"/>
                  <a:cs typeface="Calibri"/>
                  <a:sym typeface="Calibri"/>
                </a:rPr>
                <a:t>benefits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2783214684"/>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Screen Shot 2015-11-13 at 17.36.45.png"/>
          <p:cNvPicPr/>
          <p:nvPr/>
        </p:nvPicPr>
        <p:blipFill rotWithShape="1">
          <a:blip r:embed="rId2" cstate="email">
            <a:extLst>
              <a:ext uri="{28A0092B-C50C-407E-A947-70E740481C1C}">
                <a14:useLocalDpi xmlns:a14="http://schemas.microsoft.com/office/drawing/2010/main"/>
              </a:ext>
            </a:extLst>
          </a:blip>
          <a:srcRect/>
          <a:stretch/>
        </p:blipFill>
        <p:spPr>
          <a:xfrm>
            <a:off x="438359" y="3037349"/>
            <a:ext cx="2541070" cy="2877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0" name="Shape 140"/>
          <p:cNvSpPr/>
          <p:nvPr/>
        </p:nvSpPr>
        <p:spPr>
          <a:xfrm>
            <a:off x="231141" y="2107653"/>
            <a:ext cx="2729826"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28600" lvl="0" indent="-228600" algn="ctr">
              <a:defRPr sz="1800"/>
            </a:pPr>
            <a:r>
              <a:rPr sz="1400" dirty="0"/>
              <a:t>  </a:t>
            </a:r>
            <a:r>
              <a:rPr sz="1700" dirty="0"/>
              <a:t>  </a:t>
            </a:r>
            <a:r>
              <a:rPr sz="1800" b="1" dirty="0">
                <a:solidFill>
                  <a:srgbClr val="90C46B"/>
                </a:solidFill>
              </a:rPr>
              <a:t>Short distance within confined sites</a:t>
            </a:r>
          </a:p>
        </p:txBody>
      </p:sp>
      <p:sp>
        <p:nvSpPr>
          <p:cNvPr id="16" name="Shape 140"/>
          <p:cNvSpPr/>
          <p:nvPr/>
        </p:nvSpPr>
        <p:spPr>
          <a:xfrm>
            <a:off x="4613763" y="1594447"/>
            <a:ext cx="2729826"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28600" lvl="0" indent="-228600" algn="ctr">
              <a:defRPr sz="1800"/>
            </a:pPr>
            <a:r>
              <a:rPr sz="1400" dirty="0"/>
              <a:t>  </a:t>
            </a:r>
            <a:r>
              <a:rPr sz="1700" dirty="0"/>
              <a:t>  </a:t>
            </a:r>
            <a:r>
              <a:rPr lang="fr-FR" sz="1800" b="1" dirty="0">
                <a:solidFill>
                  <a:srgbClr val="90C46B"/>
                </a:solidFill>
              </a:rPr>
              <a:t>3 modes of </a:t>
            </a:r>
            <a:r>
              <a:rPr lang="fr-FR" sz="1800" b="1" dirty="0" err="1">
                <a:solidFill>
                  <a:srgbClr val="90C46B"/>
                </a:solidFill>
              </a:rPr>
              <a:t>operation</a:t>
            </a:r>
            <a:endParaRPr sz="1800" b="1" dirty="0">
              <a:solidFill>
                <a:srgbClr val="90C46B"/>
              </a:solidFill>
            </a:endParaRPr>
          </a:p>
        </p:txBody>
      </p:sp>
      <p:grpSp>
        <p:nvGrpSpPr>
          <p:cNvPr id="15" name="Groupe 14"/>
          <p:cNvGrpSpPr/>
          <p:nvPr/>
        </p:nvGrpSpPr>
        <p:grpSpPr>
          <a:xfrm>
            <a:off x="490471" y="211039"/>
            <a:ext cx="8120698" cy="923297"/>
            <a:chOff x="490471" y="211039"/>
            <a:chExt cx="8120698" cy="923297"/>
          </a:xfrm>
        </p:grpSpPr>
        <p:pic>
          <p:nvPicPr>
            <p:cNvPr id="17" name="image01.jpg"/>
            <p:cNvPicPr/>
            <p:nvPr/>
          </p:nvPicPr>
          <p:blipFill>
            <a:blip r:embed="rId3"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18"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sz="2400" b="1" dirty="0" err="1">
                  <a:solidFill>
                    <a:srgbClr val="00A1B3"/>
                  </a:solidFill>
                </a:rPr>
                <a:t>Sh</a:t>
              </a:r>
              <a:r>
                <a:rPr lang="fr-FR" sz="2400" b="1" dirty="0" err="1">
                  <a:solidFill>
                    <a:srgbClr val="00A1B3"/>
                  </a:solidFill>
                </a:rPr>
                <a:t>ort</a:t>
              </a:r>
              <a:r>
                <a:rPr lang="fr-FR" sz="2400" b="1" dirty="0">
                  <a:solidFill>
                    <a:srgbClr val="00A1B3"/>
                  </a:solidFill>
                </a:rPr>
                <a:t> </a:t>
              </a:r>
              <a:r>
                <a:rPr lang="fr-FR" sz="2400" b="1" dirty="0" err="1">
                  <a:solidFill>
                    <a:srgbClr val="00A1B3"/>
                  </a:solidFill>
                </a:rPr>
                <a:t>term</a:t>
              </a:r>
              <a:r>
                <a:rPr lang="fr-FR" sz="2400" b="1" dirty="0">
                  <a:solidFill>
                    <a:srgbClr val="00A1B3"/>
                  </a:solidFill>
                </a:rPr>
                <a:t> application</a:t>
              </a:r>
            </a:p>
            <a:p>
              <a:pPr lvl="0" algn="ctr">
                <a:defRPr sz="1800"/>
              </a:pPr>
              <a:r>
                <a:rPr lang="fr-FR" sz="2400" b="1" dirty="0" err="1">
                  <a:solidFill>
                    <a:srgbClr val="90C46B"/>
                  </a:solidFill>
                </a:rPr>
                <a:t>Immediate</a:t>
              </a:r>
              <a:r>
                <a:rPr lang="fr-FR" sz="2400" b="1" dirty="0">
                  <a:solidFill>
                    <a:srgbClr val="90C46B"/>
                  </a:solidFill>
                </a:rPr>
                <a:t> possible applications</a:t>
              </a:r>
              <a:endParaRPr sz="2400" b="1" dirty="0">
                <a:solidFill>
                  <a:srgbClr val="90C46B"/>
                </a:solidFill>
                <a:latin typeface="Calibri"/>
                <a:ea typeface="Calibri"/>
                <a:cs typeface="Calibri"/>
                <a:sym typeface="Calibri"/>
              </a:endParaRPr>
            </a:p>
          </p:txBody>
        </p:sp>
      </p:grpSp>
      <p:grpSp>
        <p:nvGrpSpPr>
          <p:cNvPr id="4" name="Groupe 3"/>
          <p:cNvGrpSpPr/>
          <p:nvPr/>
        </p:nvGrpSpPr>
        <p:grpSpPr>
          <a:xfrm>
            <a:off x="3275306" y="2185104"/>
            <a:ext cx="5328415" cy="1810246"/>
            <a:chOff x="3252059" y="2576447"/>
            <a:chExt cx="5328415" cy="1810246"/>
          </a:xfrm>
        </p:grpSpPr>
        <p:pic>
          <p:nvPicPr>
            <p:cNvPr id="138" name="Screen Shot 2015-11-13 at 17.36.54.png"/>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49013" y="2576447"/>
              <a:ext cx="2262898" cy="654518"/>
            </a:xfrm>
            <a:prstGeom prst="rect">
              <a:avLst/>
            </a:prstGeom>
            <a:ln w="12700">
              <a:miter lim="400000"/>
            </a:ln>
          </p:spPr>
        </p:pic>
        <p:pic>
          <p:nvPicPr>
            <p:cNvPr id="2" name="Imag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1885" y="2631625"/>
              <a:ext cx="2598589" cy="1755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Shape 140"/>
            <p:cNvSpPr/>
            <p:nvPr/>
          </p:nvSpPr>
          <p:spPr>
            <a:xfrm>
              <a:off x="3252059" y="3238301"/>
              <a:ext cx="2729826"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28600" lvl="0" indent="-228600" algn="ctr">
                <a:defRPr sz="1800"/>
              </a:pPr>
              <a:r>
                <a:rPr sz="1400" dirty="0">
                  <a:solidFill>
                    <a:srgbClr val="00A1B3"/>
                  </a:solidFill>
                </a:rPr>
                <a:t>  </a:t>
              </a:r>
              <a:r>
                <a:rPr sz="1700" dirty="0">
                  <a:solidFill>
                    <a:srgbClr val="00A1B3"/>
                  </a:solidFill>
                </a:rPr>
                <a:t>  </a:t>
              </a:r>
              <a:r>
                <a:rPr lang="fr-FR" b="1" dirty="0">
                  <a:solidFill>
                    <a:srgbClr val="00A1B3"/>
                  </a:solidFill>
                </a:rPr>
                <a:t>Metro or Bus</a:t>
              </a:r>
              <a:r>
                <a:rPr lang="fr-FR" sz="1800" b="1" dirty="0">
                  <a:solidFill>
                    <a:srgbClr val="00A1B3"/>
                  </a:solidFill>
                </a:rPr>
                <a:t> mode</a:t>
              </a:r>
              <a:endParaRPr sz="1800" b="1" dirty="0">
                <a:solidFill>
                  <a:srgbClr val="00A1B3"/>
                </a:solidFill>
              </a:endParaRPr>
            </a:p>
          </p:txBody>
        </p:sp>
      </p:grpSp>
      <p:grpSp>
        <p:nvGrpSpPr>
          <p:cNvPr id="5" name="Groupe 4"/>
          <p:cNvGrpSpPr/>
          <p:nvPr/>
        </p:nvGrpSpPr>
        <p:grpSpPr>
          <a:xfrm>
            <a:off x="3275306" y="3973672"/>
            <a:ext cx="5373576" cy="2064876"/>
            <a:chOff x="3252059" y="4365015"/>
            <a:chExt cx="5373576" cy="2064876"/>
          </a:xfrm>
        </p:grpSpPr>
        <p:pic>
          <p:nvPicPr>
            <p:cNvPr id="139" name="Screen Shot 2015-11-13 at 17.37.01.png"/>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796190" y="4365015"/>
              <a:ext cx="2100708" cy="963055"/>
            </a:xfrm>
            <a:prstGeom prst="rect">
              <a:avLst/>
            </a:prstGeom>
            <a:ln w="12700">
              <a:miter lim="400000"/>
            </a:ln>
          </p:spPr>
        </p:pic>
        <p:pic>
          <p:nvPicPr>
            <p:cNvPr id="3" name="Imag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81885" y="4673077"/>
              <a:ext cx="2643750" cy="17568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Shape 140"/>
            <p:cNvSpPr/>
            <p:nvPr/>
          </p:nvSpPr>
          <p:spPr>
            <a:xfrm>
              <a:off x="3252059" y="5362205"/>
              <a:ext cx="2729826"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28600" lvl="0" indent="-228600" algn="ctr">
                <a:defRPr sz="1800"/>
              </a:pPr>
              <a:r>
                <a:rPr sz="1400" dirty="0">
                  <a:solidFill>
                    <a:srgbClr val="00A1B3"/>
                  </a:solidFill>
                </a:rPr>
                <a:t>  </a:t>
              </a:r>
              <a:r>
                <a:rPr sz="1700" dirty="0">
                  <a:solidFill>
                    <a:srgbClr val="00A1B3"/>
                  </a:solidFill>
                </a:rPr>
                <a:t>  </a:t>
              </a:r>
              <a:r>
                <a:rPr lang="fr-FR" b="1" dirty="0">
                  <a:solidFill>
                    <a:srgbClr val="00A1B3"/>
                  </a:solidFill>
                </a:rPr>
                <a:t>On </a:t>
              </a:r>
              <a:r>
                <a:rPr lang="fr-FR" b="1" dirty="0" err="1">
                  <a:solidFill>
                    <a:srgbClr val="00A1B3"/>
                  </a:solidFill>
                </a:rPr>
                <a:t>demand</a:t>
              </a:r>
              <a:r>
                <a:rPr lang="fr-FR" b="1" dirty="0">
                  <a:solidFill>
                    <a:srgbClr val="00A1B3"/>
                  </a:solidFill>
                </a:rPr>
                <a:t> </a:t>
              </a:r>
              <a:r>
                <a:rPr lang="fr-FR" sz="1800" b="1" dirty="0">
                  <a:solidFill>
                    <a:srgbClr val="00A1B3"/>
                  </a:solidFill>
                </a:rPr>
                <a:t>mode</a:t>
              </a:r>
              <a:endParaRPr sz="1800" b="1" dirty="0">
                <a:solidFill>
                  <a:srgbClr val="00A1B3"/>
                </a:solidFill>
              </a:endParaRPr>
            </a:p>
          </p:txBody>
        </p:sp>
      </p:grpSp>
    </p:spTree>
    <p:extLst>
      <p:ext uri="{BB962C8B-B14F-4D97-AF65-F5344CB8AC3E}">
        <p14:creationId xmlns:p14="http://schemas.microsoft.com/office/powerpoint/2010/main" val="397867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3535" y="2119580"/>
            <a:ext cx="6329693" cy="4480725"/>
            <a:chOff x="876234" y="889297"/>
            <a:chExt cx="7498390" cy="5481513"/>
          </a:xfrm>
        </p:grpSpPr>
        <p:pic>
          <p:nvPicPr>
            <p:cNvPr id="11" name="Imag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446" y="4774948"/>
              <a:ext cx="1035740" cy="804214"/>
            </a:xfrm>
            <a:prstGeom prst="rect">
              <a:avLst/>
            </a:prstGeom>
          </p:spPr>
        </p:pic>
        <p:pic>
          <p:nvPicPr>
            <p:cNvPr id="2" name="Imag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90564" y="1854200"/>
              <a:ext cx="4800600" cy="3149600"/>
            </a:xfrm>
            <a:prstGeom prst="rect">
              <a:avLst/>
            </a:prstGeom>
          </p:spPr>
        </p:pic>
        <p:pic>
          <p:nvPicPr>
            <p:cNvPr id="20" name="Imag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4130" y="5566596"/>
              <a:ext cx="1035740" cy="804214"/>
            </a:xfrm>
            <a:prstGeom prst="rect">
              <a:avLst/>
            </a:prstGeom>
          </p:spPr>
        </p:pic>
        <p:pic>
          <p:nvPicPr>
            <p:cNvPr id="21"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8884" y="4762382"/>
              <a:ext cx="1035740" cy="804214"/>
            </a:xfrm>
            <a:prstGeom prst="rect">
              <a:avLst/>
            </a:prstGeom>
          </p:spPr>
        </p:pic>
        <p:pic>
          <p:nvPicPr>
            <p:cNvPr id="22" name="Imag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9402" y="1387642"/>
              <a:ext cx="1035740" cy="804214"/>
            </a:xfrm>
            <a:prstGeom prst="rect">
              <a:avLst/>
            </a:prstGeom>
          </p:spPr>
        </p:pic>
        <p:pic>
          <p:nvPicPr>
            <p:cNvPr id="23" name="Imag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0064" y="889297"/>
              <a:ext cx="1035740" cy="804214"/>
            </a:xfrm>
            <a:prstGeom prst="rect">
              <a:avLst/>
            </a:prstGeom>
          </p:spPr>
        </p:pic>
        <p:pic>
          <p:nvPicPr>
            <p:cNvPr id="24" name="Imag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234" y="1367842"/>
              <a:ext cx="1035740" cy="804214"/>
            </a:xfrm>
            <a:prstGeom prst="rect">
              <a:avLst/>
            </a:prstGeom>
          </p:spPr>
        </p:pic>
        <p:sp>
          <p:nvSpPr>
            <p:cNvPr id="3" name="Ellipse 2"/>
            <p:cNvSpPr/>
            <p:nvPr/>
          </p:nvSpPr>
          <p:spPr>
            <a:xfrm>
              <a:off x="6875713" y="3850105"/>
              <a:ext cx="193174" cy="192505"/>
            </a:xfrm>
            <a:prstGeom prst="ellipse">
              <a:avLst/>
            </a:prstGeom>
            <a:solidFill>
              <a:srgbClr val="86B60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4686372" y="4811295"/>
              <a:ext cx="193174" cy="192505"/>
            </a:xfrm>
            <a:prstGeom prst="ellipse">
              <a:avLst/>
            </a:prstGeom>
            <a:solidFill>
              <a:srgbClr val="86B60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2427249" y="4164531"/>
              <a:ext cx="193174" cy="192505"/>
            </a:xfrm>
            <a:prstGeom prst="ellipse">
              <a:avLst/>
            </a:prstGeom>
            <a:solidFill>
              <a:srgbClr val="86B60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6761090" y="2781689"/>
              <a:ext cx="193174" cy="192505"/>
            </a:xfrm>
            <a:prstGeom prst="ellipse">
              <a:avLst/>
            </a:prstGeom>
            <a:solidFill>
              <a:srgbClr val="86B60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2582779" y="2589184"/>
              <a:ext cx="193174" cy="192505"/>
            </a:xfrm>
            <a:prstGeom prst="ellipse">
              <a:avLst/>
            </a:prstGeom>
            <a:solidFill>
              <a:srgbClr val="86B60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037271" y="1890063"/>
              <a:ext cx="193174" cy="192505"/>
            </a:xfrm>
            <a:prstGeom prst="ellipse">
              <a:avLst/>
            </a:prstGeom>
            <a:solidFill>
              <a:srgbClr val="86B60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p:cNvCxnSpPr/>
            <p:nvPr/>
          </p:nvCxnSpPr>
          <p:spPr>
            <a:xfrm>
              <a:off x="1970100" y="1986316"/>
              <a:ext cx="589603" cy="602868"/>
            </a:xfrm>
            <a:prstGeom prst="straightConnector1">
              <a:avLst/>
            </a:prstGeom>
            <a:ln w="25400">
              <a:solidFill>
                <a:srgbClr val="4BB3B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4297783" y="1578543"/>
              <a:ext cx="432281" cy="333713"/>
            </a:xfrm>
            <a:prstGeom prst="straightConnector1">
              <a:avLst/>
            </a:prstGeom>
            <a:ln w="25400">
              <a:solidFill>
                <a:srgbClr val="4BB3B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2006132" y="4357036"/>
              <a:ext cx="421117" cy="405346"/>
            </a:xfrm>
            <a:prstGeom prst="straightConnector1">
              <a:avLst/>
            </a:prstGeom>
            <a:ln w="25400">
              <a:solidFill>
                <a:srgbClr val="4BB3B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V="1">
              <a:off x="4730064" y="5075841"/>
              <a:ext cx="20864" cy="352807"/>
            </a:xfrm>
            <a:prstGeom prst="straightConnector1">
              <a:avLst/>
            </a:prstGeom>
            <a:ln w="25400">
              <a:solidFill>
                <a:srgbClr val="4BB3B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flipV="1">
              <a:off x="7068887" y="4042610"/>
              <a:ext cx="467695" cy="596768"/>
            </a:xfrm>
            <a:prstGeom prst="straightConnector1">
              <a:avLst/>
            </a:prstGeom>
            <a:ln w="25400">
              <a:solidFill>
                <a:srgbClr val="4BB3B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H="1">
              <a:off x="6972300" y="2172056"/>
              <a:ext cx="429115" cy="537047"/>
            </a:xfrm>
            <a:prstGeom prst="straightConnector1">
              <a:avLst/>
            </a:prstGeom>
            <a:ln w="25400">
              <a:solidFill>
                <a:srgbClr val="4BB3BE"/>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36" name="Shape 136"/>
          <p:cNvSpPr/>
          <p:nvPr/>
        </p:nvSpPr>
        <p:spPr>
          <a:xfrm>
            <a:off x="207894" y="1320689"/>
            <a:ext cx="7900792" cy="3139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28600" lvl="0" indent="-228600">
              <a:defRPr sz="1800"/>
            </a:pPr>
            <a:endParaRPr sz="2040" b="1" dirty="0">
              <a:solidFill>
                <a:srgbClr val="00A1B3"/>
              </a:solidFill>
            </a:endParaRPr>
          </a:p>
        </p:txBody>
      </p:sp>
      <p:grpSp>
        <p:nvGrpSpPr>
          <p:cNvPr id="30" name="Groupe 29"/>
          <p:cNvGrpSpPr/>
          <p:nvPr/>
        </p:nvGrpSpPr>
        <p:grpSpPr>
          <a:xfrm>
            <a:off x="490471" y="196291"/>
            <a:ext cx="8120698" cy="984853"/>
            <a:chOff x="490471" y="196291"/>
            <a:chExt cx="8120698" cy="984853"/>
          </a:xfrm>
        </p:grpSpPr>
        <p:pic>
          <p:nvPicPr>
            <p:cNvPr id="37" name="image01.jpg"/>
            <p:cNvPicPr/>
            <p:nvPr/>
          </p:nvPicPr>
          <p:blipFill>
            <a:blip r:embed="rId4"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38" name="Shape 95"/>
            <p:cNvSpPr/>
            <p:nvPr/>
          </p:nvSpPr>
          <p:spPr>
            <a:xfrm>
              <a:off x="1789716" y="196291"/>
              <a:ext cx="6821453" cy="984853"/>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800" dirty="0"/>
                <a:t> </a:t>
              </a:r>
              <a:r>
                <a:rPr lang="fr-FR" sz="2400" b="1" dirty="0">
                  <a:solidFill>
                    <a:srgbClr val="00A1B3"/>
                  </a:solidFill>
                </a:rPr>
                <a:t>Medium </a:t>
              </a:r>
              <a:r>
                <a:rPr lang="fr-FR" sz="2400" b="1" dirty="0" err="1">
                  <a:solidFill>
                    <a:srgbClr val="00A1B3"/>
                  </a:solidFill>
                </a:rPr>
                <a:t>term</a:t>
              </a:r>
              <a:r>
                <a:rPr lang="fr-FR" sz="2400" b="1" dirty="0">
                  <a:solidFill>
                    <a:srgbClr val="00A1B3"/>
                  </a:solidFill>
                </a:rPr>
                <a:t> application</a:t>
              </a:r>
            </a:p>
            <a:p>
              <a:pPr algn="ctr">
                <a:defRPr sz="1800"/>
              </a:pPr>
              <a:r>
                <a:rPr lang="fr-FR" sz="2400" b="1" dirty="0" err="1">
                  <a:solidFill>
                    <a:srgbClr val="90C46B"/>
                  </a:solidFill>
                </a:rPr>
                <a:t>Projects</a:t>
              </a:r>
              <a:r>
                <a:rPr lang="fr-FR" sz="2400" b="1" dirty="0">
                  <a:solidFill>
                    <a:srgbClr val="90C46B"/>
                  </a:solidFill>
                </a:rPr>
                <a:t> </a:t>
              </a:r>
              <a:r>
                <a:rPr lang="fr-FR" sz="2400" b="1" dirty="0" err="1">
                  <a:solidFill>
                    <a:srgbClr val="90C46B"/>
                  </a:solidFill>
                </a:rPr>
                <a:t>we</a:t>
              </a:r>
              <a:r>
                <a:rPr lang="fr-FR" sz="2400" b="1" dirty="0">
                  <a:solidFill>
                    <a:srgbClr val="90C46B"/>
                  </a:solidFill>
                </a:rPr>
                <a:t> are </a:t>
              </a:r>
              <a:r>
                <a:rPr lang="fr-FR" sz="2400" b="1" dirty="0" err="1">
                  <a:solidFill>
                    <a:srgbClr val="90C46B"/>
                  </a:solidFill>
                </a:rPr>
                <a:t>focusing</a:t>
              </a:r>
              <a:r>
                <a:rPr lang="fr-FR" sz="2400" b="1" dirty="0">
                  <a:solidFill>
                    <a:srgbClr val="90C46B"/>
                  </a:solidFill>
                </a:rPr>
                <a:t> on</a:t>
              </a:r>
              <a:endParaRPr lang="fr-FR" sz="2400" b="1" dirty="0">
                <a:solidFill>
                  <a:srgbClr val="90C46B"/>
                </a:solidFill>
                <a:ea typeface="Calibri"/>
                <a:cs typeface="Calibri"/>
                <a:sym typeface="Calibri"/>
              </a:endParaRPr>
            </a:p>
          </p:txBody>
        </p:sp>
      </p:grpSp>
    </p:spTree>
    <p:extLst>
      <p:ext uri="{BB962C8B-B14F-4D97-AF65-F5344CB8AC3E}">
        <p14:creationId xmlns:p14="http://schemas.microsoft.com/office/powerpoint/2010/main" val="292802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3931" y="3744985"/>
            <a:ext cx="6450421" cy="19577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latinLnBrk="1" hangingPunct="0"/>
            <a:endParaRPr lang="en-US" sz="1125" dirty="0">
              <a:solidFill>
                <a:schemeClr val="bg1">
                  <a:lumMod val="50000"/>
                </a:schemeClr>
              </a:solidFill>
            </a:endParaRPr>
          </a:p>
        </p:txBody>
      </p:sp>
      <p:sp>
        <p:nvSpPr>
          <p:cNvPr id="11" name="Shape 133"/>
          <p:cNvSpPr txBox="1"/>
          <p:nvPr/>
        </p:nvSpPr>
        <p:spPr>
          <a:xfrm>
            <a:off x="457199" y="1391478"/>
            <a:ext cx="8345837" cy="5175928"/>
          </a:xfrm>
          <a:prstGeom prst="rect">
            <a:avLst/>
          </a:prstGeom>
          <a:noFill/>
          <a:ln>
            <a:noFill/>
          </a:ln>
        </p:spPr>
        <p:txBody>
          <a:bodyPr lIns="91425" tIns="91425" rIns="91425" bIns="91425" anchor="t" anchorCtr="0">
            <a:noAutofit/>
          </a:bodyPr>
          <a:lstStyle/>
          <a:p>
            <a:pPr lvl="0" algn="ctr">
              <a:buClr>
                <a:srgbClr val="76A5AF"/>
              </a:buClr>
              <a:buSzPct val="25000"/>
            </a:pPr>
            <a:r>
              <a:rPr lang="en-GB" sz="2000" b="1" i="1" dirty="0">
                <a:solidFill>
                  <a:schemeClr val="tx1">
                    <a:lumMod val="75000"/>
                    <a:lumOff val="25000"/>
                  </a:schemeClr>
                </a:solidFill>
                <a:latin typeface="Arial" panose="020B0604020202020204" pitchFamily="34" charset="0"/>
                <a:cs typeface="Arial" panose="020B0604020202020204" pitchFamily="34" charset="0"/>
              </a:rPr>
              <a:t>+80 000 km travelled</a:t>
            </a:r>
            <a:r>
              <a:rPr lang="en-GB" sz="2000" i="1" dirty="0">
                <a:solidFill>
                  <a:schemeClr val="tx1">
                    <a:lumMod val="75000"/>
                    <a:lumOff val="25000"/>
                  </a:schemeClr>
                </a:solidFill>
                <a:latin typeface="Arial" panose="020B0604020202020204" pitchFamily="34" charset="0"/>
                <a:cs typeface="Arial" panose="020B0604020202020204" pitchFamily="34" charset="0"/>
              </a:rPr>
              <a:t> 	 +</a:t>
            </a:r>
            <a:r>
              <a:rPr lang="en-GB" sz="2000" b="1" i="1" dirty="0">
                <a:solidFill>
                  <a:schemeClr val="tx1">
                    <a:lumMod val="75000"/>
                    <a:lumOff val="25000"/>
                  </a:schemeClr>
                </a:solidFill>
                <a:latin typeface="Arial" panose="020B0604020202020204" pitchFamily="34" charset="0"/>
                <a:cs typeface="Arial" panose="020B0604020202020204" pitchFamily="34" charset="0"/>
              </a:rPr>
              <a:t>80 000 passengers transported with EZ10  </a:t>
            </a:r>
          </a:p>
          <a:p>
            <a:pPr lvl="0" algn="ctr">
              <a:buClr>
                <a:srgbClr val="76A5AF"/>
              </a:buClr>
              <a:buSzPct val="25000"/>
            </a:pPr>
            <a:r>
              <a:rPr lang="en-GB" sz="2000" b="1" i="1" dirty="0">
                <a:solidFill>
                  <a:schemeClr val="tx1">
                    <a:lumMod val="75000"/>
                    <a:lumOff val="25000"/>
                  </a:schemeClr>
                </a:solidFill>
                <a:latin typeface="Arial" panose="020B0604020202020204" pitchFamily="34" charset="0"/>
                <a:cs typeface="Arial" panose="020B0604020202020204" pitchFamily="34" charset="0"/>
              </a:rPr>
              <a:t>32 vehicles  </a:t>
            </a:r>
            <a:r>
              <a:rPr lang="en-GB" sz="2000" i="1" dirty="0">
                <a:solidFill>
                  <a:schemeClr val="tx1">
                    <a:lumMod val="75000"/>
                    <a:lumOff val="25000"/>
                  </a:schemeClr>
                </a:solidFill>
                <a:latin typeface="Arial" panose="020B0604020202020204" pitchFamily="34" charset="0"/>
                <a:cs typeface="Arial" panose="020B0604020202020204" pitchFamily="34" charset="0"/>
              </a:rPr>
              <a:t> 		</a:t>
            </a:r>
            <a:r>
              <a:rPr lang="en-GB" sz="2000" b="1" i="1" dirty="0">
                <a:solidFill>
                  <a:schemeClr val="tx1">
                    <a:lumMod val="75000"/>
                    <a:lumOff val="25000"/>
                  </a:schemeClr>
                </a:solidFill>
                <a:latin typeface="Arial" panose="020B0604020202020204" pitchFamily="34" charset="0"/>
                <a:cs typeface="Arial" panose="020B0604020202020204" pitchFamily="34" charset="0"/>
              </a:rPr>
              <a:t>46 demo done worldwide</a:t>
            </a:r>
            <a:br>
              <a:rPr lang="en-GB" sz="2000" b="1" i="1" dirty="0">
                <a:solidFill>
                  <a:schemeClr val="tx1">
                    <a:lumMod val="75000"/>
                    <a:lumOff val="25000"/>
                  </a:schemeClr>
                </a:solidFill>
                <a:latin typeface="Arial" panose="020B0604020202020204" pitchFamily="34" charset="0"/>
                <a:cs typeface="Arial" panose="020B0604020202020204" pitchFamily="34" charset="0"/>
              </a:rPr>
            </a:br>
            <a:endParaRPr lang="en-GB" sz="2000" b="1" i="1" dirty="0">
              <a:solidFill>
                <a:schemeClr val="tx1">
                  <a:lumMod val="75000"/>
                  <a:lumOff val="25000"/>
                </a:schemeClr>
              </a:solidFill>
              <a:latin typeface="Arial" panose="020B0604020202020204" pitchFamily="34" charset="0"/>
              <a:cs typeface="Arial" panose="020B0604020202020204" pitchFamily="34" charset="0"/>
            </a:endParaRPr>
          </a:p>
          <a:p>
            <a:pPr lvl="0" algn="ctr">
              <a:buClr>
                <a:srgbClr val="76A5AF"/>
              </a:buClr>
              <a:buSzPct val="25000"/>
            </a:pPr>
            <a:endParaRPr lang="en-GB" sz="2000" b="1" i="1" dirty="0">
              <a:solidFill>
                <a:schemeClr val="tx1">
                  <a:lumMod val="75000"/>
                  <a:lumOff val="25000"/>
                </a:schemeClr>
              </a:solidFill>
              <a:latin typeface="Arial" panose="020B0604020202020204" pitchFamily="34" charset="0"/>
              <a:cs typeface="Arial" panose="020B0604020202020204" pitchFamily="34" charset="0"/>
            </a:endParaRP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- 4 vehicles in USA + 20 Demonstrations planned</a:t>
            </a: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- 5 vehicles in Singapore ( 2 in in Gardens and 2 in </a:t>
            </a:r>
            <a:r>
              <a:rPr lang="en-GB" i="1" dirty="0" err="1">
                <a:solidFill>
                  <a:schemeClr val="tx1">
                    <a:lumMod val="75000"/>
                    <a:lumOff val="25000"/>
                  </a:schemeClr>
                </a:solidFill>
                <a:latin typeface="Arial" panose="020B0604020202020204" pitchFamily="34" charset="0"/>
                <a:cs typeface="Arial" panose="020B0604020202020204" pitchFamily="34" charset="0"/>
              </a:rPr>
              <a:t>Mindef</a:t>
            </a:r>
            <a:r>
              <a:rPr lang="en-GB" i="1" dirty="0">
                <a:solidFill>
                  <a:schemeClr val="tx1">
                    <a:lumMod val="75000"/>
                    <a:lumOff val="25000"/>
                  </a:schemeClr>
                </a:solidFill>
                <a:latin typeface="Arial" panose="020B0604020202020204" pitchFamily="34" charset="0"/>
                <a:cs typeface="Arial" panose="020B0604020202020204" pitchFamily="34" charset="0"/>
              </a:rPr>
              <a:t>, 1 in Changi airport) </a:t>
            </a: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- 1 vehicle in Dubai with RTA and </a:t>
            </a:r>
            <a:r>
              <a:rPr lang="en-GB" i="1" dirty="0" err="1">
                <a:solidFill>
                  <a:schemeClr val="tx1">
                    <a:lumMod val="75000"/>
                    <a:lumOff val="25000"/>
                  </a:schemeClr>
                </a:solidFill>
                <a:latin typeface="Arial" panose="020B0604020202020204" pitchFamily="34" charset="0"/>
                <a:cs typeface="Arial" panose="020B0604020202020204" pitchFamily="34" charset="0"/>
              </a:rPr>
              <a:t>Omnix</a:t>
            </a:r>
            <a:r>
              <a:rPr lang="en-GB" i="1" dirty="0">
                <a:solidFill>
                  <a:schemeClr val="tx1">
                    <a:lumMod val="75000"/>
                    <a:lumOff val="25000"/>
                  </a:schemeClr>
                </a:solidFill>
                <a:latin typeface="Arial" panose="020B0604020202020204" pitchFamily="34" charset="0"/>
                <a:cs typeface="Arial" panose="020B0604020202020204" pitchFamily="34" charset="0"/>
              </a:rPr>
              <a:t> international</a:t>
            </a:r>
            <a:br>
              <a:rPr lang="en-GB" i="1" dirty="0">
                <a:solidFill>
                  <a:schemeClr val="tx1">
                    <a:lumMod val="75000"/>
                    <a:lumOff val="25000"/>
                  </a:schemeClr>
                </a:solidFill>
                <a:latin typeface="Arial" panose="020B0604020202020204" pitchFamily="34" charset="0"/>
                <a:cs typeface="Arial" panose="020B0604020202020204" pitchFamily="34" charset="0"/>
              </a:rPr>
            </a:br>
            <a:r>
              <a:rPr lang="en-GB" i="1" dirty="0">
                <a:solidFill>
                  <a:schemeClr val="tx1">
                    <a:lumMod val="75000"/>
                    <a:lumOff val="25000"/>
                  </a:schemeClr>
                </a:solidFill>
                <a:latin typeface="Arial" panose="020B0604020202020204" pitchFamily="34" charset="0"/>
                <a:cs typeface="Arial" panose="020B0604020202020204" pitchFamily="34" charset="0"/>
              </a:rPr>
              <a:t>- 1 Vehicle in Australia, Darwin Marina</a:t>
            </a: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- 5 vehicles in Nordics ( 2 in Sweden with </a:t>
            </a:r>
            <a:r>
              <a:rPr lang="en-GB" i="1" dirty="0" err="1">
                <a:solidFill>
                  <a:schemeClr val="tx1">
                    <a:lumMod val="75000"/>
                    <a:lumOff val="25000"/>
                  </a:schemeClr>
                </a:solidFill>
                <a:latin typeface="Arial" panose="020B0604020202020204" pitchFamily="34" charset="0"/>
                <a:cs typeface="Arial" panose="020B0604020202020204" pitchFamily="34" charset="0"/>
              </a:rPr>
              <a:t>Nobina</a:t>
            </a:r>
            <a:r>
              <a:rPr lang="en-GB" i="1" dirty="0">
                <a:solidFill>
                  <a:schemeClr val="tx1">
                    <a:lumMod val="75000"/>
                    <a:lumOff val="25000"/>
                  </a:schemeClr>
                </a:solidFill>
                <a:latin typeface="Arial" panose="020B0604020202020204" pitchFamily="34" charset="0"/>
                <a:cs typeface="Arial" panose="020B0604020202020204" pitchFamily="34" charset="0"/>
              </a:rPr>
              <a:t> &amp; Ericsson, 1 in Norway, 2 in Helsinki with </a:t>
            </a:r>
            <a:r>
              <a:rPr lang="en-GB" i="1" dirty="0" err="1">
                <a:solidFill>
                  <a:schemeClr val="tx1">
                    <a:lumMod val="75000"/>
                    <a:lumOff val="25000"/>
                  </a:schemeClr>
                </a:solidFill>
                <a:latin typeface="Arial" panose="020B0604020202020204" pitchFamily="34" charset="0"/>
                <a:cs typeface="Arial" panose="020B0604020202020204" pitchFamily="34" charset="0"/>
              </a:rPr>
              <a:t>Metropolia</a:t>
            </a:r>
            <a:r>
              <a:rPr lang="en-GB" i="1" dirty="0">
                <a:solidFill>
                  <a:schemeClr val="tx1">
                    <a:lumMod val="75000"/>
                    <a:lumOff val="25000"/>
                  </a:schemeClr>
                </a:solidFill>
                <a:latin typeface="Arial" panose="020B0604020202020204" pitchFamily="34" charset="0"/>
                <a:cs typeface="Arial" panose="020B0604020202020204" pitchFamily="34" charset="0"/>
              </a:rPr>
              <a:t> and Nokia)  </a:t>
            </a:r>
          </a:p>
          <a:p>
            <a:pPr lvl="0">
              <a:buClr>
                <a:srgbClr val="76A5AF"/>
              </a:buClr>
              <a:buSzPct val="25000"/>
            </a:pPr>
            <a:endParaRPr lang="en-GB" sz="2000" i="1" dirty="0">
              <a:solidFill>
                <a:schemeClr val="tx1">
                  <a:lumMod val="75000"/>
                  <a:lumOff val="25000"/>
                </a:schemeClr>
              </a:solidFill>
              <a:latin typeface="Arial" panose="020B0604020202020204" pitchFamily="34" charset="0"/>
              <a:cs typeface="Arial" panose="020B0604020202020204" pitchFamily="34" charset="0"/>
              <a:sym typeface="Arial"/>
              <a:rtl val="0"/>
            </a:endParaRPr>
          </a:p>
        </p:txBody>
      </p:sp>
      <p:pic>
        <p:nvPicPr>
          <p:cNvPr id="10" name="image01.jpg"/>
          <p:cNvPicPr/>
          <p:nvPr/>
        </p:nvPicPr>
        <p:blipFill>
          <a:blip r:embed="rId2"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6"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Where</a:t>
            </a:r>
            <a:r>
              <a:rPr lang="fr-FR" sz="2400" b="1" dirty="0">
                <a:solidFill>
                  <a:srgbClr val="00A1B3"/>
                </a:solidFill>
              </a:rPr>
              <a:t> </a:t>
            </a:r>
            <a:r>
              <a:rPr lang="fr-FR" sz="2400" b="1" dirty="0" err="1">
                <a:solidFill>
                  <a:srgbClr val="00A1B3"/>
                </a:solidFill>
              </a:rPr>
              <a:t>we</a:t>
            </a:r>
            <a:r>
              <a:rPr lang="fr-FR" sz="2400" b="1" dirty="0">
                <a:solidFill>
                  <a:srgbClr val="00A1B3"/>
                </a:solidFill>
              </a:rPr>
              <a:t> are </a:t>
            </a:r>
            <a:r>
              <a:rPr lang="fr-FR" sz="2400" b="1" dirty="0" err="1">
                <a:solidFill>
                  <a:srgbClr val="00A1B3"/>
                </a:solidFill>
              </a:rPr>
              <a:t>implenting</a:t>
            </a:r>
            <a:r>
              <a:rPr lang="fr-FR" sz="2400" b="1" dirty="0">
                <a:solidFill>
                  <a:srgbClr val="00A1B3"/>
                </a:solidFill>
              </a:rPr>
              <a:t> </a:t>
            </a:r>
            <a:r>
              <a:rPr lang="fr-FR" sz="2400" b="1" dirty="0" err="1">
                <a:solidFill>
                  <a:srgbClr val="00A1B3"/>
                </a:solidFill>
              </a:rPr>
              <a:t>now</a:t>
            </a:r>
            <a:r>
              <a:rPr lang="fr-FR" sz="2400" b="1" dirty="0">
                <a:solidFill>
                  <a:srgbClr val="00A1B3"/>
                </a:solidFill>
              </a:rPr>
              <a:t> </a:t>
            </a:r>
          </a:p>
          <a:p>
            <a:pPr lvl="0" algn="ctr">
              <a:defRPr sz="1800"/>
            </a:pPr>
            <a:r>
              <a:rPr lang="fr-FR" sz="2400" b="1" dirty="0">
                <a:solidFill>
                  <a:srgbClr val="90C46B"/>
                </a:solidFill>
              </a:rPr>
              <a:t>On </a:t>
            </a:r>
            <a:r>
              <a:rPr lang="fr-FR" sz="2400" b="1" dirty="0" err="1">
                <a:solidFill>
                  <a:srgbClr val="90C46B"/>
                </a:solidFill>
              </a:rPr>
              <a:t>January</a:t>
            </a:r>
            <a:r>
              <a:rPr lang="fr-FR" sz="2400" b="1" dirty="0">
                <a:solidFill>
                  <a:srgbClr val="90C46B"/>
                </a:solidFill>
              </a:rPr>
              <a:t> 2017, World Leader</a:t>
            </a:r>
            <a:endParaRPr sz="2400" b="1" dirty="0">
              <a:solidFill>
                <a:srgbClr val="90C46B"/>
              </a:solidFill>
              <a:latin typeface="Calibri"/>
              <a:ea typeface="Calibri"/>
              <a:cs typeface="Calibri"/>
              <a:sym typeface="Calibri"/>
            </a:endParaRPr>
          </a:p>
        </p:txBody>
      </p:sp>
      <p:pic>
        <p:nvPicPr>
          <p:cNvPr id="7" name="Shape 270" descr="IMG_20161005_141149.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74028" y="4850189"/>
            <a:ext cx="2395944" cy="1360111"/>
          </a:xfrm>
          <a:prstGeom prst="rect">
            <a:avLst/>
          </a:prstGeom>
          <a:ln>
            <a:noFill/>
          </a:ln>
          <a:effectLst>
            <a:outerShdw blurRad="292100" dist="139700" dir="2700000" algn="tl" rotWithShape="0">
              <a:srgbClr val="333333">
                <a:alpha val="65000"/>
              </a:srgbClr>
            </a:outerShdw>
          </a:effectLst>
        </p:spPr>
      </p:pic>
      <p:pic>
        <p:nvPicPr>
          <p:cNvPr id="9" name="Shape 1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44482" y="4850189"/>
            <a:ext cx="2042318" cy="1360111"/>
          </a:xfrm>
          <a:prstGeom prst="rect">
            <a:avLst/>
          </a:prstGeom>
          <a:ln>
            <a:noFill/>
          </a:ln>
          <a:effectLst>
            <a:outerShdw blurRad="292100" dist="139700" dir="2700000" algn="tl" rotWithShape="0">
              <a:srgbClr val="333333">
                <a:alpha val="65000"/>
              </a:srgbClr>
            </a:outerShdw>
          </a:effectLst>
        </p:spPr>
      </p:pic>
      <p:pic>
        <p:nvPicPr>
          <p:cNvPr id="12" name="Imag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0472" y="4829781"/>
            <a:ext cx="2009046" cy="1380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09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3931" y="3744985"/>
            <a:ext cx="6450421" cy="19577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latinLnBrk="1" hangingPunct="0"/>
            <a:endParaRPr lang="en-US" sz="1125" dirty="0">
              <a:solidFill>
                <a:schemeClr val="bg1">
                  <a:lumMod val="50000"/>
                </a:schemeClr>
              </a:solidFill>
            </a:endParaRPr>
          </a:p>
        </p:txBody>
      </p:sp>
      <p:sp>
        <p:nvSpPr>
          <p:cNvPr id="11" name="Shape 133"/>
          <p:cNvSpPr txBox="1"/>
          <p:nvPr/>
        </p:nvSpPr>
        <p:spPr>
          <a:xfrm>
            <a:off x="457199" y="1375576"/>
            <a:ext cx="8345837" cy="4937390"/>
          </a:xfrm>
          <a:prstGeom prst="rect">
            <a:avLst/>
          </a:prstGeom>
          <a:noFill/>
          <a:ln>
            <a:noFill/>
          </a:ln>
        </p:spPr>
        <p:txBody>
          <a:bodyPr lIns="91425" tIns="91425" rIns="91425" bIns="91425" anchor="t" anchorCtr="0">
            <a:noAutofit/>
          </a:bodyPr>
          <a:lstStyle/>
          <a:p>
            <a:pPr lvl="0" algn="ctr">
              <a:buClr>
                <a:srgbClr val="76A5AF"/>
              </a:buClr>
              <a:buSzPct val="25000"/>
            </a:pPr>
            <a:endParaRPr lang="en-GB" sz="2000" b="1" i="1" dirty="0">
              <a:solidFill>
                <a:schemeClr val="tx1">
                  <a:lumMod val="75000"/>
                  <a:lumOff val="25000"/>
                </a:schemeClr>
              </a:solidFill>
              <a:latin typeface="Arial" panose="020B0604020202020204" pitchFamily="34" charset="0"/>
              <a:cs typeface="Arial" panose="020B0604020202020204" pitchFamily="34" charset="0"/>
            </a:endParaRP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- 2 vehicles in Japan with DENA</a:t>
            </a:r>
            <a:br>
              <a:rPr lang="en-GB" i="1" dirty="0">
                <a:solidFill>
                  <a:schemeClr val="tx1">
                    <a:lumMod val="75000"/>
                    <a:lumOff val="25000"/>
                  </a:schemeClr>
                </a:solidFill>
                <a:latin typeface="Arial" panose="020B0604020202020204" pitchFamily="34" charset="0"/>
                <a:cs typeface="Arial" panose="020B0604020202020204" pitchFamily="34" charset="0"/>
              </a:rPr>
            </a:br>
            <a:br>
              <a:rPr lang="en-GB" i="1" dirty="0">
                <a:solidFill>
                  <a:schemeClr val="tx1">
                    <a:lumMod val="75000"/>
                    <a:lumOff val="25000"/>
                  </a:schemeClr>
                </a:solidFill>
                <a:latin typeface="Arial" panose="020B0604020202020204" pitchFamily="34" charset="0"/>
                <a:cs typeface="Arial" panose="020B0604020202020204" pitchFamily="34" charset="0"/>
              </a:rPr>
            </a:br>
            <a:endParaRPr lang="en-GB" i="1" dirty="0">
              <a:solidFill>
                <a:schemeClr val="tx1">
                  <a:lumMod val="75000"/>
                  <a:lumOff val="25000"/>
                </a:schemeClr>
              </a:solidFill>
              <a:latin typeface="Arial" panose="020B0604020202020204" pitchFamily="34" charset="0"/>
              <a:cs typeface="Arial" panose="020B0604020202020204" pitchFamily="34" charset="0"/>
            </a:endParaRP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- 1 vehicle in a Netherlands demo tour</a:t>
            </a:r>
            <a:br>
              <a:rPr lang="en-GB" i="1" dirty="0">
                <a:solidFill>
                  <a:schemeClr val="tx1">
                    <a:lumMod val="75000"/>
                    <a:lumOff val="25000"/>
                  </a:schemeClr>
                </a:solidFill>
                <a:latin typeface="Arial" panose="020B0604020202020204" pitchFamily="34" charset="0"/>
                <a:cs typeface="Arial" panose="020B0604020202020204" pitchFamily="34" charset="0"/>
              </a:rPr>
            </a:br>
            <a:endParaRPr lang="en-GB" i="1" dirty="0">
              <a:solidFill>
                <a:schemeClr val="tx1">
                  <a:lumMod val="75000"/>
                  <a:lumOff val="25000"/>
                </a:schemeClr>
              </a:solidFill>
              <a:latin typeface="Arial" panose="020B0604020202020204" pitchFamily="34" charset="0"/>
              <a:cs typeface="Arial" panose="020B0604020202020204" pitchFamily="34" charset="0"/>
            </a:endParaRPr>
          </a:p>
          <a:p>
            <a:pPr lvl="0">
              <a:buClr>
                <a:srgbClr val="76A5AF"/>
              </a:buClr>
              <a:buSzPct val="25000"/>
            </a:pPr>
            <a:endParaRPr lang="en-GB" i="1" dirty="0">
              <a:solidFill>
                <a:schemeClr val="tx1">
                  <a:lumMod val="75000"/>
                  <a:lumOff val="25000"/>
                </a:schemeClr>
              </a:solidFill>
              <a:latin typeface="Arial" panose="020B0604020202020204" pitchFamily="34" charset="0"/>
              <a:cs typeface="Arial" panose="020B0604020202020204" pitchFamily="34" charset="0"/>
            </a:endParaRP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- 4 vehicles in MOLTS </a:t>
            </a:r>
            <a:br>
              <a:rPr lang="en-GB" i="1" dirty="0">
                <a:solidFill>
                  <a:schemeClr val="tx1">
                    <a:lumMod val="75000"/>
                    <a:lumOff val="25000"/>
                  </a:schemeClr>
                </a:solidFill>
                <a:latin typeface="Arial" panose="020B0604020202020204" pitchFamily="34" charset="0"/>
                <a:cs typeface="Arial" panose="020B0604020202020204" pitchFamily="34" charset="0"/>
              </a:rPr>
            </a:br>
            <a:r>
              <a:rPr lang="en-GB" i="1" dirty="0">
                <a:solidFill>
                  <a:schemeClr val="tx1">
                    <a:lumMod val="75000"/>
                    <a:lumOff val="25000"/>
                  </a:schemeClr>
                </a:solidFill>
                <a:latin typeface="Arial" panose="020B0604020202020204" pitchFamily="34" charset="0"/>
                <a:cs typeface="Arial" panose="020B0604020202020204" pitchFamily="34" charset="0"/>
              </a:rPr>
              <a:t> </a:t>
            </a:r>
            <a:r>
              <a:rPr lang="en-US" i="1" dirty="0">
                <a:solidFill>
                  <a:schemeClr val="tx1">
                    <a:lumMod val="75000"/>
                    <a:lumOff val="25000"/>
                  </a:schemeClr>
                </a:solidFill>
                <a:latin typeface="Arial" panose="020B0604020202020204" pitchFamily="34" charset="0"/>
                <a:cs typeface="Arial" panose="020B0604020202020204" pitchFamily="34" charset="0"/>
              </a:rPr>
              <a:t>Multinational Operators for Local Transport Services</a:t>
            </a:r>
            <a:br>
              <a:rPr lang="en-US" i="1" dirty="0">
                <a:solidFill>
                  <a:schemeClr val="tx1">
                    <a:lumMod val="75000"/>
                    <a:lumOff val="25000"/>
                  </a:schemeClr>
                </a:solidFill>
                <a:latin typeface="Arial" panose="020B0604020202020204" pitchFamily="34" charset="0"/>
                <a:cs typeface="Arial" panose="020B0604020202020204" pitchFamily="34" charset="0"/>
              </a:rPr>
            </a:br>
            <a:r>
              <a:rPr lang="en-GB" i="1" dirty="0">
                <a:solidFill>
                  <a:schemeClr val="tx1">
                    <a:lumMod val="75000"/>
                    <a:lumOff val="25000"/>
                  </a:schemeClr>
                </a:solidFill>
                <a:latin typeface="Arial" panose="020B0604020202020204" pitchFamily="34" charset="0"/>
                <a:cs typeface="Arial" panose="020B0604020202020204" pitchFamily="34" charset="0"/>
              </a:rPr>
              <a:t> ( RATP, Transdev, DB, first Group) </a:t>
            </a:r>
          </a:p>
          <a:p>
            <a:pPr lvl="0">
              <a:buClr>
                <a:srgbClr val="76A5AF"/>
              </a:buClr>
              <a:buSzPct val="25000"/>
            </a:pPr>
            <a:br>
              <a:rPr lang="en-GB" i="1" dirty="0">
                <a:solidFill>
                  <a:schemeClr val="tx1">
                    <a:lumMod val="75000"/>
                    <a:lumOff val="25000"/>
                  </a:schemeClr>
                </a:solidFill>
                <a:latin typeface="Arial" panose="020B0604020202020204" pitchFamily="34" charset="0"/>
                <a:cs typeface="Arial" panose="020B0604020202020204" pitchFamily="34" charset="0"/>
              </a:rPr>
            </a:br>
            <a:endParaRPr lang="en-GB" i="1" dirty="0">
              <a:solidFill>
                <a:schemeClr val="tx1">
                  <a:lumMod val="75000"/>
                  <a:lumOff val="25000"/>
                </a:schemeClr>
              </a:solidFill>
              <a:latin typeface="Arial" panose="020B0604020202020204" pitchFamily="34" charset="0"/>
              <a:cs typeface="Arial" panose="020B0604020202020204" pitchFamily="34" charset="0"/>
            </a:endParaRPr>
          </a:p>
          <a:p>
            <a:pPr lvl="0">
              <a:buClr>
                <a:srgbClr val="76A5AF"/>
              </a:buClr>
              <a:buSzPct val="25000"/>
            </a:pPr>
            <a:r>
              <a:rPr lang="en-GB" i="1" dirty="0">
                <a:solidFill>
                  <a:schemeClr val="tx1">
                    <a:lumMod val="75000"/>
                    <a:lumOff val="25000"/>
                  </a:schemeClr>
                </a:solidFill>
                <a:latin typeface="Arial" panose="020B0604020202020204" pitchFamily="34" charset="0"/>
                <a:cs typeface="Arial" panose="020B0604020202020204" pitchFamily="34" charset="0"/>
              </a:rPr>
              <a:t>- 6 vehicles in First Tier OEM and lab </a:t>
            </a:r>
            <a:br>
              <a:rPr lang="en-GB" i="1" dirty="0">
                <a:solidFill>
                  <a:schemeClr val="tx1">
                    <a:lumMod val="75000"/>
                    <a:lumOff val="25000"/>
                  </a:schemeClr>
                </a:solidFill>
                <a:latin typeface="Arial" panose="020B0604020202020204" pitchFamily="34" charset="0"/>
                <a:cs typeface="Arial" panose="020B0604020202020204" pitchFamily="34" charset="0"/>
              </a:rPr>
            </a:br>
            <a:r>
              <a:rPr lang="en-GB" i="1" dirty="0">
                <a:solidFill>
                  <a:schemeClr val="tx1">
                    <a:lumMod val="75000"/>
                    <a:lumOff val="25000"/>
                  </a:schemeClr>
                </a:solidFill>
                <a:latin typeface="Arial" panose="020B0604020202020204" pitchFamily="34" charset="0"/>
                <a:cs typeface="Arial" panose="020B0604020202020204" pitchFamily="34" charset="0"/>
              </a:rPr>
              <a:t>( ------, Bosch, Continental AG, </a:t>
            </a:r>
            <a:br>
              <a:rPr lang="en-GB" i="1" dirty="0">
                <a:solidFill>
                  <a:schemeClr val="tx1">
                    <a:lumMod val="75000"/>
                    <a:lumOff val="25000"/>
                  </a:schemeClr>
                </a:solidFill>
                <a:latin typeface="Arial" panose="020B0604020202020204" pitchFamily="34" charset="0"/>
                <a:cs typeface="Arial" panose="020B0604020202020204" pitchFamily="34" charset="0"/>
              </a:rPr>
            </a:br>
            <a:r>
              <a:rPr lang="en-GB" i="1" dirty="0" err="1">
                <a:solidFill>
                  <a:schemeClr val="tx1">
                    <a:lumMod val="75000"/>
                    <a:lumOff val="25000"/>
                  </a:schemeClr>
                </a:solidFill>
                <a:latin typeface="Arial" panose="020B0604020202020204" pitchFamily="34" charset="0"/>
                <a:cs typeface="Arial" panose="020B0604020202020204" pitchFamily="34" charset="0"/>
              </a:rPr>
              <a:t>institut</a:t>
            </a:r>
            <a:r>
              <a:rPr lang="en-GB" i="1" dirty="0">
                <a:solidFill>
                  <a:schemeClr val="tx1">
                    <a:lumMod val="75000"/>
                    <a:lumOff val="25000"/>
                  </a:schemeClr>
                </a:solidFill>
                <a:latin typeface="Arial" panose="020B0604020202020204" pitchFamily="34" charset="0"/>
                <a:cs typeface="Arial" panose="020B0604020202020204" pitchFamily="34" charset="0"/>
              </a:rPr>
              <a:t> Pascal, </a:t>
            </a:r>
            <a:r>
              <a:rPr lang="en-GB" i="1" dirty="0" err="1">
                <a:solidFill>
                  <a:schemeClr val="tx1">
                    <a:lumMod val="75000"/>
                    <a:lumOff val="25000"/>
                  </a:schemeClr>
                </a:solidFill>
                <a:latin typeface="Arial" panose="020B0604020202020204" pitchFamily="34" charset="0"/>
                <a:cs typeface="Arial" panose="020B0604020202020204" pitchFamily="34" charset="0"/>
              </a:rPr>
              <a:t>TuDelf</a:t>
            </a:r>
            <a:r>
              <a:rPr lang="en-GB" i="1" dirty="0">
                <a:solidFill>
                  <a:schemeClr val="tx1">
                    <a:lumMod val="75000"/>
                    <a:lumOff val="25000"/>
                  </a:schemeClr>
                </a:solidFill>
                <a:latin typeface="Arial" panose="020B0604020202020204" pitchFamily="34" charset="0"/>
                <a:cs typeface="Arial" panose="020B0604020202020204" pitchFamily="34" charset="0"/>
              </a:rPr>
              <a:t> ) </a:t>
            </a:r>
          </a:p>
          <a:p>
            <a:pPr lvl="0">
              <a:buClr>
                <a:srgbClr val="76A5AF"/>
              </a:buClr>
              <a:buSzPct val="25000"/>
            </a:pPr>
            <a:endParaRPr lang="en-GB" sz="2000" i="1" dirty="0">
              <a:solidFill>
                <a:schemeClr val="tx1">
                  <a:lumMod val="75000"/>
                  <a:lumOff val="25000"/>
                </a:schemeClr>
              </a:solidFill>
              <a:latin typeface="Arial" panose="020B0604020202020204" pitchFamily="34" charset="0"/>
              <a:cs typeface="Arial" panose="020B0604020202020204" pitchFamily="34" charset="0"/>
              <a:sym typeface="Arial"/>
              <a:rtl val="0"/>
            </a:endParaRPr>
          </a:p>
        </p:txBody>
      </p:sp>
      <p:pic>
        <p:nvPicPr>
          <p:cNvPr id="10" name="image01.jpg"/>
          <p:cNvPicPr/>
          <p:nvPr/>
        </p:nvPicPr>
        <p:blipFill>
          <a:blip r:embed="rId2"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6"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Where</a:t>
            </a:r>
            <a:r>
              <a:rPr lang="fr-FR" sz="2400" b="1" dirty="0">
                <a:solidFill>
                  <a:srgbClr val="00A1B3"/>
                </a:solidFill>
              </a:rPr>
              <a:t> </a:t>
            </a:r>
            <a:r>
              <a:rPr lang="fr-FR" sz="2400" b="1" dirty="0" err="1">
                <a:solidFill>
                  <a:srgbClr val="00A1B3"/>
                </a:solidFill>
              </a:rPr>
              <a:t>we</a:t>
            </a:r>
            <a:r>
              <a:rPr lang="fr-FR" sz="2400" b="1" dirty="0">
                <a:solidFill>
                  <a:srgbClr val="00A1B3"/>
                </a:solidFill>
              </a:rPr>
              <a:t> are </a:t>
            </a:r>
            <a:r>
              <a:rPr lang="fr-FR" sz="2400" b="1" dirty="0" err="1">
                <a:solidFill>
                  <a:srgbClr val="00A1B3"/>
                </a:solidFill>
              </a:rPr>
              <a:t>implenting</a:t>
            </a:r>
            <a:r>
              <a:rPr lang="fr-FR" sz="2400" b="1" dirty="0">
                <a:solidFill>
                  <a:srgbClr val="00A1B3"/>
                </a:solidFill>
              </a:rPr>
              <a:t> </a:t>
            </a:r>
            <a:r>
              <a:rPr lang="fr-FR" sz="2400" b="1" dirty="0" err="1">
                <a:solidFill>
                  <a:srgbClr val="00A1B3"/>
                </a:solidFill>
              </a:rPr>
              <a:t>now</a:t>
            </a:r>
            <a:r>
              <a:rPr lang="fr-FR" sz="2400" b="1" dirty="0">
                <a:solidFill>
                  <a:srgbClr val="00A1B3"/>
                </a:solidFill>
              </a:rPr>
              <a:t> </a:t>
            </a:r>
          </a:p>
          <a:p>
            <a:pPr lvl="0" algn="ctr">
              <a:defRPr sz="1800"/>
            </a:pPr>
            <a:r>
              <a:rPr lang="fr-FR" sz="2400" b="1" dirty="0">
                <a:solidFill>
                  <a:srgbClr val="90C46B"/>
                </a:solidFill>
              </a:rPr>
              <a:t>On </a:t>
            </a:r>
            <a:r>
              <a:rPr lang="fr-FR" sz="2400" b="1" dirty="0" err="1">
                <a:solidFill>
                  <a:srgbClr val="90C46B"/>
                </a:solidFill>
              </a:rPr>
              <a:t>November</a:t>
            </a:r>
            <a:r>
              <a:rPr lang="fr-FR" sz="2400" b="1" dirty="0">
                <a:solidFill>
                  <a:srgbClr val="90C46B"/>
                </a:solidFill>
              </a:rPr>
              <a:t> 2016, World Leader</a:t>
            </a:r>
            <a:endParaRPr sz="2400" b="1" dirty="0">
              <a:solidFill>
                <a:srgbClr val="90C46B"/>
              </a:solidFill>
              <a:latin typeface="Calibri"/>
              <a:ea typeface="Calibri"/>
              <a:cs typeface="Calibri"/>
              <a:sym typeface="Calibri"/>
            </a:endParaRPr>
          </a:p>
        </p:txBody>
      </p:sp>
      <p:pic>
        <p:nvPicPr>
          <p:cNvPr id="9" name="Shape 1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6999" y="1792731"/>
            <a:ext cx="2335535" cy="1377149"/>
          </a:xfrm>
          <a:prstGeom prst="rect">
            <a:avLst/>
          </a:prstGeom>
          <a:ln>
            <a:noFill/>
          </a:ln>
          <a:effectLst>
            <a:outerShdw blurRad="292100" dist="139700" dir="2700000" algn="tl" rotWithShape="0">
              <a:srgbClr val="333333">
                <a:alpha val="65000"/>
              </a:srgbClr>
            </a:outerShdw>
          </a:effectLst>
        </p:spPr>
      </p:pic>
      <p:pic>
        <p:nvPicPr>
          <p:cNvPr id="13" name="Shape 2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10375" y="3458259"/>
            <a:ext cx="2302160" cy="1160682"/>
          </a:xfrm>
          <a:prstGeom prst="rect">
            <a:avLst/>
          </a:prstGeom>
          <a:ln>
            <a:noFill/>
          </a:ln>
          <a:effectLst>
            <a:outerShdw blurRad="292100" dist="139700" dir="2700000" algn="tl" rotWithShape="0">
              <a:srgbClr val="333333">
                <a:alpha val="65000"/>
              </a:srgbClr>
            </a:outerShdw>
          </a:effectLst>
        </p:spPr>
      </p:pic>
      <p:pic>
        <p:nvPicPr>
          <p:cNvPr id="14" name="Shape 20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10375" y="4907320"/>
            <a:ext cx="2302160" cy="1407299"/>
          </a:xfrm>
          <a:prstGeom prst="rect">
            <a:avLst/>
          </a:prstGeom>
          <a:noFill/>
          <a:ln>
            <a:noFill/>
          </a:ln>
        </p:spPr>
      </p:pic>
    </p:spTree>
    <p:extLst>
      <p:ext uri="{BB962C8B-B14F-4D97-AF65-F5344CB8AC3E}">
        <p14:creationId xmlns:p14="http://schemas.microsoft.com/office/powerpoint/2010/main" val="41211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asted-image.pdf"/>
          <p:cNvPicPr>
            <a:picLocks noChangeAspect="1"/>
          </p:cNvPicPr>
          <p:nvPr/>
        </p:nvPicPr>
        <p:blipFill>
          <a:blip r:embed="rId2" cstate="email">
            <a:alphaModFix amt="18143"/>
            <a:extLst>
              <a:ext uri="{28A0092B-C50C-407E-A947-70E740481C1C}">
                <a14:useLocalDpi xmlns:a14="http://schemas.microsoft.com/office/drawing/2010/main"/>
              </a:ext>
            </a:extLst>
          </a:blip>
          <a:stretch>
            <a:fillRect/>
          </a:stretch>
        </p:blipFill>
        <p:spPr>
          <a:xfrm>
            <a:off x="1445344" y="1571997"/>
            <a:ext cx="6310418" cy="3713991"/>
          </a:xfrm>
          <a:prstGeom prst="rect">
            <a:avLst/>
          </a:prstGeom>
          <a:ln w="12700">
            <a:miter lim="400000"/>
          </a:ln>
        </p:spPr>
      </p:pic>
      <p:pic>
        <p:nvPicPr>
          <p:cNvPr id="81" name="EasyMile-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06" y="5500567"/>
            <a:ext cx="561176" cy="264876"/>
          </a:xfrm>
          <a:prstGeom prst="rect">
            <a:avLst/>
          </a:prstGeom>
          <a:ln w="3175" cap="flat">
            <a:noFill/>
            <a:miter lim="400000"/>
          </a:ln>
          <a:effectLst/>
        </p:spPr>
      </p:pic>
      <p:grpSp>
        <p:nvGrpSpPr>
          <p:cNvPr id="121" name="Group 121"/>
          <p:cNvGrpSpPr/>
          <p:nvPr/>
        </p:nvGrpSpPr>
        <p:grpSpPr>
          <a:xfrm>
            <a:off x="1188790" y="3671925"/>
            <a:ext cx="7339899" cy="153441"/>
            <a:chOff x="0" y="0"/>
            <a:chExt cx="19573062" cy="409173"/>
          </a:xfrm>
        </p:grpSpPr>
        <p:sp>
          <p:nvSpPr>
            <p:cNvPr id="119" name="Shape 119"/>
            <p:cNvSpPr/>
            <p:nvPr/>
          </p:nvSpPr>
          <p:spPr>
            <a:xfrm>
              <a:off x="0" y="142311"/>
              <a:ext cx="19334231" cy="124551"/>
            </a:xfrm>
            <a:prstGeom prst="rect">
              <a:avLst/>
            </a:prstGeom>
            <a:solidFill>
              <a:srgbClr val="9DCD50"/>
            </a:solidFill>
            <a:ln w="12700" cap="flat">
              <a:noFill/>
              <a:miter lim="400000"/>
            </a:ln>
            <a:effectLst/>
          </p:spPr>
          <p:txBody>
            <a:bodyPr wrap="square" lIns="26789" tIns="26789" rIns="26789" bIns="26789" numCol="1" anchor="ctr">
              <a:noAutofit/>
            </a:bodyPr>
            <a:lstStyle/>
            <a:p>
              <a:pPr>
                <a:defRPr sz="3200">
                  <a:solidFill>
                    <a:srgbClr val="FFFFFF"/>
                  </a:solidFill>
                </a:defRPr>
              </a:pPr>
              <a:endParaRPr sz="1200"/>
            </a:p>
          </p:txBody>
        </p:sp>
        <p:sp>
          <p:nvSpPr>
            <p:cNvPr id="120" name="Shape 120"/>
            <p:cNvSpPr/>
            <p:nvPr/>
          </p:nvSpPr>
          <p:spPr>
            <a:xfrm rot="5400000" flipH="1">
              <a:off x="19163889" y="0"/>
              <a:ext cx="409174" cy="409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blipFill rotWithShape="1">
              <a:blip r:embed="rId4"/>
              <a:srcRect/>
              <a:tile tx="0" ty="0" sx="100000" sy="100000" flip="none" algn="tl"/>
            </a:blipFill>
            <a:ln w="12700" cap="flat">
              <a:noFill/>
              <a:miter lim="400000"/>
            </a:ln>
            <a:effectLst/>
          </p:spPr>
          <p:txBody>
            <a:bodyPr wrap="square" lIns="26789" tIns="26789" rIns="26789" bIns="26789" numCol="1" anchor="ctr">
              <a:noAutofit/>
            </a:bodyPr>
            <a:lstStyle/>
            <a:p>
              <a:pPr>
                <a:defRPr sz="3200">
                  <a:solidFill>
                    <a:srgbClr val="FFFFFF"/>
                  </a:solidFill>
                </a:defRPr>
              </a:pPr>
              <a:endParaRPr sz="1200"/>
            </a:p>
          </p:txBody>
        </p:sp>
      </p:grpSp>
      <p:sp>
        <p:nvSpPr>
          <p:cNvPr id="124" name="Shape 124"/>
          <p:cNvSpPr>
            <a:spLocks noGrp="1"/>
          </p:cNvSpPr>
          <p:nvPr>
            <p:ph type="title"/>
          </p:nvPr>
        </p:nvSpPr>
        <p:spPr>
          <a:xfrm>
            <a:off x="1819275" y="433104"/>
            <a:ext cx="6131531" cy="486607"/>
          </a:xfrm>
          <a:prstGeom prst="rect">
            <a:avLst/>
          </a:prstGeom>
        </p:spPr>
        <p:txBody>
          <a:bodyPr lIns="20092" tIns="20092" rIns="20092" bIns="20092">
            <a:noAutofit/>
          </a:bodyPr>
          <a:lstStyle>
            <a:lvl1pPr>
              <a:defRPr sz="5600" b="1">
                <a:solidFill>
                  <a:srgbClr val="00B2BD"/>
                </a:solidFill>
                <a:latin typeface="Helvetica Neue"/>
                <a:ea typeface="Helvetica Neue"/>
                <a:cs typeface="Helvetica Neue"/>
                <a:sym typeface="Helvetica Neue"/>
              </a:defRPr>
            </a:lvl1pPr>
          </a:lstStyle>
          <a:p>
            <a:r>
              <a:rPr sz="3500" dirty="0">
                <a:latin typeface="+mj-lt"/>
              </a:rPr>
              <a:t>E</a:t>
            </a:r>
            <a:r>
              <a:rPr lang="en-US" sz="3500" dirty="0">
                <a:latin typeface="+mj-lt"/>
              </a:rPr>
              <a:t>Z10’s</a:t>
            </a:r>
            <a:r>
              <a:rPr sz="3500" dirty="0">
                <a:latin typeface="+mj-lt"/>
              </a:rPr>
              <a:t> Milestones</a:t>
            </a:r>
          </a:p>
        </p:txBody>
      </p:sp>
      <p:grpSp>
        <p:nvGrpSpPr>
          <p:cNvPr id="3" name="Group 2"/>
          <p:cNvGrpSpPr/>
          <p:nvPr/>
        </p:nvGrpSpPr>
        <p:grpSpPr>
          <a:xfrm>
            <a:off x="1044848" y="1716862"/>
            <a:ext cx="3231731" cy="1709521"/>
            <a:chOff x="2786262" y="2292299"/>
            <a:chExt cx="8617949" cy="4558722"/>
          </a:xfrm>
        </p:grpSpPr>
        <p:grpSp>
          <p:nvGrpSpPr>
            <p:cNvPr id="2" name="Group 1"/>
            <p:cNvGrpSpPr/>
            <p:nvPr/>
          </p:nvGrpSpPr>
          <p:grpSpPr>
            <a:xfrm>
              <a:off x="3248479" y="2292299"/>
              <a:ext cx="8155732" cy="4450227"/>
              <a:chOff x="3248479" y="2292299"/>
              <a:chExt cx="8155732" cy="4450227"/>
            </a:xfrm>
          </p:grpSpPr>
          <p:pic>
            <p:nvPicPr>
              <p:cNvPr id="83" name="Picture 2" descr="H:\- PROJETS -\- JS46 -\marketting\CHU ESTAING\Photos\VIPA-CHU-002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33749" y="3018981"/>
                <a:ext cx="2957993" cy="1959777"/>
              </a:xfrm>
              <a:prstGeom prst="rect">
                <a:avLst/>
              </a:prstGeom>
              <a:noFill/>
              <a:extLst>
                <a:ext uri="{909E8E84-426E-40dd-AFC4-6F175D3DCCD1}">
                  <a14:hiddenFill xmlns="" xmlns:a14="http://schemas.microsoft.com/office/drawing/2010/main">
                    <a:solidFill>
                      <a:srgbClr val="FFFFFF"/>
                    </a:solidFill>
                  </a14:hiddenFill>
                </a:ext>
              </a:extLst>
            </p:spPr>
          </p:pic>
          <p:sp>
            <p:nvSpPr>
              <p:cNvPr id="125" name="Shape 125"/>
              <p:cNvSpPr/>
              <p:nvPr/>
            </p:nvSpPr>
            <p:spPr>
              <a:xfrm>
                <a:off x="3248479" y="2292299"/>
                <a:ext cx="1289882" cy="759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lgn="l">
                  <a:defRPr sz="4000" b="1">
                    <a:solidFill>
                      <a:srgbClr val="5E5E5E"/>
                    </a:solidFill>
                    <a:latin typeface="Helvetica"/>
                    <a:ea typeface="Helvetica"/>
                    <a:cs typeface="Helvetica"/>
                    <a:sym typeface="Helvetica"/>
                  </a:defRPr>
                </a:lvl1pPr>
              </a:lstStyle>
              <a:p>
                <a:r>
                  <a:rPr sz="1500"/>
                  <a:t>2014</a:t>
                </a:r>
              </a:p>
            </p:txBody>
          </p:sp>
          <p:pic>
            <p:nvPicPr>
              <p:cNvPr id="127" name="pasted-image.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36798" y="5213218"/>
                <a:ext cx="540002" cy="540002"/>
              </a:xfrm>
              <a:prstGeom prst="rect">
                <a:avLst/>
              </a:prstGeom>
              <a:ln w="12700" cap="flat">
                <a:noFill/>
                <a:miter lim="400000"/>
              </a:ln>
              <a:effectLst/>
            </p:spPr>
          </p:pic>
          <p:sp>
            <p:nvSpPr>
              <p:cNvPr id="128" name="Shape 128"/>
              <p:cNvSpPr/>
              <p:nvPr/>
            </p:nvSpPr>
            <p:spPr>
              <a:xfrm>
                <a:off x="3922839" y="5060637"/>
                <a:ext cx="3290429" cy="12989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Paris Motorshow</a:t>
                </a:r>
                <a:br>
                  <a:rPr sz="938"/>
                </a:br>
                <a:r>
                  <a:rPr sz="938">
                    <a:latin typeface="Helvetica"/>
                    <a:ea typeface="Helvetica"/>
                    <a:cs typeface="Helvetica"/>
                    <a:sym typeface="Helvetica"/>
                  </a:rPr>
                  <a:t>Launch of the vehicle </a:t>
                </a:r>
                <a:br>
                  <a:rPr sz="938">
                    <a:latin typeface="Helvetica"/>
                    <a:ea typeface="Helvetica"/>
                    <a:cs typeface="Helvetica"/>
                    <a:sym typeface="Helvetica"/>
                  </a:rPr>
                </a:br>
                <a:r>
                  <a:rPr sz="938">
                    <a:latin typeface="Helvetica"/>
                    <a:ea typeface="Helvetica"/>
                    <a:cs typeface="Helvetica"/>
                    <a:sym typeface="Helvetica"/>
                  </a:rPr>
                  <a:t>October 2014</a:t>
                </a:r>
              </a:p>
            </p:txBody>
          </p:sp>
          <p:grpSp>
            <p:nvGrpSpPr>
              <p:cNvPr id="133" name="Group 133"/>
              <p:cNvGrpSpPr/>
              <p:nvPr/>
            </p:nvGrpSpPr>
            <p:grpSpPr>
              <a:xfrm>
                <a:off x="7664531" y="3009963"/>
                <a:ext cx="3739680" cy="3732563"/>
                <a:chOff x="0" y="0"/>
                <a:chExt cx="3739679" cy="3732558"/>
              </a:xfrm>
            </p:grpSpPr>
            <p:pic>
              <p:nvPicPr>
                <p:cNvPr id="130" name="pasted-image.pd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2203252"/>
                  <a:ext cx="540001" cy="540001"/>
                </a:xfrm>
                <a:prstGeom prst="rect">
                  <a:avLst/>
                </a:prstGeom>
                <a:ln w="12700" cap="flat">
                  <a:noFill/>
                  <a:miter lim="400000"/>
                </a:ln>
                <a:effectLst/>
              </p:spPr>
            </p:pic>
            <p:pic>
              <p:nvPicPr>
                <p:cNvPr id="131" name="5543459ee4b042cdf5f5bf47_cv1.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87" y="0"/>
                  <a:ext cx="2511547" cy="1971869"/>
                </a:xfrm>
                <a:prstGeom prst="rect">
                  <a:avLst/>
                </a:prstGeom>
                <a:ln w="12700" cap="flat">
                  <a:noFill/>
                  <a:miter lim="400000"/>
                </a:ln>
                <a:effectLst/>
              </p:spPr>
            </p:pic>
            <p:sp>
              <p:nvSpPr>
                <p:cNvPr id="132" name="Shape 132"/>
                <p:cNvSpPr/>
                <p:nvPr/>
              </p:nvSpPr>
              <p:spPr>
                <a:xfrm>
                  <a:off x="586040" y="2048724"/>
                  <a:ext cx="3153639" cy="16838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Michelin Challenge </a:t>
                  </a:r>
                  <a:br>
                    <a:rPr sz="938" b="1">
                      <a:latin typeface="Helvetica"/>
                      <a:ea typeface="Helvetica"/>
                      <a:cs typeface="Helvetica"/>
                      <a:sym typeface="Helvetica"/>
                    </a:rPr>
                  </a:br>
                  <a:r>
                    <a:rPr sz="938" b="1">
                      <a:latin typeface="Helvetica"/>
                      <a:ea typeface="Helvetica"/>
                      <a:cs typeface="Helvetica"/>
                      <a:sym typeface="Helvetica"/>
                    </a:rPr>
                    <a:t>Bibendum </a:t>
                  </a:r>
                  <a:br>
                    <a:rPr sz="938" b="1">
                      <a:latin typeface="Helvetica"/>
                      <a:ea typeface="Helvetica"/>
                      <a:cs typeface="Helvetica"/>
                      <a:sym typeface="Helvetica"/>
                    </a:rPr>
                  </a:br>
                  <a:r>
                    <a:rPr sz="938">
                      <a:latin typeface="Helvetica"/>
                      <a:ea typeface="Helvetica"/>
                      <a:cs typeface="Helvetica"/>
                      <a:sym typeface="Helvetica"/>
                    </a:rPr>
                    <a:t>Chengdu, China  </a:t>
                  </a:r>
                  <a:br>
                    <a:rPr sz="938">
                      <a:latin typeface="Helvetica"/>
                      <a:ea typeface="Helvetica"/>
                      <a:cs typeface="Helvetica"/>
                      <a:sym typeface="Helvetica"/>
                    </a:rPr>
                  </a:br>
                  <a:r>
                    <a:rPr sz="938">
                      <a:latin typeface="Helvetica"/>
                      <a:ea typeface="Helvetica"/>
                      <a:cs typeface="Helvetica"/>
                      <a:sym typeface="Helvetica"/>
                    </a:rPr>
                    <a:t>November 2014</a:t>
                  </a:r>
                </a:p>
              </p:txBody>
            </p:sp>
          </p:grpSp>
        </p:grpSp>
        <p:sp>
          <p:nvSpPr>
            <p:cNvPr id="135" name="Shape 135"/>
            <p:cNvSpPr/>
            <p:nvPr/>
          </p:nvSpPr>
          <p:spPr>
            <a:xfrm flipH="1">
              <a:off x="2786262" y="2502750"/>
              <a:ext cx="2" cy="4348271"/>
            </a:xfrm>
            <a:prstGeom prst="line">
              <a:avLst/>
            </a:prstGeom>
            <a:noFill/>
            <a:ln w="63500" cap="rnd">
              <a:solidFill>
                <a:srgbClr val="5E5E5E"/>
              </a:solidFill>
              <a:custDash>
                <a:ds d="100000" sp="200000"/>
              </a:custDash>
              <a:miter lim="400000"/>
            </a:ln>
            <a:effectLst/>
          </p:spPr>
          <p:txBody>
            <a:bodyPr wrap="square" lIns="26789" tIns="26789" rIns="26789" bIns="26789" numCol="1" anchor="ctr">
              <a:noAutofit/>
            </a:bodyPr>
            <a:lstStyle/>
            <a:p>
              <a:pPr>
                <a:defRPr sz="3200"/>
              </a:pPr>
              <a:endParaRPr sz="1200"/>
            </a:p>
          </p:txBody>
        </p:sp>
      </p:grpSp>
      <p:grpSp>
        <p:nvGrpSpPr>
          <p:cNvPr id="152" name="Group 152"/>
          <p:cNvGrpSpPr/>
          <p:nvPr/>
        </p:nvGrpSpPr>
        <p:grpSpPr>
          <a:xfrm>
            <a:off x="4464158" y="1716862"/>
            <a:ext cx="4043672" cy="1709521"/>
            <a:chOff x="-1" y="-3674"/>
            <a:chExt cx="10783123" cy="4558720"/>
          </a:xfrm>
        </p:grpSpPr>
        <p:grpSp>
          <p:nvGrpSpPr>
            <p:cNvPr id="150" name="Group 150"/>
            <p:cNvGrpSpPr/>
            <p:nvPr/>
          </p:nvGrpSpPr>
          <p:grpSpPr>
            <a:xfrm>
              <a:off x="513458" y="-3674"/>
              <a:ext cx="10269664" cy="4067284"/>
              <a:chOff x="0" y="-3674"/>
              <a:chExt cx="10269663" cy="4067283"/>
            </a:xfrm>
          </p:grpSpPr>
          <p:sp>
            <p:nvSpPr>
              <p:cNvPr id="137" name="Shape 137"/>
              <p:cNvSpPr/>
              <p:nvPr/>
            </p:nvSpPr>
            <p:spPr>
              <a:xfrm>
                <a:off x="0" y="-3674"/>
                <a:ext cx="1289882" cy="759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lgn="l">
                  <a:defRPr sz="4000" b="1">
                    <a:solidFill>
                      <a:srgbClr val="942193"/>
                    </a:solidFill>
                    <a:latin typeface="Helvetica"/>
                    <a:ea typeface="Helvetica"/>
                    <a:cs typeface="Helvetica"/>
                    <a:sym typeface="Helvetica"/>
                  </a:defRPr>
                </a:lvl1pPr>
              </a:lstStyle>
              <a:p>
                <a:r>
                  <a:rPr sz="1500"/>
                  <a:t>2015</a:t>
                </a:r>
              </a:p>
            </p:txBody>
          </p:sp>
          <p:grpSp>
            <p:nvGrpSpPr>
              <p:cNvPr id="141" name="Group 141"/>
              <p:cNvGrpSpPr/>
              <p:nvPr/>
            </p:nvGrpSpPr>
            <p:grpSpPr>
              <a:xfrm>
                <a:off x="85269" y="713991"/>
                <a:ext cx="2959101" cy="3349618"/>
                <a:chOff x="0" y="0"/>
                <a:chExt cx="2959100" cy="3349617"/>
              </a:xfrm>
            </p:grpSpPr>
            <p:pic>
              <p:nvPicPr>
                <p:cNvPr id="138" name="pasted-image.pd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50" y="2203252"/>
                  <a:ext cx="540001" cy="540001"/>
                </a:xfrm>
                <a:prstGeom prst="rect">
                  <a:avLst/>
                </a:prstGeom>
                <a:ln w="12700" cap="flat">
                  <a:noFill/>
                  <a:miter lim="400000"/>
                </a:ln>
                <a:effectLst/>
              </p:spPr>
            </p:pic>
            <p:sp>
              <p:nvSpPr>
                <p:cNvPr id="139" name="Shape 139"/>
                <p:cNvSpPr/>
                <p:nvPr/>
              </p:nvSpPr>
              <p:spPr>
                <a:xfrm>
                  <a:off x="589088" y="2050671"/>
                  <a:ext cx="1772922" cy="12989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CityMobil2</a:t>
                  </a:r>
                  <a:br>
                    <a:rPr sz="938"/>
                  </a:br>
                  <a:r>
                    <a:rPr sz="938">
                      <a:latin typeface="Helvetica"/>
                      <a:ea typeface="Helvetica"/>
                      <a:cs typeface="Helvetica"/>
                      <a:sym typeface="Helvetica"/>
                    </a:rPr>
                    <a:t>EPFL </a:t>
                  </a:r>
                  <a:br>
                    <a:rPr sz="938">
                      <a:latin typeface="Helvetica"/>
                      <a:ea typeface="Helvetica"/>
                      <a:cs typeface="Helvetica"/>
                      <a:sym typeface="Helvetica"/>
                    </a:rPr>
                  </a:br>
                  <a:r>
                    <a:rPr sz="938">
                      <a:latin typeface="Helvetica"/>
                      <a:ea typeface="Helvetica"/>
                      <a:cs typeface="Helvetica"/>
                      <a:sym typeface="Helvetica"/>
                    </a:rPr>
                    <a:t>June 2015</a:t>
                  </a:r>
                </a:p>
              </p:txBody>
            </p:sp>
            <p:pic>
              <p:nvPicPr>
                <p:cNvPr id="140" name="proj-epfl-3.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2959100" cy="1972734"/>
                </a:xfrm>
                <a:prstGeom prst="rect">
                  <a:avLst/>
                </a:prstGeom>
                <a:ln w="12700" cap="flat">
                  <a:noFill/>
                  <a:miter lim="400000"/>
                </a:ln>
                <a:effectLst/>
              </p:spPr>
            </p:pic>
          </p:grpSp>
          <p:grpSp>
            <p:nvGrpSpPr>
              <p:cNvPr id="145" name="Group 145"/>
              <p:cNvGrpSpPr/>
              <p:nvPr/>
            </p:nvGrpSpPr>
            <p:grpSpPr>
              <a:xfrm>
                <a:off x="7298869" y="713991"/>
                <a:ext cx="2970794" cy="2966669"/>
                <a:chOff x="0" y="0"/>
                <a:chExt cx="2970792" cy="2966668"/>
              </a:xfrm>
            </p:grpSpPr>
            <p:pic>
              <p:nvPicPr>
                <p:cNvPr id="142" name="pasted-image.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9" y="2203252"/>
                  <a:ext cx="540001" cy="540001"/>
                </a:xfrm>
                <a:prstGeom prst="rect">
                  <a:avLst/>
                </a:prstGeom>
                <a:ln w="12700" cap="flat">
                  <a:noFill/>
                  <a:miter lim="400000"/>
                </a:ln>
                <a:effectLst/>
              </p:spPr>
            </p:pic>
            <p:sp>
              <p:nvSpPr>
                <p:cNvPr id="143" name="Shape 143"/>
                <p:cNvSpPr/>
                <p:nvPr/>
              </p:nvSpPr>
              <p:spPr>
                <a:xfrm>
                  <a:off x="589090" y="2052616"/>
                  <a:ext cx="2217486" cy="9140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ITS Bordeaux</a:t>
                  </a:r>
                  <a:br>
                    <a:rPr sz="938">
                      <a:latin typeface="Helvetica"/>
                      <a:ea typeface="Helvetica"/>
                      <a:cs typeface="Helvetica"/>
                      <a:sym typeface="Helvetica"/>
                    </a:rPr>
                  </a:br>
                  <a:r>
                    <a:rPr sz="938">
                      <a:latin typeface="Helvetica"/>
                      <a:ea typeface="Helvetica"/>
                      <a:cs typeface="Helvetica"/>
                      <a:sym typeface="Helvetica"/>
                    </a:rPr>
                    <a:t>October 2015</a:t>
                  </a:r>
                </a:p>
              </p:txBody>
            </p:sp>
            <p:pic>
              <p:nvPicPr>
                <p:cNvPr id="144" name="Copy of DSC_6418.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0" y="0"/>
                  <a:ext cx="2970792" cy="1968500"/>
                </a:xfrm>
                <a:prstGeom prst="rect">
                  <a:avLst/>
                </a:prstGeom>
                <a:ln w="12700" cap="flat">
                  <a:noFill/>
                  <a:miter lim="400000"/>
                </a:ln>
                <a:effectLst/>
              </p:spPr>
            </p:pic>
          </p:grpSp>
          <p:grpSp>
            <p:nvGrpSpPr>
              <p:cNvPr id="149" name="Group 149"/>
              <p:cNvGrpSpPr/>
              <p:nvPr/>
            </p:nvGrpSpPr>
            <p:grpSpPr>
              <a:xfrm>
                <a:off x="3682419" y="713991"/>
                <a:ext cx="2957726" cy="3349618"/>
                <a:chOff x="0" y="0"/>
                <a:chExt cx="2957725" cy="3349617"/>
              </a:xfrm>
            </p:grpSpPr>
            <p:sp>
              <p:nvSpPr>
                <p:cNvPr id="146" name="Shape 146"/>
                <p:cNvSpPr/>
                <p:nvPr/>
              </p:nvSpPr>
              <p:spPr>
                <a:xfrm>
                  <a:off x="598741" y="2050672"/>
                  <a:ext cx="1529262" cy="12989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Vantaa</a:t>
                  </a:r>
                  <a:br>
                    <a:rPr sz="938"/>
                  </a:br>
                  <a:r>
                    <a:rPr sz="938">
                      <a:latin typeface="Helvetica"/>
                      <a:ea typeface="Helvetica"/>
                      <a:cs typeface="Helvetica"/>
                      <a:sym typeface="Helvetica"/>
                    </a:rPr>
                    <a:t>Finland </a:t>
                  </a:r>
                  <a:br>
                    <a:rPr sz="938">
                      <a:latin typeface="Helvetica"/>
                      <a:ea typeface="Helvetica"/>
                      <a:cs typeface="Helvetica"/>
                      <a:sym typeface="Helvetica"/>
                    </a:rPr>
                  </a:br>
                  <a:r>
                    <a:rPr sz="938">
                      <a:latin typeface="Helvetica"/>
                      <a:ea typeface="Helvetica"/>
                      <a:cs typeface="Helvetica"/>
                      <a:sym typeface="Helvetica"/>
                    </a:rPr>
                    <a:t>July 2015</a:t>
                  </a:r>
                </a:p>
              </p:txBody>
            </p:sp>
            <p:pic>
              <p:nvPicPr>
                <p:cNvPr id="147" name="Screen Shot 2016-09-20 at 1.28.05 pm.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9650" y="0"/>
                  <a:ext cx="2948075" cy="1968500"/>
                </a:xfrm>
                <a:prstGeom prst="rect">
                  <a:avLst/>
                </a:prstGeom>
                <a:ln w="12700" cap="flat">
                  <a:noFill/>
                  <a:miter lim="400000"/>
                </a:ln>
                <a:effectLst/>
              </p:spPr>
            </p:pic>
            <p:pic>
              <p:nvPicPr>
                <p:cNvPr id="148" name="pasted-image.pd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2203252"/>
                  <a:ext cx="552701" cy="552701"/>
                </a:xfrm>
                <a:prstGeom prst="rect">
                  <a:avLst/>
                </a:prstGeom>
                <a:ln w="12700" cap="flat">
                  <a:noFill/>
                  <a:miter lim="400000"/>
                </a:ln>
                <a:effectLst/>
              </p:spPr>
            </p:pic>
          </p:grpSp>
        </p:grpSp>
        <p:sp>
          <p:nvSpPr>
            <p:cNvPr id="151" name="Shape 151"/>
            <p:cNvSpPr/>
            <p:nvPr/>
          </p:nvSpPr>
          <p:spPr>
            <a:xfrm flipH="1">
              <a:off x="-1" y="206777"/>
              <a:ext cx="2" cy="4348269"/>
            </a:xfrm>
            <a:prstGeom prst="line">
              <a:avLst/>
            </a:prstGeom>
            <a:noFill/>
            <a:ln w="63500" cap="rnd">
              <a:solidFill>
                <a:srgbClr val="942193"/>
              </a:solidFill>
              <a:custDash>
                <a:ds d="100000" sp="200000"/>
              </a:custDash>
              <a:miter lim="400000"/>
            </a:ln>
            <a:effectLst/>
          </p:spPr>
          <p:txBody>
            <a:bodyPr wrap="square" lIns="26789" tIns="26789" rIns="26789" bIns="26789" numCol="1" anchor="ctr">
              <a:noAutofit/>
            </a:bodyPr>
            <a:lstStyle/>
            <a:p>
              <a:pPr>
                <a:defRPr sz="3200"/>
              </a:pPr>
              <a:endParaRPr sz="1200"/>
            </a:p>
          </p:txBody>
        </p:sp>
      </p:grpSp>
      <p:grpSp>
        <p:nvGrpSpPr>
          <p:cNvPr id="176" name="Group 176"/>
          <p:cNvGrpSpPr/>
          <p:nvPr/>
        </p:nvGrpSpPr>
        <p:grpSpPr>
          <a:xfrm>
            <a:off x="1044848" y="4065772"/>
            <a:ext cx="7194514" cy="1709520"/>
            <a:chOff x="-1" y="-3674"/>
            <a:chExt cx="19185368" cy="4558719"/>
          </a:xfrm>
        </p:grpSpPr>
        <p:grpSp>
          <p:nvGrpSpPr>
            <p:cNvPr id="174" name="Group 174"/>
            <p:cNvGrpSpPr/>
            <p:nvPr/>
          </p:nvGrpSpPr>
          <p:grpSpPr>
            <a:xfrm>
              <a:off x="462216" y="-3674"/>
              <a:ext cx="18723151" cy="4445713"/>
              <a:chOff x="0" y="-3674"/>
              <a:chExt cx="18723150" cy="4445712"/>
            </a:xfrm>
          </p:grpSpPr>
          <p:sp>
            <p:nvSpPr>
              <p:cNvPr id="153" name="Shape 153"/>
              <p:cNvSpPr/>
              <p:nvPr/>
            </p:nvSpPr>
            <p:spPr>
              <a:xfrm>
                <a:off x="0" y="-3674"/>
                <a:ext cx="1289882" cy="759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lgn="l">
                  <a:defRPr sz="4000" b="1">
                    <a:solidFill>
                      <a:srgbClr val="00B2BD"/>
                    </a:solidFill>
                    <a:latin typeface="Helvetica"/>
                    <a:ea typeface="Helvetica"/>
                    <a:cs typeface="Helvetica"/>
                    <a:sym typeface="Helvetica"/>
                  </a:defRPr>
                </a:lvl1pPr>
              </a:lstStyle>
              <a:p>
                <a:r>
                  <a:rPr sz="1500"/>
                  <a:t>2016</a:t>
                </a:r>
              </a:p>
            </p:txBody>
          </p:sp>
          <p:grpSp>
            <p:nvGrpSpPr>
              <p:cNvPr id="157" name="Group 157"/>
              <p:cNvGrpSpPr/>
              <p:nvPr/>
            </p:nvGrpSpPr>
            <p:grpSpPr>
              <a:xfrm>
                <a:off x="85270" y="684814"/>
                <a:ext cx="3755555" cy="3757224"/>
                <a:chOff x="0" y="0"/>
                <a:chExt cx="3755554" cy="3757222"/>
              </a:xfrm>
            </p:grpSpPr>
            <p:pic>
              <p:nvPicPr>
                <p:cNvPr id="154" name="20160408_153431.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0" y="0"/>
                  <a:ext cx="2959343" cy="1968500"/>
                </a:xfrm>
                <a:prstGeom prst="rect">
                  <a:avLst/>
                </a:prstGeom>
                <a:ln w="12700" cap="flat">
                  <a:noFill/>
                  <a:miter lim="400000"/>
                </a:ln>
                <a:effectLst/>
              </p:spPr>
            </p:pic>
            <p:sp>
              <p:nvSpPr>
                <p:cNvPr id="155" name="Shape 155"/>
                <p:cNvSpPr/>
                <p:nvPr/>
              </p:nvSpPr>
              <p:spPr>
                <a:xfrm>
                  <a:off x="589088" y="2073387"/>
                  <a:ext cx="3166466" cy="16838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Gardens by the Bay</a:t>
                  </a:r>
                  <a:br>
                    <a:rPr sz="938" b="1">
                      <a:latin typeface="Helvetica"/>
                      <a:ea typeface="Helvetica"/>
                      <a:cs typeface="Helvetica"/>
                      <a:sym typeface="Helvetica"/>
                    </a:rPr>
                  </a:br>
                  <a:r>
                    <a:rPr sz="938" b="1">
                      <a:latin typeface="Helvetica"/>
                      <a:ea typeface="Helvetica"/>
                      <a:cs typeface="Helvetica"/>
                      <a:sym typeface="Helvetica"/>
                    </a:rPr>
                    <a:t>Singapore</a:t>
                  </a:r>
                  <a:br>
                    <a:rPr sz="938"/>
                  </a:br>
                  <a:r>
                    <a:rPr sz="938">
                      <a:latin typeface="Helvetica"/>
                      <a:ea typeface="Helvetica"/>
                      <a:cs typeface="Helvetica"/>
                      <a:sym typeface="Helvetica"/>
                    </a:rPr>
                    <a:t>Live operation </a:t>
                  </a:r>
                  <a:br>
                    <a:rPr sz="938">
                      <a:latin typeface="Helvetica"/>
                      <a:ea typeface="Helvetica"/>
                      <a:cs typeface="Helvetica"/>
                      <a:sym typeface="Helvetica"/>
                    </a:rPr>
                  </a:br>
                  <a:r>
                    <a:rPr sz="938">
                      <a:latin typeface="Helvetica"/>
                      <a:ea typeface="Helvetica"/>
                      <a:cs typeface="Helvetica"/>
                      <a:sym typeface="Helvetica"/>
                    </a:rPr>
                    <a:t>July 2016</a:t>
                  </a:r>
                </a:p>
              </p:txBody>
            </p:sp>
            <p:pic>
              <p:nvPicPr>
                <p:cNvPr id="156" name="pasted-image.pdf"/>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049" y="2202512"/>
                  <a:ext cx="552702" cy="552701"/>
                </a:xfrm>
                <a:prstGeom prst="rect">
                  <a:avLst/>
                </a:prstGeom>
                <a:ln w="12700" cap="flat">
                  <a:noFill/>
                  <a:miter lim="400000"/>
                </a:ln>
                <a:effectLst/>
              </p:spPr>
            </p:pic>
          </p:grpSp>
          <p:grpSp>
            <p:nvGrpSpPr>
              <p:cNvPr id="161" name="Group 161"/>
              <p:cNvGrpSpPr/>
              <p:nvPr/>
            </p:nvGrpSpPr>
            <p:grpSpPr>
              <a:xfrm>
                <a:off x="4372836" y="684814"/>
                <a:ext cx="3272516" cy="3374278"/>
                <a:chOff x="0" y="0"/>
                <a:chExt cx="3272514" cy="3374277"/>
              </a:xfrm>
            </p:grpSpPr>
            <p:pic>
              <p:nvPicPr>
                <p:cNvPr id="158" name="DSC01595.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0" y="0"/>
                  <a:ext cx="2956730" cy="1968501"/>
                </a:xfrm>
                <a:prstGeom prst="rect">
                  <a:avLst/>
                </a:prstGeom>
                <a:ln w="12700" cap="flat">
                  <a:noFill/>
                  <a:miter lim="400000"/>
                </a:ln>
                <a:effectLst/>
              </p:spPr>
            </p:pic>
            <p:pic>
              <p:nvPicPr>
                <p:cNvPr id="159" name="pasted-image.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50" y="2202512"/>
                  <a:ext cx="540001" cy="540002"/>
                </a:xfrm>
                <a:prstGeom prst="rect">
                  <a:avLst/>
                </a:prstGeom>
                <a:ln w="12700" cap="flat">
                  <a:noFill/>
                  <a:miter lim="400000"/>
                </a:ln>
                <a:effectLst/>
              </p:spPr>
            </p:pic>
            <p:sp>
              <p:nvSpPr>
                <p:cNvPr id="160" name="Shape 160"/>
                <p:cNvSpPr/>
                <p:nvPr/>
              </p:nvSpPr>
              <p:spPr>
                <a:xfrm>
                  <a:off x="589090" y="2075331"/>
                  <a:ext cx="2683424" cy="12989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Sophia Antipolis</a:t>
                  </a:r>
                  <a:br>
                    <a:rPr sz="938"/>
                  </a:br>
                  <a:r>
                    <a:rPr sz="938">
                      <a:latin typeface="Helvetica"/>
                      <a:ea typeface="Helvetica"/>
                      <a:cs typeface="Helvetica"/>
                      <a:sym typeface="Helvetica"/>
                    </a:rPr>
                    <a:t>France </a:t>
                  </a:r>
                  <a:br>
                    <a:rPr sz="938">
                      <a:latin typeface="Helvetica"/>
                      <a:ea typeface="Helvetica"/>
                      <a:cs typeface="Helvetica"/>
                      <a:sym typeface="Helvetica"/>
                    </a:rPr>
                  </a:br>
                  <a:r>
                    <a:rPr sz="938">
                      <a:latin typeface="Helvetica"/>
                      <a:ea typeface="Helvetica"/>
                      <a:cs typeface="Helvetica"/>
                      <a:sym typeface="Helvetica"/>
                    </a:rPr>
                    <a:t>February 2016</a:t>
                  </a:r>
                </a:p>
              </p:txBody>
            </p:sp>
          </p:grpSp>
          <p:grpSp>
            <p:nvGrpSpPr>
              <p:cNvPr id="165" name="Group 165"/>
              <p:cNvGrpSpPr/>
              <p:nvPr/>
            </p:nvGrpSpPr>
            <p:grpSpPr>
              <a:xfrm>
                <a:off x="8156278" y="684814"/>
                <a:ext cx="3188125" cy="3374280"/>
                <a:chOff x="0" y="0"/>
                <a:chExt cx="3188124" cy="3374279"/>
              </a:xfrm>
            </p:grpSpPr>
            <p:pic>
              <p:nvPicPr>
                <p:cNvPr id="162" name="IMG_20160802_124352.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a:off x="9650" y="0"/>
                  <a:ext cx="2959101" cy="1968500"/>
                </a:xfrm>
                <a:prstGeom prst="rect">
                  <a:avLst/>
                </a:prstGeom>
                <a:ln w="12700" cap="flat">
                  <a:noFill/>
                  <a:miter lim="400000"/>
                </a:ln>
                <a:effectLst/>
              </p:spPr>
            </p:pic>
            <p:sp>
              <p:nvSpPr>
                <p:cNvPr id="163" name="Shape 163"/>
                <p:cNvSpPr/>
                <p:nvPr/>
              </p:nvSpPr>
              <p:spPr>
                <a:xfrm>
                  <a:off x="598741" y="2075334"/>
                  <a:ext cx="2589383" cy="12989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Metropolia</a:t>
                  </a:r>
                  <a:br>
                    <a:rPr sz="938"/>
                  </a:br>
                  <a:r>
                    <a:rPr sz="938">
                      <a:latin typeface="Helvetica"/>
                      <a:ea typeface="Helvetica"/>
                      <a:cs typeface="Helvetica"/>
                      <a:sym typeface="Helvetica"/>
                    </a:rPr>
                    <a:t>Helsinki,</a:t>
                  </a:r>
                  <a:r>
                    <a:rPr sz="938"/>
                    <a:t> </a:t>
                  </a:r>
                  <a:r>
                    <a:rPr sz="938">
                      <a:latin typeface="Helvetica"/>
                      <a:ea typeface="Helvetica"/>
                      <a:cs typeface="Helvetica"/>
                      <a:sym typeface="Helvetica"/>
                    </a:rPr>
                    <a:t>Finland </a:t>
                  </a:r>
                  <a:br>
                    <a:rPr sz="938">
                      <a:latin typeface="Helvetica"/>
                      <a:ea typeface="Helvetica"/>
                      <a:cs typeface="Helvetica"/>
                      <a:sym typeface="Helvetica"/>
                    </a:rPr>
                  </a:br>
                  <a:r>
                    <a:rPr sz="938">
                      <a:latin typeface="Helvetica"/>
                      <a:ea typeface="Helvetica"/>
                      <a:cs typeface="Helvetica"/>
                      <a:sym typeface="Helvetica"/>
                    </a:rPr>
                    <a:t>August 2016</a:t>
                  </a:r>
                </a:p>
              </p:txBody>
            </p:sp>
            <p:pic>
              <p:nvPicPr>
                <p:cNvPr id="164" name="pasted-image.pdf"/>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2202512"/>
                  <a:ext cx="552701" cy="552702"/>
                </a:xfrm>
                <a:prstGeom prst="rect">
                  <a:avLst/>
                </a:prstGeom>
                <a:ln w="12700" cap="flat">
                  <a:noFill/>
                  <a:miter lim="400000"/>
                </a:ln>
                <a:effectLst/>
              </p:spPr>
            </p:pic>
          </p:grpSp>
          <p:grpSp>
            <p:nvGrpSpPr>
              <p:cNvPr id="169" name="Group 169"/>
              <p:cNvGrpSpPr/>
              <p:nvPr/>
            </p:nvGrpSpPr>
            <p:grpSpPr>
              <a:xfrm>
                <a:off x="11801585" y="684814"/>
                <a:ext cx="3251142" cy="3374278"/>
                <a:chOff x="31750" y="0"/>
                <a:chExt cx="3251140" cy="3374277"/>
              </a:xfrm>
            </p:grpSpPr>
            <p:pic>
              <p:nvPicPr>
                <p:cNvPr id="166" name="pasted-image.pdf"/>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4799" y="2202512"/>
                  <a:ext cx="540001" cy="540004"/>
                </a:xfrm>
                <a:prstGeom prst="rect">
                  <a:avLst/>
                </a:prstGeom>
                <a:ln w="12700" cap="flat">
                  <a:noFill/>
                  <a:miter lim="400000"/>
                </a:ln>
                <a:effectLst/>
              </p:spPr>
            </p:pic>
            <p:sp>
              <p:nvSpPr>
                <p:cNvPr id="167" name="Shape 167"/>
                <p:cNvSpPr/>
                <p:nvPr/>
              </p:nvSpPr>
              <p:spPr>
                <a:xfrm>
                  <a:off x="620838" y="2075331"/>
                  <a:ext cx="2662052" cy="12989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Ooststellingwerf</a:t>
                  </a:r>
                  <a:br>
                    <a:rPr sz="938"/>
                  </a:br>
                  <a:r>
                    <a:rPr sz="938">
                      <a:latin typeface="Helvetica"/>
                      <a:ea typeface="Helvetica"/>
                      <a:cs typeface="Helvetica"/>
                      <a:sym typeface="Helvetica"/>
                    </a:rPr>
                    <a:t>Netherlands </a:t>
                  </a:r>
                  <a:br>
                    <a:rPr sz="938">
                      <a:latin typeface="Helvetica"/>
                      <a:ea typeface="Helvetica"/>
                      <a:cs typeface="Helvetica"/>
                      <a:sym typeface="Helvetica"/>
                    </a:rPr>
                  </a:br>
                  <a:r>
                    <a:rPr sz="938">
                      <a:latin typeface="Helvetica"/>
                      <a:ea typeface="Helvetica"/>
                      <a:cs typeface="Helvetica"/>
                      <a:sym typeface="Helvetica"/>
                    </a:rPr>
                    <a:t>September 2016</a:t>
                  </a:r>
                </a:p>
              </p:txBody>
            </p:sp>
            <p:pic>
              <p:nvPicPr>
                <p:cNvPr id="168" name="pasted-image.jp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a:xfrm>
                  <a:off x="31750" y="0"/>
                  <a:ext cx="2857500" cy="1970286"/>
                </a:xfrm>
                <a:prstGeom prst="rect">
                  <a:avLst/>
                </a:prstGeom>
                <a:ln w="12700" cap="flat">
                  <a:noFill/>
                  <a:miter lim="400000"/>
                </a:ln>
                <a:effectLst/>
              </p:spPr>
            </p:pic>
          </p:grpSp>
          <p:grpSp>
            <p:nvGrpSpPr>
              <p:cNvPr id="173" name="Group 173"/>
              <p:cNvGrpSpPr/>
              <p:nvPr/>
            </p:nvGrpSpPr>
            <p:grpSpPr>
              <a:xfrm>
                <a:off x="15697341" y="791290"/>
                <a:ext cx="3025809" cy="3267802"/>
                <a:chOff x="3049" y="106476"/>
                <a:chExt cx="3025808" cy="3267801"/>
              </a:xfrm>
            </p:grpSpPr>
            <p:pic>
              <p:nvPicPr>
                <p:cNvPr id="170" name="pasted-image.pdf"/>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049" y="2202512"/>
                  <a:ext cx="1026001" cy="540002"/>
                </a:xfrm>
                <a:prstGeom prst="rect">
                  <a:avLst/>
                </a:prstGeom>
                <a:ln w="12700" cap="flat">
                  <a:noFill/>
                  <a:miter lim="400000"/>
                </a:ln>
                <a:effectLst/>
              </p:spPr>
            </p:pic>
            <p:sp>
              <p:nvSpPr>
                <p:cNvPr id="171" name="Shape 171"/>
                <p:cNvSpPr/>
                <p:nvPr/>
              </p:nvSpPr>
              <p:spPr>
                <a:xfrm>
                  <a:off x="589088" y="2075332"/>
                  <a:ext cx="2439769" cy="12989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p>
                  <a:pPr algn="l">
                    <a:defRPr sz="2500"/>
                  </a:pPr>
                  <a:r>
                    <a:rPr sz="938" b="1">
                      <a:latin typeface="Helvetica"/>
                      <a:ea typeface="Helvetica"/>
                      <a:cs typeface="Helvetica"/>
                      <a:sym typeface="Helvetica"/>
                    </a:rPr>
                    <a:t>Bisop Ranch</a:t>
                  </a:r>
                  <a:br>
                    <a:rPr sz="938"/>
                  </a:br>
                  <a:r>
                    <a:rPr sz="938">
                      <a:latin typeface="Helvetica"/>
                      <a:ea typeface="Helvetica"/>
                      <a:cs typeface="Helvetica"/>
                      <a:sym typeface="Helvetica"/>
                    </a:rPr>
                    <a:t>USA </a:t>
                  </a:r>
                  <a:br>
                    <a:rPr sz="938">
                      <a:latin typeface="Helvetica"/>
                      <a:ea typeface="Helvetica"/>
                      <a:cs typeface="Helvetica"/>
                      <a:sym typeface="Helvetica"/>
                    </a:rPr>
                  </a:br>
                  <a:r>
                    <a:rPr sz="938">
                      <a:latin typeface="Helvetica"/>
                      <a:ea typeface="Helvetica"/>
                      <a:cs typeface="Helvetica"/>
                      <a:sym typeface="Helvetica"/>
                    </a:rPr>
                    <a:t>November 2016</a:t>
                  </a:r>
                </a:p>
              </p:txBody>
            </p:sp>
            <p:pic>
              <p:nvPicPr>
                <p:cNvPr id="172" name="v23-2.jpg"/>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a:xfrm>
                  <a:off x="201622" y="106476"/>
                  <a:ext cx="2065561" cy="1773614"/>
                </a:xfrm>
                <a:custGeom>
                  <a:avLst/>
                  <a:gdLst/>
                  <a:ahLst/>
                  <a:cxnLst>
                    <a:cxn ang="0">
                      <a:pos x="wd2" y="hd2"/>
                    </a:cxn>
                    <a:cxn ang="5400000">
                      <a:pos x="wd2" y="hd2"/>
                    </a:cxn>
                    <a:cxn ang="10800000">
                      <a:pos x="wd2" y="hd2"/>
                    </a:cxn>
                    <a:cxn ang="16200000">
                      <a:pos x="wd2" y="hd2"/>
                    </a:cxn>
                  </a:cxnLst>
                  <a:rect l="0" t="0" r="r" b="b"/>
                  <a:pathLst>
                    <a:path w="21446" h="21527" extrusionOk="0">
                      <a:moveTo>
                        <a:pt x="11904" y="8"/>
                      </a:moveTo>
                      <a:cubicBezTo>
                        <a:pt x="11333" y="-27"/>
                        <a:pt x="10530" y="48"/>
                        <a:pt x="9065" y="210"/>
                      </a:cubicBezTo>
                      <a:cubicBezTo>
                        <a:pt x="5522" y="604"/>
                        <a:pt x="2504" y="1329"/>
                        <a:pt x="2151" y="1867"/>
                      </a:cubicBezTo>
                      <a:cubicBezTo>
                        <a:pt x="1782" y="2431"/>
                        <a:pt x="1023" y="10215"/>
                        <a:pt x="1071" y="12937"/>
                      </a:cubicBezTo>
                      <a:cubicBezTo>
                        <a:pt x="1110" y="15114"/>
                        <a:pt x="1054" y="15421"/>
                        <a:pt x="556" y="15808"/>
                      </a:cubicBezTo>
                      <a:cubicBezTo>
                        <a:pt x="250" y="16046"/>
                        <a:pt x="0" y="16559"/>
                        <a:pt x="0" y="16944"/>
                      </a:cubicBezTo>
                      <a:cubicBezTo>
                        <a:pt x="0" y="17524"/>
                        <a:pt x="183" y="17679"/>
                        <a:pt x="1047" y="17850"/>
                      </a:cubicBezTo>
                      <a:cubicBezTo>
                        <a:pt x="2177" y="18073"/>
                        <a:pt x="2635" y="18532"/>
                        <a:pt x="1978" y="18775"/>
                      </a:cubicBezTo>
                      <a:cubicBezTo>
                        <a:pt x="1753" y="18858"/>
                        <a:pt x="1373" y="18998"/>
                        <a:pt x="1133" y="19088"/>
                      </a:cubicBezTo>
                      <a:cubicBezTo>
                        <a:pt x="157" y="19453"/>
                        <a:pt x="1456" y="20024"/>
                        <a:pt x="5048" y="20808"/>
                      </a:cubicBezTo>
                      <a:cubicBezTo>
                        <a:pt x="7092" y="21254"/>
                        <a:pt x="8944" y="21573"/>
                        <a:pt x="9160" y="21520"/>
                      </a:cubicBezTo>
                      <a:cubicBezTo>
                        <a:pt x="10435" y="21210"/>
                        <a:pt x="20519" y="17539"/>
                        <a:pt x="20949" y="17229"/>
                      </a:cubicBezTo>
                      <a:cubicBezTo>
                        <a:pt x="21100" y="17119"/>
                        <a:pt x="21092" y="16816"/>
                        <a:pt x="20924" y="16448"/>
                      </a:cubicBezTo>
                      <a:cubicBezTo>
                        <a:pt x="20712" y="15984"/>
                        <a:pt x="20739" y="15809"/>
                        <a:pt x="21052" y="15668"/>
                      </a:cubicBezTo>
                      <a:cubicBezTo>
                        <a:pt x="21600" y="15422"/>
                        <a:pt x="21568" y="14397"/>
                        <a:pt x="21007" y="14271"/>
                      </a:cubicBezTo>
                      <a:cubicBezTo>
                        <a:pt x="20605" y="14181"/>
                        <a:pt x="20545" y="13640"/>
                        <a:pt x="20487" y="9425"/>
                      </a:cubicBezTo>
                      <a:cubicBezTo>
                        <a:pt x="20451" y="6816"/>
                        <a:pt x="20360" y="4384"/>
                        <a:pt x="20285" y="4021"/>
                      </a:cubicBezTo>
                      <a:cubicBezTo>
                        <a:pt x="20188" y="3544"/>
                        <a:pt x="19624" y="3106"/>
                        <a:pt x="18254" y="2446"/>
                      </a:cubicBezTo>
                      <a:cubicBezTo>
                        <a:pt x="17210" y="1942"/>
                        <a:pt x="15943" y="1430"/>
                        <a:pt x="15440" y="1309"/>
                      </a:cubicBezTo>
                      <a:cubicBezTo>
                        <a:pt x="14936" y="1187"/>
                        <a:pt x="13998" y="812"/>
                        <a:pt x="13359" y="475"/>
                      </a:cubicBezTo>
                      <a:cubicBezTo>
                        <a:pt x="12815" y="189"/>
                        <a:pt x="12475" y="43"/>
                        <a:pt x="11904" y="8"/>
                      </a:cubicBezTo>
                      <a:close/>
                    </a:path>
                  </a:pathLst>
                </a:custGeom>
                <a:ln w="12700" cap="flat">
                  <a:noFill/>
                  <a:miter lim="400000"/>
                </a:ln>
                <a:effectLst/>
              </p:spPr>
            </p:pic>
          </p:grpSp>
        </p:grpSp>
        <p:sp>
          <p:nvSpPr>
            <p:cNvPr id="175" name="Shape 175"/>
            <p:cNvSpPr/>
            <p:nvPr/>
          </p:nvSpPr>
          <p:spPr>
            <a:xfrm flipH="1">
              <a:off x="-1" y="206777"/>
              <a:ext cx="2" cy="4348268"/>
            </a:xfrm>
            <a:prstGeom prst="line">
              <a:avLst/>
            </a:prstGeom>
            <a:noFill/>
            <a:ln w="63500" cap="rnd">
              <a:solidFill>
                <a:srgbClr val="00B2BD"/>
              </a:solidFill>
              <a:custDash>
                <a:ds d="100000" sp="200000"/>
              </a:custDash>
              <a:miter lim="400000"/>
            </a:ln>
            <a:effectLst/>
          </p:spPr>
          <p:txBody>
            <a:bodyPr wrap="square" lIns="26789" tIns="26789" rIns="26789" bIns="26789" numCol="1" anchor="ctr">
              <a:noAutofit/>
            </a:bodyPr>
            <a:lstStyle/>
            <a:p>
              <a:pPr>
                <a:defRPr sz="3200"/>
              </a:pPr>
              <a:endParaRPr sz="1200"/>
            </a:p>
          </p:txBody>
        </p:sp>
      </p:grpSp>
      <p:grpSp>
        <p:nvGrpSpPr>
          <p:cNvPr id="179" name="Group 179"/>
          <p:cNvGrpSpPr/>
          <p:nvPr/>
        </p:nvGrpSpPr>
        <p:grpSpPr>
          <a:xfrm>
            <a:off x="1799526" y="3435542"/>
            <a:ext cx="206387" cy="396448"/>
            <a:chOff x="512319" y="-2927"/>
            <a:chExt cx="550364" cy="1057193"/>
          </a:xfrm>
        </p:grpSpPr>
        <p:sp>
          <p:nvSpPr>
            <p:cNvPr id="177" name="Shape 177"/>
            <p:cNvSpPr/>
            <p:nvPr/>
          </p:nvSpPr>
          <p:spPr>
            <a:xfrm>
              <a:off x="564982" y="609765"/>
              <a:ext cx="444501" cy="444501"/>
            </a:xfrm>
            <a:prstGeom prst="ellipse">
              <a:avLst/>
            </a:prstGeom>
            <a:blipFill rotWithShape="1">
              <a:blip r:embed="rId23"/>
              <a:srcRect/>
              <a:tile tx="0" ty="0" sx="100000" sy="100000" flip="none" algn="tl"/>
            </a:blipFill>
            <a:ln w="63500" cap="flat">
              <a:solidFill>
                <a:srgbClr val="FFFFFF"/>
              </a:solidFill>
              <a:prstDash val="solid"/>
              <a:miter lim="400000"/>
            </a:ln>
            <a:effectLst/>
          </p:spPr>
          <p:txBody>
            <a:bodyPr wrap="square" lIns="26789" tIns="26789" rIns="26789" bIns="26789" numCol="1" anchor="ctr">
              <a:noAutofit/>
            </a:bodyPr>
            <a:lstStyle/>
            <a:p>
              <a:pPr>
                <a:defRPr sz="3200">
                  <a:solidFill>
                    <a:srgbClr val="FFFFFF"/>
                  </a:solidFill>
                </a:defRPr>
              </a:pPr>
              <a:endParaRPr sz="1200"/>
            </a:p>
          </p:txBody>
        </p:sp>
        <p:sp>
          <p:nvSpPr>
            <p:cNvPr id="178" name="Shape 178"/>
            <p:cNvSpPr/>
            <p:nvPr/>
          </p:nvSpPr>
          <p:spPr>
            <a:xfrm>
              <a:off x="512319" y="-2927"/>
              <a:ext cx="550364" cy="6059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defRPr sz="3000">
                  <a:solidFill>
                    <a:srgbClr val="5E5E5E"/>
                  </a:solidFill>
                  <a:latin typeface="Helvetica"/>
                  <a:ea typeface="Helvetica"/>
                  <a:cs typeface="Helvetica"/>
                  <a:sym typeface="Helvetica"/>
                </a:defRPr>
              </a:lvl1pPr>
            </a:lstStyle>
            <a:p>
              <a:r>
                <a:rPr sz="1125" dirty="0"/>
                <a:t>v1</a:t>
              </a:r>
            </a:p>
          </p:txBody>
        </p:sp>
      </p:grpSp>
      <p:grpSp>
        <p:nvGrpSpPr>
          <p:cNvPr id="182" name="Group 182"/>
          <p:cNvGrpSpPr/>
          <p:nvPr/>
        </p:nvGrpSpPr>
        <p:grpSpPr>
          <a:xfrm>
            <a:off x="4098422" y="3435542"/>
            <a:ext cx="206387" cy="396448"/>
            <a:chOff x="512319" y="-2927"/>
            <a:chExt cx="550364" cy="1057193"/>
          </a:xfrm>
        </p:grpSpPr>
        <p:sp>
          <p:nvSpPr>
            <p:cNvPr id="180" name="Shape 180"/>
            <p:cNvSpPr/>
            <p:nvPr/>
          </p:nvSpPr>
          <p:spPr>
            <a:xfrm>
              <a:off x="564982" y="609765"/>
              <a:ext cx="444501" cy="444501"/>
            </a:xfrm>
            <a:prstGeom prst="ellipse">
              <a:avLst/>
            </a:prstGeom>
            <a:blipFill rotWithShape="1">
              <a:blip r:embed="rId24"/>
              <a:srcRect/>
              <a:tile tx="0" ty="0" sx="100000" sy="100000" flip="none" algn="tl"/>
            </a:blipFill>
            <a:ln w="63500" cap="flat">
              <a:solidFill>
                <a:srgbClr val="FFFFFF"/>
              </a:solidFill>
              <a:prstDash val="solid"/>
              <a:miter lim="400000"/>
            </a:ln>
            <a:effectLst/>
          </p:spPr>
          <p:txBody>
            <a:bodyPr wrap="square" lIns="26789" tIns="26789" rIns="26789" bIns="26789" numCol="1" anchor="ctr">
              <a:noAutofit/>
            </a:bodyPr>
            <a:lstStyle/>
            <a:p>
              <a:pPr>
                <a:defRPr sz="3200">
                  <a:solidFill>
                    <a:srgbClr val="FFFFFF"/>
                  </a:solidFill>
                </a:defRPr>
              </a:pPr>
              <a:endParaRPr sz="1200"/>
            </a:p>
          </p:txBody>
        </p:sp>
        <p:sp>
          <p:nvSpPr>
            <p:cNvPr id="181" name="Shape 181"/>
            <p:cNvSpPr/>
            <p:nvPr/>
          </p:nvSpPr>
          <p:spPr>
            <a:xfrm>
              <a:off x="512319" y="-2927"/>
              <a:ext cx="550364" cy="6059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defRPr sz="3000">
                  <a:solidFill>
                    <a:srgbClr val="942193"/>
                  </a:solidFill>
                  <a:latin typeface="Helvetica"/>
                  <a:ea typeface="Helvetica"/>
                  <a:cs typeface="Helvetica"/>
                  <a:sym typeface="Helvetica"/>
                </a:defRPr>
              </a:lvl1pPr>
            </a:lstStyle>
            <a:p>
              <a:r>
                <a:rPr sz="1125" dirty="0"/>
                <a:t>v2</a:t>
              </a:r>
            </a:p>
          </p:txBody>
        </p:sp>
      </p:grpSp>
      <p:grpSp>
        <p:nvGrpSpPr>
          <p:cNvPr id="185" name="Group 185"/>
          <p:cNvGrpSpPr/>
          <p:nvPr/>
        </p:nvGrpSpPr>
        <p:grpSpPr>
          <a:xfrm>
            <a:off x="5978039" y="3435542"/>
            <a:ext cx="326612" cy="396448"/>
            <a:chOff x="510892" y="-2927"/>
            <a:chExt cx="870967" cy="1057193"/>
          </a:xfrm>
        </p:grpSpPr>
        <p:sp>
          <p:nvSpPr>
            <p:cNvPr id="183" name="Shape 183"/>
            <p:cNvSpPr/>
            <p:nvPr/>
          </p:nvSpPr>
          <p:spPr>
            <a:xfrm>
              <a:off x="723856" y="609765"/>
              <a:ext cx="444501" cy="444501"/>
            </a:xfrm>
            <a:prstGeom prst="ellipse">
              <a:avLst/>
            </a:prstGeom>
            <a:blipFill rotWithShape="1">
              <a:blip r:embed="rId25"/>
              <a:srcRect/>
              <a:tile tx="0" ty="0" sx="100000" sy="100000" flip="none" algn="tl"/>
            </a:blipFill>
            <a:ln w="63500" cap="flat">
              <a:solidFill>
                <a:srgbClr val="FFFFFF"/>
              </a:solidFill>
              <a:prstDash val="solid"/>
              <a:miter lim="400000"/>
            </a:ln>
            <a:effectLst/>
          </p:spPr>
          <p:txBody>
            <a:bodyPr wrap="square" lIns="26789" tIns="26789" rIns="26789" bIns="26789" numCol="1" anchor="ctr">
              <a:noAutofit/>
            </a:bodyPr>
            <a:lstStyle/>
            <a:p>
              <a:pPr>
                <a:defRPr sz="3200">
                  <a:solidFill>
                    <a:srgbClr val="FFFFFF"/>
                  </a:solidFill>
                </a:defRPr>
              </a:pPr>
              <a:endParaRPr sz="1200"/>
            </a:p>
          </p:txBody>
        </p:sp>
        <p:sp>
          <p:nvSpPr>
            <p:cNvPr id="184" name="Shape 184"/>
            <p:cNvSpPr/>
            <p:nvPr/>
          </p:nvSpPr>
          <p:spPr>
            <a:xfrm>
              <a:off x="510892" y="-2927"/>
              <a:ext cx="870967" cy="6059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defRPr sz="3000">
                  <a:solidFill>
                    <a:srgbClr val="00B2BD"/>
                  </a:solidFill>
                  <a:latin typeface="Helvetica"/>
                  <a:ea typeface="Helvetica"/>
                  <a:cs typeface="Helvetica"/>
                  <a:sym typeface="Helvetica"/>
                </a:defRPr>
              </a:lvl1pPr>
            </a:lstStyle>
            <a:p>
              <a:r>
                <a:rPr sz="1125" dirty="0"/>
                <a:t>v2.3</a:t>
              </a:r>
            </a:p>
          </p:txBody>
        </p:sp>
      </p:grpSp>
      <p:grpSp>
        <p:nvGrpSpPr>
          <p:cNvPr id="190" name="Group 190"/>
          <p:cNvGrpSpPr/>
          <p:nvPr/>
        </p:nvGrpSpPr>
        <p:grpSpPr>
          <a:xfrm>
            <a:off x="7713636" y="3435542"/>
            <a:ext cx="647212" cy="626209"/>
            <a:chOff x="84552" y="-2927"/>
            <a:chExt cx="1725899" cy="1669889"/>
          </a:xfrm>
        </p:grpSpPr>
        <p:grpSp>
          <p:nvGrpSpPr>
            <p:cNvPr id="188" name="Group 188"/>
            <p:cNvGrpSpPr/>
            <p:nvPr/>
          </p:nvGrpSpPr>
          <p:grpSpPr>
            <a:xfrm>
              <a:off x="510892" y="-2927"/>
              <a:ext cx="870967" cy="1057194"/>
              <a:chOff x="510892" y="-2927"/>
              <a:chExt cx="870967" cy="1057193"/>
            </a:xfrm>
          </p:grpSpPr>
          <p:sp>
            <p:nvSpPr>
              <p:cNvPr id="186" name="Shape 186"/>
              <p:cNvSpPr/>
              <p:nvPr/>
            </p:nvSpPr>
            <p:spPr>
              <a:xfrm>
                <a:off x="723856" y="609765"/>
                <a:ext cx="444501" cy="444501"/>
              </a:xfrm>
              <a:prstGeom prst="ellipse">
                <a:avLst/>
              </a:prstGeom>
              <a:blipFill rotWithShape="1">
                <a:blip r:embed="rId26"/>
                <a:srcRect/>
                <a:tile tx="0" ty="0" sx="100000" sy="100000" flip="none" algn="tl"/>
              </a:blipFill>
              <a:ln w="63500" cap="flat">
                <a:solidFill>
                  <a:srgbClr val="FFFFFF"/>
                </a:solidFill>
                <a:prstDash val="solid"/>
                <a:miter lim="400000"/>
              </a:ln>
              <a:effectLst/>
            </p:spPr>
            <p:txBody>
              <a:bodyPr wrap="square" lIns="26789" tIns="26789" rIns="26789" bIns="26789" numCol="1" anchor="ctr">
                <a:noAutofit/>
              </a:bodyPr>
              <a:lstStyle/>
              <a:p>
                <a:pPr>
                  <a:defRPr sz="3200">
                    <a:solidFill>
                      <a:srgbClr val="FFFFFF"/>
                    </a:solidFill>
                  </a:defRPr>
                </a:pPr>
                <a:endParaRPr sz="1200"/>
              </a:p>
            </p:txBody>
          </p:sp>
          <p:sp>
            <p:nvSpPr>
              <p:cNvPr id="187" name="Shape 187"/>
              <p:cNvSpPr/>
              <p:nvPr/>
            </p:nvSpPr>
            <p:spPr>
              <a:xfrm>
                <a:off x="510892" y="-2927"/>
                <a:ext cx="870967" cy="6059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defRPr sz="3000">
                    <a:solidFill>
                      <a:srgbClr val="945200"/>
                    </a:solidFill>
                    <a:latin typeface="Helvetica"/>
                    <a:ea typeface="Helvetica"/>
                    <a:cs typeface="Helvetica"/>
                    <a:sym typeface="Helvetica"/>
                  </a:defRPr>
                </a:lvl1pPr>
              </a:lstStyle>
              <a:p>
                <a:r>
                  <a:rPr sz="1125" dirty="0"/>
                  <a:t>v2.4</a:t>
                </a:r>
              </a:p>
            </p:txBody>
          </p:sp>
        </p:grpSp>
        <p:sp>
          <p:nvSpPr>
            <p:cNvPr id="189" name="Shape 189"/>
            <p:cNvSpPr/>
            <p:nvPr/>
          </p:nvSpPr>
          <p:spPr>
            <a:xfrm>
              <a:off x="84552" y="1061027"/>
              <a:ext cx="1725899" cy="6059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defRPr sz="3000">
                  <a:solidFill>
                    <a:srgbClr val="945200"/>
                  </a:solidFill>
                  <a:latin typeface="Helvetica"/>
                  <a:ea typeface="Helvetica"/>
                  <a:cs typeface="Helvetica"/>
                  <a:sym typeface="Helvetica"/>
                </a:defRPr>
              </a:lvl1pPr>
            </a:lstStyle>
            <a:p>
              <a:r>
                <a:rPr sz="1125"/>
                <a:t>Q1, 2017</a:t>
              </a:r>
            </a:p>
          </p:txBody>
        </p:sp>
      </p:grpSp>
      <p:grpSp>
        <p:nvGrpSpPr>
          <p:cNvPr id="193" name="Group 193"/>
          <p:cNvGrpSpPr/>
          <p:nvPr/>
        </p:nvGrpSpPr>
        <p:grpSpPr>
          <a:xfrm>
            <a:off x="6389950" y="3665302"/>
            <a:ext cx="991858" cy="396449"/>
            <a:chOff x="-1" y="0"/>
            <a:chExt cx="2644953" cy="1057196"/>
          </a:xfrm>
        </p:grpSpPr>
        <p:sp>
          <p:nvSpPr>
            <p:cNvPr id="191" name="Shape 191"/>
            <p:cNvSpPr/>
            <p:nvPr/>
          </p:nvSpPr>
          <p:spPr>
            <a:xfrm>
              <a:off x="1094345" y="0"/>
              <a:ext cx="444501" cy="444500"/>
            </a:xfrm>
            <a:prstGeom prst="ellipse">
              <a:avLst/>
            </a:prstGeom>
            <a:blipFill rotWithShape="1">
              <a:blip r:embed="rId25"/>
              <a:srcRect/>
              <a:tile tx="0" ty="0" sx="100000" sy="100000" flip="none" algn="tl"/>
            </a:blipFill>
            <a:ln w="63500" cap="flat">
              <a:solidFill>
                <a:srgbClr val="FFFFFF"/>
              </a:solidFill>
              <a:prstDash val="solid"/>
              <a:miter lim="400000"/>
            </a:ln>
            <a:effectLst/>
          </p:spPr>
          <p:txBody>
            <a:bodyPr wrap="square" lIns="26789" tIns="26789" rIns="26789" bIns="26789" numCol="1" anchor="ctr">
              <a:noAutofit/>
            </a:bodyPr>
            <a:lstStyle/>
            <a:p>
              <a:pPr>
                <a:defRPr sz="3200">
                  <a:solidFill>
                    <a:srgbClr val="FFFFFF"/>
                  </a:solidFill>
                </a:defRPr>
              </a:pPr>
              <a:endParaRPr sz="1200"/>
            </a:p>
          </p:txBody>
        </p:sp>
        <p:sp>
          <p:nvSpPr>
            <p:cNvPr id="192" name="Shape 192"/>
            <p:cNvSpPr/>
            <p:nvPr/>
          </p:nvSpPr>
          <p:spPr>
            <a:xfrm>
              <a:off x="-1" y="451261"/>
              <a:ext cx="2644953" cy="6059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6789" tIns="26789" rIns="26789" bIns="26789" numCol="1" anchor="ctr">
              <a:spAutoFit/>
            </a:bodyPr>
            <a:lstStyle>
              <a:lvl1pPr>
                <a:defRPr sz="3000">
                  <a:solidFill>
                    <a:srgbClr val="00B2BD"/>
                  </a:solidFill>
                  <a:latin typeface="Helvetica"/>
                  <a:ea typeface="Helvetica"/>
                  <a:cs typeface="Helvetica"/>
                  <a:sym typeface="Helvetica"/>
                </a:defRPr>
              </a:lvl1pPr>
            </a:lstStyle>
            <a:p>
              <a:r>
                <a:rPr sz="1125"/>
                <a:t>Assembly Line</a:t>
              </a:r>
            </a:p>
          </p:txBody>
        </p:sp>
      </p:grpSp>
      <p:sp>
        <p:nvSpPr>
          <p:cNvPr id="194" name="Shape 194"/>
          <p:cNvSpPr/>
          <p:nvPr/>
        </p:nvSpPr>
        <p:spPr>
          <a:xfrm>
            <a:off x="851209" y="3627722"/>
            <a:ext cx="389423" cy="241848"/>
          </a:xfrm>
          <a:prstGeom prst="roundRect">
            <a:avLst>
              <a:gd name="adj" fmla="val 29538"/>
            </a:avLst>
          </a:prstGeom>
          <a:solidFill>
            <a:srgbClr val="5E5E5E"/>
          </a:solidFill>
          <a:ln w="63500">
            <a:solidFill>
              <a:srgbClr val="FFFFFF"/>
            </a:solidFill>
            <a:miter lim="400000"/>
          </a:ln>
          <a:extLst>
            <a:ext uri="{C572A759-6A51-4108-AA02-DFA0A04FC94B}">
              <ma14:wrappingTextBoxFlag xmlns:ma14="http://schemas.microsoft.com/office/mac/drawingml/2011/main" xmlns="" val="1"/>
            </a:ext>
          </a:extLst>
        </p:spPr>
        <p:txBody>
          <a:bodyPr lIns="0" tIns="0" rIns="0" bIns="0" anchor="ctr"/>
          <a:lstStyle>
            <a:lvl1pPr>
              <a:defRPr sz="2500">
                <a:solidFill>
                  <a:srgbClr val="FFFFFF"/>
                </a:solidFill>
              </a:defRPr>
            </a:lvl1pPr>
          </a:lstStyle>
          <a:p>
            <a:r>
              <a:rPr sz="938"/>
              <a:t>2014</a:t>
            </a:r>
          </a:p>
        </p:txBody>
      </p:sp>
      <p:sp>
        <p:nvSpPr>
          <p:cNvPr id="195" name="Shape 195"/>
          <p:cNvSpPr/>
          <p:nvPr/>
        </p:nvSpPr>
        <p:spPr>
          <a:xfrm>
            <a:off x="3174237" y="3627722"/>
            <a:ext cx="389423" cy="241848"/>
          </a:xfrm>
          <a:prstGeom prst="roundRect">
            <a:avLst>
              <a:gd name="adj" fmla="val 29538"/>
            </a:avLst>
          </a:prstGeom>
          <a:solidFill>
            <a:srgbClr val="942193"/>
          </a:solidFill>
          <a:ln w="63500">
            <a:solidFill>
              <a:srgbClr val="FFFFFF"/>
            </a:solidFill>
            <a:miter lim="400000"/>
          </a:ln>
          <a:extLst>
            <a:ext uri="{C572A759-6A51-4108-AA02-DFA0A04FC94B}">
              <ma14:wrappingTextBoxFlag xmlns:ma14="http://schemas.microsoft.com/office/mac/drawingml/2011/main" xmlns="" val="1"/>
            </a:ext>
          </a:extLst>
        </p:spPr>
        <p:txBody>
          <a:bodyPr lIns="0" tIns="0" rIns="0" bIns="0" anchor="ctr"/>
          <a:lstStyle>
            <a:lvl1pPr>
              <a:defRPr sz="2500">
                <a:solidFill>
                  <a:srgbClr val="FFFFFF"/>
                </a:solidFill>
              </a:defRPr>
            </a:lvl1pPr>
          </a:lstStyle>
          <a:p>
            <a:r>
              <a:rPr sz="938"/>
              <a:t>2015</a:t>
            </a:r>
          </a:p>
        </p:txBody>
      </p:sp>
      <p:sp>
        <p:nvSpPr>
          <p:cNvPr id="196" name="Shape 196"/>
          <p:cNvSpPr/>
          <p:nvPr/>
        </p:nvSpPr>
        <p:spPr>
          <a:xfrm>
            <a:off x="5497266" y="3627722"/>
            <a:ext cx="389423" cy="241848"/>
          </a:xfrm>
          <a:prstGeom prst="roundRect">
            <a:avLst>
              <a:gd name="adj" fmla="val 29538"/>
            </a:avLst>
          </a:prstGeom>
          <a:solidFill>
            <a:srgbClr val="00B2BD"/>
          </a:solidFill>
          <a:ln w="63500">
            <a:solidFill>
              <a:srgbClr val="FFFFFF"/>
            </a:solidFill>
            <a:miter lim="400000"/>
          </a:ln>
          <a:extLst>
            <a:ext uri="{C572A759-6A51-4108-AA02-DFA0A04FC94B}">
              <ma14:wrappingTextBoxFlag xmlns:ma14="http://schemas.microsoft.com/office/mac/drawingml/2011/main" xmlns="" val="1"/>
            </a:ext>
          </a:extLst>
        </p:spPr>
        <p:txBody>
          <a:bodyPr lIns="0" tIns="0" rIns="0" bIns="0" anchor="ctr"/>
          <a:lstStyle>
            <a:lvl1pPr>
              <a:defRPr sz="2500">
                <a:solidFill>
                  <a:srgbClr val="FFFFFF"/>
                </a:solidFill>
              </a:defRPr>
            </a:lvl1pPr>
          </a:lstStyle>
          <a:p>
            <a:r>
              <a:rPr sz="938"/>
              <a:t>2016</a:t>
            </a:r>
          </a:p>
        </p:txBody>
      </p:sp>
      <p:sp>
        <p:nvSpPr>
          <p:cNvPr id="197" name="Shape 197"/>
          <p:cNvSpPr/>
          <p:nvPr/>
        </p:nvSpPr>
        <p:spPr>
          <a:xfrm>
            <a:off x="7360826" y="3627722"/>
            <a:ext cx="389423" cy="241848"/>
          </a:xfrm>
          <a:prstGeom prst="roundRect">
            <a:avLst>
              <a:gd name="adj" fmla="val 29538"/>
            </a:avLst>
          </a:prstGeom>
          <a:solidFill>
            <a:srgbClr val="945200"/>
          </a:solidFill>
          <a:ln w="63500">
            <a:solidFill>
              <a:srgbClr val="FFFFFF"/>
            </a:solidFill>
            <a:miter lim="400000"/>
          </a:ln>
          <a:extLst>
            <a:ext uri="{C572A759-6A51-4108-AA02-DFA0A04FC94B}">
              <ma14:wrappingTextBoxFlag xmlns:ma14="http://schemas.microsoft.com/office/mac/drawingml/2011/main" xmlns="" val="1"/>
            </a:ext>
          </a:extLst>
        </p:spPr>
        <p:txBody>
          <a:bodyPr lIns="0" tIns="0" rIns="0" bIns="0" anchor="ctr"/>
          <a:lstStyle>
            <a:lvl1pPr>
              <a:defRPr sz="2500">
                <a:solidFill>
                  <a:srgbClr val="FFFFFF"/>
                </a:solidFill>
              </a:defRPr>
            </a:lvl1pPr>
          </a:lstStyle>
          <a:p>
            <a:r>
              <a:rPr sz="938"/>
              <a:t>2017</a:t>
            </a:r>
          </a:p>
        </p:txBody>
      </p:sp>
      <p:pic>
        <p:nvPicPr>
          <p:cNvPr id="80" name="image01.jpg"/>
          <p:cNvPicPr/>
          <p:nvPr/>
        </p:nvPicPr>
        <p:blipFill>
          <a:blip r:embed="rId27"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Tree>
    <p:extLst>
      <p:ext uri="{BB962C8B-B14F-4D97-AF65-F5344CB8AC3E}">
        <p14:creationId xmlns:p14="http://schemas.microsoft.com/office/powerpoint/2010/main" val="406569622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remove"/>
                                        <p:tgtEl>
                                          <p:spTgt spid="194"/>
                                        </p:tgtEl>
                                        <p:attrNameLst>
                                          <p:attrName>style.color</p:attrName>
                                        </p:attrNameLst>
                                      </p:cBhvr>
                                      <p:to>
                                        <a:schemeClr val="bg1"/>
                                      </p:to>
                                    </p:animClr>
                                    <p:animClr clrSpc="rgb" dir="cw">
                                      <p:cBhvr>
                                        <p:cTn id="7" dur="250" autoRev="1" fill="remove"/>
                                        <p:tgtEl>
                                          <p:spTgt spid="194"/>
                                        </p:tgtEl>
                                        <p:attrNameLst>
                                          <p:attrName>fillcolor</p:attrName>
                                        </p:attrNameLst>
                                      </p:cBhvr>
                                      <p:to>
                                        <a:schemeClr val="bg1"/>
                                      </p:to>
                                    </p:animClr>
                                    <p:set>
                                      <p:cBhvr>
                                        <p:cTn id="8" dur="250" autoRev="1" fill="remove"/>
                                        <p:tgtEl>
                                          <p:spTgt spid="194"/>
                                        </p:tgtEl>
                                        <p:attrNameLst>
                                          <p:attrName>fill.type</p:attrName>
                                        </p:attrNameLst>
                                      </p:cBhvr>
                                      <p:to>
                                        <p:strVal val="solid"/>
                                      </p:to>
                                    </p:set>
                                    <p:set>
                                      <p:cBhvr>
                                        <p:cTn id="9" dur="250" autoRev="1" fill="remove"/>
                                        <p:tgtEl>
                                          <p:spTgt spid="194"/>
                                        </p:tgtEl>
                                        <p:attrNameLst>
                                          <p:attrName>fill.on</p:attrName>
                                        </p:attrNameLst>
                                      </p:cBhvr>
                                      <p:to>
                                        <p:strVal val="true"/>
                                      </p:to>
                                    </p:se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79"/>
                                        </p:tgtEl>
                                        <p:attrNameLst>
                                          <p:attrName>style.visibility</p:attrName>
                                        </p:attrNameLst>
                                      </p:cBhvr>
                                      <p:to>
                                        <p:strVal val="visible"/>
                                      </p:to>
                                    </p:set>
                                    <p:anim calcmode="lin" valueType="num">
                                      <p:cBhvr>
                                        <p:cTn id="16" dur="500" fill="hold"/>
                                        <p:tgtEl>
                                          <p:spTgt spid="179"/>
                                        </p:tgtEl>
                                        <p:attrNameLst>
                                          <p:attrName>ppt_w</p:attrName>
                                        </p:attrNameLst>
                                      </p:cBhvr>
                                      <p:tavLst>
                                        <p:tav tm="0">
                                          <p:val>
                                            <p:fltVal val="0"/>
                                          </p:val>
                                        </p:tav>
                                        <p:tav tm="100000">
                                          <p:val>
                                            <p:strVal val="#ppt_w"/>
                                          </p:val>
                                        </p:tav>
                                      </p:tavLst>
                                    </p:anim>
                                    <p:anim calcmode="lin" valueType="num">
                                      <p:cBhvr>
                                        <p:cTn id="17" dur="500" fill="hold"/>
                                        <p:tgtEl>
                                          <p:spTgt spid="179"/>
                                        </p:tgtEl>
                                        <p:attrNameLst>
                                          <p:attrName>ppt_h</p:attrName>
                                        </p:attrNameLst>
                                      </p:cBhvr>
                                      <p:tavLst>
                                        <p:tav tm="0">
                                          <p:val>
                                            <p:fltVal val="0"/>
                                          </p:val>
                                        </p:tav>
                                        <p:tav tm="100000">
                                          <p:val>
                                            <p:strVal val="#ppt_h"/>
                                          </p:val>
                                        </p:tav>
                                      </p:tavLst>
                                    </p:anim>
                                    <p:animEffect transition="in" filter="fade">
                                      <p:cBhvr>
                                        <p:cTn id="18" dur="500"/>
                                        <p:tgtEl>
                                          <p:spTgt spid="17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par>
                          <p:cTn id="23" fill="hold">
                            <p:stCondLst>
                              <p:cond delay="0"/>
                            </p:stCondLst>
                            <p:childTnLst>
                              <p:par>
                                <p:cTn id="24" presetID="27" presetClass="emph" presetSubtype="0" fill="remove" grpId="0" nodeType="afterEffect">
                                  <p:stCondLst>
                                    <p:cond delay="0"/>
                                  </p:stCondLst>
                                  <p:childTnLst>
                                    <p:animClr clrSpc="rgb" dir="cw">
                                      <p:cBhvr override="childStyle">
                                        <p:cTn id="25" dur="250" autoRev="1" fill="remove"/>
                                        <p:tgtEl>
                                          <p:spTgt spid="195"/>
                                        </p:tgtEl>
                                        <p:attrNameLst>
                                          <p:attrName>style.color</p:attrName>
                                        </p:attrNameLst>
                                      </p:cBhvr>
                                      <p:to>
                                        <a:schemeClr val="bg1"/>
                                      </p:to>
                                    </p:animClr>
                                    <p:animClr clrSpc="rgb" dir="cw">
                                      <p:cBhvr>
                                        <p:cTn id="26" dur="250" autoRev="1" fill="remove"/>
                                        <p:tgtEl>
                                          <p:spTgt spid="195"/>
                                        </p:tgtEl>
                                        <p:attrNameLst>
                                          <p:attrName>fillcolor</p:attrName>
                                        </p:attrNameLst>
                                      </p:cBhvr>
                                      <p:to>
                                        <a:schemeClr val="bg1"/>
                                      </p:to>
                                    </p:animClr>
                                    <p:set>
                                      <p:cBhvr>
                                        <p:cTn id="27" dur="250" autoRev="1" fill="remove"/>
                                        <p:tgtEl>
                                          <p:spTgt spid="195"/>
                                        </p:tgtEl>
                                        <p:attrNameLst>
                                          <p:attrName>fill.type</p:attrName>
                                        </p:attrNameLst>
                                      </p:cBhvr>
                                      <p:to>
                                        <p:strVal val="solid"/>
                                      </p:to>
                                    </p:set>
                                    <p:set>
                                      <p:cBhvr>
                                        <p:cTn id="28" dur="250" autoRev="1" fill="remove"/>
                                        <p:tgtEl>
                                          <p:spTgt spid="195"/>
                                        </p:tgtEl>
                                        <p:attrNameLst>
                                          <p:attrName>fill.on</p:attrName>
                                        </p:attrNameLst>
                                      </p:cBhvr>
                                      <p:to>
                                        <p:strVal val="true"/>
                                      </p:to>
                                    </p:set>
                                  </p:childTnLst>
                                </p:cTn>
                              </p:par>
                            </p:childTnLst>
                          </p:cTn>
                        </p:par>
                        <p:par>
                          <p:cTn id="29" fill="hold">
                            <p:stCondLst>
                              <p:cond delay="500"/>
                            </p:stCondLst>
                            <p:childTnLst>
                              <p:par>
                                <p:cTn id="30" presetID="9" presetClass="entr" fill="hold" grpId="0" nodeType="afterEffect">
                                  <p:stCondLst>
                                    <p:cond delay="0"/>
                                  </p:stCondLst>
                                  <p:iterate>
                                    <p:tmAbs val="0"/>
                                  </p:iterate>
                                  <p:childTnLst>
                                    <p:set>
                                      <p:cBhvr>
                                        <p:cTn id="31" fill="hold"/>
                                        <p:tgtEl>
                                          <p:spTgt spid="152"/>
                                        </p:tgtEl>
                                        <p:attrNameLst>
                                          <p:attrName>style.visibility</p:attrName>
                                        </p:attrNameLst>
                                      </p:cBhvr>
                                      <p:to>
                                        <p:strVal val="visible"/>
                                      </p:to>
                                    </p:set>
                                    <p:animEffect transition="in" filter="dissolve">
                                      <p:cBhvr>
                                        <p:cTn id="32" dur="500"/>
                                        <p:tgtEl>
                                          <p:spTgt spid="15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82"/>
                                        </p:tgtEl>
                                        <p:attrNameLst>
                                          <p:attrName>style.visibility</p:attrName>
                                        </p:attrNameLst>
                                      </p:cBhvr>
                                      <p:to>
                                        <p:strVal val="visible"/>
                                      </p:to>
                                    </p:set>
                                    <p:anim calcmode="lin" valueType="num">
                                      <p:cBhvr>
                                        <p:cTn id="35" dur="500" fill="hold"/>
                                        <p:tgtEl>
                                          <p:spTgt spid="182"/>
                                        </p:tgtEl>
                                        <p:attrNameLst>
                                          <p:attrName>ppt_w</p:attrName>
                                        </p:attrNameLst>
                                      </p:cBhvr>
                                      <p:tavLst>
                                        <p:tav tm="0">
                                          <p:val>
                                            <p:fltVal val="0"/>
                                          </p:val>
                                        </p:tav>
                                        <p:tav tm="100000">
                                          <p:val>
                                            <p:strVal val="#ppt_w"/>
                                          </p:val>
                                        </p:tav>
                                      </p:tavLst>
                                    </p:anim>
                                    <p:anim calcmode="lin" valueType="num">
                                      <p:cBhvr>
                                        <p:cTn id="36" dur="500" fill="hold"/>
                                        <p:tgtEl>
                                          <p:spTgt spid="182"/>
                                        </p:tgtEl>
                                        <p:attrNameLst>
                                          <p:attrName>ppt_h</p:attrName>
                                        </p:attrNameLst>
                                      </p:cBhvr>
                                      <p:tavLst>
                                        <p:tav tm="0">
                                          <p:val>
                                            <p:fltVal val="0"/>
                                          </p:val>
                                        </p:tav>
                                        <p:tav tm="100000">
                                          <p:val>
                                            <p:strVal val="#ppt_h"/>
                                          </p:val>
                                        </p:tav>
                                      </p:tavLst>
                                    </p:anim>
                                    <p:animEffect transition="in" filter="fade">
                                      <p:cBhvr>
                                        <p:cTn id="37" dur="500"/>
                                        <p:tgtEl>
                                          <p:spTgt spid="18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196"/>
                                        </p:tgtEl>
                                        <p:attrNameLst>
                                          <p:attrName>style.visibility</p:attrName>
                                        </p:attrNameLst>
                                      </p:cBhvr>
                                      <p:to>
                                        <p:strVal val="visible"/>
                                      </p:to>
                                    </p:set>
                                  </p:childTnLst>
                                </p:cTn>
                              </p:par>
                            </p:childTnLst>
                          </p:cTn>
                        </p:par>
                        <p:par>
                          <p:cTn id="42" fill="hold">
                            <p:stCondLst>
                              <p:cond delay="0"/>
                            </p:stCondLst>
                            <p:childTnLst>
                              <p:par>
                                <p:cTn id="43" presetID="27" presetClass="emph" presetSubtype="0" fill="remove" grpId="0" nodeType="afterEffect">
                                  <p:stCondLst>
                                    <p:cond delay="0"/>
                                  </p:stCondLst>
                                  <p:childTnLst>
                                    <p:animClr clrSpc="rgb" dir="cw">
                                      <p:cBhvr override="childStyle">
                                        <p:cTn id="44" dur="250" autoRev="1" fill="remove"/>
                                        <p:tgtEl>
                                          <p:spTgt spid="196"/>
                                        </p:tgtEl>
                                        <p:attrNameLst>
                                          <p:attrName>style.color</p:attrName>
                                        </p:attrNameLst>
                                      </p:cBhvr>
                                      <p:to>
                                        <a:schemeClr val="bg1"/>
                                      </p:to>
                                    </p:animClr>
                                    <p:animClr clrSpc="rgb" dir="cw">
                                      <p:cBhvr>
                                        <p:cTn id="45" dur="250" autoRev="1" fill="remove"/>
                                        <p:tgtEl>
                                          <p:spTgt spid="196"/>
                                        </p:tgtEl>
                                        <p:attrNameLst>
                                          <p:attrName>fillcolor</p:attrName>
                                        </p:attrNameLst>
                                      </p:cBhvr>
                                      <p:to>
                                        <a:schemeClr val="bg1"/>
                                      </p:to>
                                    </p:animClr>
                                    <p:set>
                                      <p:cBhvr>
                                        <p:cTn id="46" dur="250" autoRev="1" fill="remove"/>
                                        <p:tgtEl>
                                          <p:spTgt spid="196"/>
                                        </p:tgtEl>
                                        <p:attrNameLst>
                                          <p:attrName>fill.type</p:attrName>
                                        </p:attrNameLst>
                                      </p:cBhvr>
                                      <p:to>
                                        <p:strVal val="solid"/>
                                      </p:to>
                                    </p:set>
                                    <p:set>
                                      <p:cBhvr>
                                        <p:cTn id="47" dur="250" autoRev="1" fill="remove"/>
                                        <p:tgtEl>
                                          <p:spTgt spid="196"/>
                                        </p:tgtEl>
                                        <p:attrNameLst>
                                          <p:attrName>fill.on</p:attrName>
                                        </p:attrNameLst>
                                      </p:cBhvr>
                                      <p:to>
                                        <p:strVal val="true"/>
                                      </p:to>
                                    </p:set>
                                  </p:childTnLst>
                                </p:cTn>
                              </p:par>
                            </p:childTnLst>
                          </p:cTn>
                        </p:par>
                        <p:par>
                          <p:cTn id="48" fill="hold">
                            <p:stCondLst>
                              <p:cond delay="500"/>
                            </p:stCondLst>
                            <p:childTnLst>
                              <p:par>
                                <p:cTn id="49" presetID="9" presetClass="entr" fill="hold" grpId="0" nodeType="afterEffect">
                                  <p:stCondLst>
                                    <p:cond delay="0"/>
                                  </p:stCondLst>
                                  <p:iterate>
                                    <p:tmAbs val="0"/>
                                  </p:iterate>
                                  <p:childTnLst>
                                    <p:set>
                                      <p:cBhvr>
                                        <p:cTn id="50" fill="hold"/>
                                        <p:tgtEl>
                                          <p:spTgt spid="176"/>
                                        </p:tgtEl>
                                        <p:attrNameLst>
                                          <p:attrName>style.visibility</p:attrName>
                                        </p:attrNameLst>
                                      </p:cBhvr>
                                      <p:to>
                                        <p:strVal val="visible"/>
                                      </p:to>
                                    </p:set>
                                    <p:animEffect transition="in" filter="dissolve">
                                      <p:cBhvr>
                                        <p:cTn id="51" dur="500"/>
                                        <p:tgtEl>
                                          <p:spTgt spid="17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85"/>
                                        </p:tgtEl>
                                        <p:attrNameLst>
                                          <p:attrName>style.visibility</p:attrName>
                                        </p:attrNameLst>
                                      </p:cBhvr>
                                      <p:to>
                                        <p:strVal val="visible"/>
                                      </p:to>
                                    </p:set>
                                    <p:anim calcmode="lin" valueType="num">
                                      <p:cBhvr>
                                        <p:cTn id="54" dur="500" fill="hold"/>
                                        <p:tgtEl>
                                          <p:spTgt spid="185"/>
                                        </p:tgtEl>
                                        <p:attrNameLst>
                                          <p:attrName>ppt_w</p:attrName>
                                        </p:attrNameLst>
                                      </p:cBhvr>
                                      <p:tavLst>
                                        <p:tav tm="0">
                                          <p:val>
                                            <p:fltVal val="0"/>
                                          </p:val>
                                        </p:tav>
                                        <p:tav tm="100000">
                                          <p:val>
                                            <p:strVal val="#ppt_w"/>
                                          </p:val>
                                        </p:tav>
                                      </p:tavLst>
                                    </p:anim>
                                    <p:anim calcmode="lin" valueType="num">
                                      <p:cBhvr>
                                        <p:cTn id="55" dur="500" fill="hold"/>
                                        <p:tgtEl>
                                          <p:spTgt spid="185"/>
                                        </p:tgtEl>
                                        <p:attrNameLst>
                                          <p:attrName>ppt_h</p:attrName>
                                        </p:attrNameLst>
                                      </p:cBhvr>
                                      <p:tavLst>
                                        <p:tav tm="0">
                                          <p:val>
                                            <p:fltVal val="0"/>
                                          </p:val>
                                        </p:tav>
                                        <p:tav tm="100000">
                                          <p:val>
                                            <p:strVal val="#ppt_h"/>
                                          </p:val>
                                        </p:tav>
                                      </p:tavLst>
                                    </p:anim>
                                    <p:animEffect transition="in" filter="fade">
                                      <p:cBhvr>
                                        <p:cTn id="56" dur="500"/>
                                        <p:tgtEl>
                                          <p:spTgt spid="18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93"/>
                                        </p:tgtEl>
                                        <p:attrNameLst>
                                          <p:attrName>style.visibility</p:attrName>
                                        </p:attrNameLst>
                                      </p:cBhvr>
                                      <p:to>
                                        <p:strVal val="visible"/>
                                      </p:to>
                                    </p:set>
                                    <p:anim calcmode="lin" valueType="num">
                                      <p:cBhvr>
                                        <p:cTn id="59" dur="500" fill="hold"/>
                                        <p:tgtEl>
                                          <p:spTgt spid="193"/>
                                        </p:tgtEl>
                                        <p:attrNameLst>
                                          <p:attrName>ppt_w</p:attrName>
                                        </p:attrNameLst>
                                      </p:cBhvr>
                                      <p:tavLst>
                                        <p:tav tm="0">
                                          <p:val>
                                            <p:fltVal val="0"/>
                                          </p:val>
                                        </p:tav>
                                        <p:tav tm="100000">
                                          <p:val>
                                            <p:strVal val="#ppt_w"/>
                                          </p:val>
                                        </p:tav>
                                      </p:tavLst>
                                    </p:anim>
                                    <p:anim calcmode="lin" valueType="num">
                                      <p:cBhvr>
                                        <p:cTn id="60" dur="500" fill="hold"/>
                                        <p:tgtEl>
                                          <p:spTgt spid="193"/>
                                        </p:tgtEl>
                                        <p:attrNameLst>
                                          <p:attrName>ppt_h</p:attrName>
                                        </p:attrNameLst>
                                      </p:cBhvr>
                                      <p:tavLst>
                                        <p:tav tm="0">
                                          <p:val>
                                            <p:fltVal val="0"/>
                                          </p:val>
                                        </p:tav>
                                        <p:tav tm="100000">
                                          <p:val>
                                            <p:strVal val="#ppt_h"/>
                                          </p:val>
                                        </p:tav>
                                      </p:tavLst>
                                    </p:anim>
                                    <p:animEffect transition="in" filter="fade">
                                      <p:cBhvr>
                                        <p:cTn id="61" dur="500"/>
                                        <p:tgtEl>
                                          <p:spTgt spid="19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197"/>
                                        </p:tgtEl>
                                        <p:attrNameLst>
                                          <p:attrName>style.visibility</p:attrName>
                                        </p:attrNameLst>
                                      </p:cBhvr>
                                      <p:to>
                                        <p:strVal val="visible"/>
                                      </p:to>
                                    </p:set>
                                  </p:childTnLst>
                                </p:cTn>
                              </p:par>
                            </p:childTnLst>
                          </p:cTn>
                        </p:par>
                        <p:par>
                          <p:cTn id="66" fill="hold">
                            <p:stCondLst>
                              <p:cond delay="0"/>
                            </p:stCondLst>
                            <p:childTnLst>
                              <p:par>
                                <p:cTn id="67" presetID="27" presetClass="emph" presetSubtype="0" fill="remove" grpId="0" nodeType="afterEffect">
                                  <p:stCondLst>
                                    <p:cond delay="0"/>
                                  </p:stCondLst>
                                  <p:childTnLst>
                                    <p:animClr clrSpc="rgb" dir="cw">
                                      <p:cBhvr override="childStyle">
                                        <p:cTn id="68" dur="250" autoRev="1" fill="remove"/>
                                        <p:tgtEl>
                                          <p:spTgt spid="197"/>
                                        </p:tgtEl>
                                        <p:attrNameLst>
                                          <p:attrName>style.color</p:attrName>
                                        </p:attrNameLst>
                                      </p:cBhvr>
                                      <p:to>
                                        <a:schemeClr val="bg1"/>
                                      </p:to>
                                    </p:animClr>
                                    <p:animClr clrSpc="rgb" dir="cw">
                                      <p:cBhvr>
                                        <p:cTn id="69" dur="250" autoRev="1" fill="remove"/>
                                        <p:tgtEl>
                                          <p:spTgt spid="197"/>
                                        </p:tgtEl>
                                        <p:attrNameLst>
                                          <p:attrName>fillcolor</p:attrName>
                                        </p:attrNameLst>
                                      </p:cBhvr>
                                      <p:to>
                                        <a:schemeClr val="bg1"/>
                                      </p:to>
                                    </p:animClr>
                                    <p:set>
                                      <p:cBhvr>
                                        <p:cTn id="70" dur="250" autoRev="1" fill="remove"/>
                                        <p:tgtEl>
                                          <p:spTgt spid="197"/>
                                        </p:tgtEl>
                                        <p:attrNameLst>
                                          <p:attrName>fill.type</p:attrName>
                                        </p:attrNameLst>
                                      </p:cBhvr>
                                      <p:to>
                                        <p:strVal val="solid"/>
                                      </p:to>
                                    </p:set>
                                    <p:set>
                                      <p:cBhvr>
                                        <p:cTn id="71" dur="250" autoRev="1" fill="remove"/>
                                        <p:tgtEl>
                                          <p:spTgt spid="197"/>
                                        </p:tgtEl>
                                        <p:attrNameLst>
                                          <p:attrName>fill.on</p:attrName>
                                        </p:attrNameLst>
                                      </p:cBhvr>
                                      <p:to>
                                        <p:strVal val="true"/>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190"/>
                                        </p:tgtEl>
                                        <p:attrNameLst>
                                          <p:attrName>style.visibility</p:attrName>
                                        </p:attrNameLst>
                                      </p:cBhvr>
                                      <p:to>
                                        <p:strVal val="visible"/>
                                      </p:to>
                                    </p:set>
                                    <p:anim calcmode="lin" valueType="num">
                                      <p:cBhvr>
                                        <p:cTn id="75" dur="500" fill="hold"/>
                                        <p:tgtEl>
                                          <p:spTgt spid="190"/>
                                        </p:tgtEl>
                                        <p:attrNameLst>
                                          <p:attrName>ppt_w</p:attrName>
                                        </p:attrNameLst>
                                      </p:cBhvr>
                                      <p:tavLst>
                                        <p:tav tm="0">
                                          <p:val>
                                            <p:fltVal val="0"/>
                                          </p:val>
                                        </p:tav>
                                        <p:tav tm="100000">
                                          <p:val>
                                            <p:strVal val="#ppt_w"/>
                                          </p:val>
                                        </p:tav>
                                      </p:tavLst>
                                    </p:anim>
                                    <p:anim calcmode="lin" valueType="num">
                                      <p:cBhvr>
                                        <p:cTn id="76" dur="500" fill="hold"/>
                                        <p:tgtEl>
                                          <p:spTgt spid="190"/>
                                        </p:tgtEl>
                                        <p:attrNameLst>
                                          <p:attrName>ppt_h</p:attrName>
                                        </p:attrNameLst>
                                      </p:cBhvr>
                                      <p:tavLst>
                                        <p:tav tm="0">
                                          <p:val>
                                            <p:fltVal val="0"/>
                                          </p:val>
                                        </p:tav>
                                        <p:tav tm="100000">
                                          <p:val>
                                            <p:strVal val="#ppt_h"/>
                                          </p:val>
                                        </p:tav>
                                      </p:tavLst>
                                    </p:anim>
                                    <p:animEffect transition="in" filter="fade">
                                      <p:cBhvr>
                                        <p:cTn id="7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advAuto="0"/>
      <p:bldP spid="176" grpId="0" animBg="1" advAuto="0"/>
      <p:bldP spid="179" grpId="0" animBg="1" advAuto="0"/>
      <p:bldP spid="182" grpId="0" animBg="1" advAuto="0"/>
      <p:bldP spid="185" grpId="0" animBg="1" advAuto="0"/>
      <p:bldP spid="190" grpId="0" animBg="1" advAuto="0"/>
      <p:bldP spid="193" grpId="0" animBg="1" advAuto="0"/>
      <p:bldP spid="194" grpId="0" animBg="1" advAuto="0"/>
      <p:bldP spid="195" grpId="0" animBg="1" advAuto="0"/>
      <p:bldP spid="195" grpId="1" animBg="1"/>
      <p:bldP spid="196" grpId="0" animBg="1" advAuto="0"/>
      <p:bldP spid="196" grpId="1" animBg="1"/>
      <p:bldP spid="197" grpId="0" animBg="1" advAuto="0"/>
      <p:bldP spid="19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asted-image.pdf"/>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1445344" y="1664997"/>
            <a:ext cx="6310418" cy="3713991"/>
          </a:xfrm>
          <a:prstGeom prst="rect">
            <a:avLst/>
          </a:prstGeom>
          <a:ln w="12700">
            <a:miter lim="400000"/>
          </a:ln>
        </p:spPr>
      </p:pic>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111" y="3000395"/>
            <a:ext cx="229592" cy="337500"/>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4832" y="2969444"/>
            <a:ext cx="303061" cy="445500"/>
          </a:xfrm>
          <a:prstGeom prst="rect">
            <a:avLst/>
          </a:prstGeom>
        </p:spPr>
      </p:pic>
      <p:pic>
        <p:nvPicPr>
          <p:cNvPr id="38" name="Pictur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1400" y="2827529"/>
            <a:ext cx="303061" cy="4455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0537" y="2921851"/>
            <a:ext cx="229592" cy="337500"/>
          </a:xfrm>
          <a:prstGeom prst="rect">
            <a:avLst/>
          </a:prstGeom>
        </p:spPr>
      </p:pic>
      <p:pic>
        <p:nvPicPr>
          <p:cNvPr id="119" name="Partner-logos-omnix.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86318" y="4180577"/>
            <a:ext cx="1188540" cy="792360"/>
          </a:xfrm>
          <a:prstGeom prst="rect">
            <a:avLst/>
          </a:prstGeom>
          <a:ln w="12700">
            <a:miter lim="400000"/>
          </a:ln>
        </p:spPr>
      </p:pic>
      <p:pic>
        <p:nvPicPr>
          <p:cNvPr id="120" name="Partner-logos-DeNA.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72656" y="2649436"/>
            <a:ext cx="771525" cy="514350"/>
          </a:xfrm>
          <a:prstGeom prst="rect">
            <a:avLst/>
          </a:prstGeom>
          <a:ln w="12700">
            <a:miter lim="400000"/>
          </a:ln>
        </p:spPr>
      </p:pic>
      <p:pic>
        <p:nvPicPr>
          <p:cNvPr id="121" name="Partner-logos-stkinetic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24344" y="3291260"/>
            <a:ext cx="1313317" cy="875545"/>
          </a:xfrm>
          <a:prstGeom prst="rect">
            <a:avLst/>
          </a:prstGeom>
          <a:ln w="12700">
            <a:miter lim="400000"/>
          </a:ln>
        </p:spPr>
      </p:pic>
      <p:sp>
        <p:nvSpPr>
          <p:cNvPr id="124" name="Shape 124"/>
          <p:cNvSpPr>
            <a:spLocks noGrp="1"/>
          </p:cNvSpPr>
          <p:nvPr>
            <p:ph type="title"/>
          </p:nvPr>
        </p:nvSpPr>
        <p:spPr>
          <a:xfrm>
            <a:off x="1850923" y="360464"/>
            <a:ext cx="6182763" cy="486607"/>
          </a:xfrm>
          <a:prstGeom prst="rect">
            <a:avLst/>
          </a:prstGeom>
        </p:spPr>
        <p:txBody>
          <a:bodyPr lIns="20092" tIns="20092" rIns="20092" bIns="20092">
            <a:noAutofit/>
          </a:bodyPr>
          <a:lstStyle>
            <a:lvl1pPr>
              <a:defRPr sz="5600" b="1">
                <a:solidFill>
                  <a:srgbClr val="00B2BD"/>
                </a:solidFill>
                <a:latin typeface="Helvetica Neue"/>
                <a:ea typeface="Helvetica Neue"/>
                <a:cs typeface="Helvetica Neue"/>
                <a:sym typeface="Helvetica Neue"/>
              </a:defRPr>
            </a:lvl1pPr>
          </a:lstStyle>
          <a:p>
            <a:r>
              <a:rPr sz="3500" dirty="0" err="1">
                <a:latin typeface="+mj-lt"/>
              </a:rPr>
              <a:t>EasyMile’s</a:t>
            </a:r>
            <a:r>
              <a:rPr sz="3500" dirty="0">
                <a:latin typeface="+mj-lt"/>
              </a:rPr>
              <a:t> Milestones</a:t>
            </a:r>
          </a:p>
        </p:txBody>
      </p:sp>
      <p:pic>
        <p:nvPicPr>
          <p:cNvPr id="125" name="pasted-image.pd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639" y="1912096"/>
            <a:ext cx="142875" cy="342900"/>
          </a:xfrm>
          <a:prstGeom prst="rect">
            <a:avLst/>
          </a:prstGeom>
          <a:ln w="12700">
            <a:miter lim="400000"/>
          </a:ln>
        </p:spPr>
      </p:pic>
      <p:sp>
        <p:nvSpPr>
          <p:cNvPr id="130" name="Shape 130"/>
          <p:cNvSpPr/>
          <p:nvPr/>
        </p:nvSpPr>
        <p:spPr>
          <a:xfrm>
            <a:off x="430061" y="2326785"/>
            <a:ext cx="993862" cy="2308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a:defRPr sz="4000" b="1">
                <a:solidFill>
                  <a:srgbClr val="424242"/>
                </a:solidFill>
                <a:latin typeface="Helvetica"/>
                <a:ea typeface="Helvetica"/>
                <a:cs typeface="Helvetica"/>
                <a:sym typeface="Helvetica"/>
              </a:defRPr>
            </a:lvl1pPr>
          </a:lstStyle>
          <a:p>
            <a:r>
              <a:rPr sz="1500"/>
              <a:t>Headcount</a:t>
            </a:r>
          </a:p>
        </p:txBody>
      </p:sp>
      <p:sp>
        <p:nvSpPr>
          <p:cNvPr id="131" name="Shape 131"/>
          <p:cNvSpPr/>
          <p:nvPr/>
        </p:nvSpPr>
        <p:spPr>
          <a:xfrm>
            <a:off x="430062" y="2612398"/>
            <a:ext cx="1205010"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a:defRPr>
                <a:solidFill>
                  <a:srgbClr val="424242"/>
                </a:solidFill>
                <a:latin typeface="Helvetica"/>
                <a:ea typeface="Helvetica"/>
                <a:cs typeface="Helvetica"/>
                <a:sym typeface="Helvetica"/>
              </a:defRPr>
            </a:pPr>
            <a:r>
              <a:rPr sz="1500" dirty="0"/>
              <a:t>0 to </a:t>
            </a:r>
            <a:r>
              <a:rPr lang="fr-FR" sz="1500"/>
              <a:t>6</a:t>
            </a:r>
            <a:r>
              <a:rPr sz="1500"/>
              <a:t>0 </a:t>
            </a:r>
            <a:br>
              <a:rPr sz="1500" dirty="0"/>
            </a:br>
            <a:r>
              <a:rPr sz="1500" dirty="0"/>
              <a:t>in 2 years</a:t>
            </a:r>
          </a:p>
        </p:txBody>
      </p:sp>
      <p:sp>
        <p:nvSpPr>
          <p:cNvPr id="132" name="Shape 132"/>
          <p:cNvSpPr/>
          <p:nvPr/>
        </p:nvSpPr>
        <p:spPr>
          <a:xfrm>
            <a:off x="7548975" y="2440721"/>
            <a:ext cx="445635" cy="2308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a:defRPr>
                <a:solidFill>
                  <a:srgbClr val="424242"/>
                </a:solidFill>
              </a:defRPr>
            </a:lvl1pPr>
          </a:lstStyle>
          <a:p>
            <a:r>
              <a:rPr sz="1500" dirty="0"/>
              <a:t>Japan</a:t>
            </a:r>
          </a:p>
        </p:txBody>
      </p:sp>
      <p:sp>
        <p:nvSpPr>
          <p:cNvPr id="133" name="Shape 133"/>
          <p:cNvSpPr/>
          <p:nvPr/>
        </p:nvSpPr>
        <p:spPr>
          <a:xfrm>
            <a:off x="425612" y="3389011"/>
            <a:ext cx="652423" cy="2308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4000" b="1">
                <a:solidFill>
                  <a:srgbClr val="424242"/>
                </a:solidFill>
                <a:latin typeface="Helvetica"/>
                <a:ea typeface="Helvetica"/>
                <a:cs typeface="Helvetica"/>
                <a:sym typeface="Helvetica"/>
              </a:defRPr>
            </a:lvl1pPr>
          </a:lstStyle>
          <a:p>
            <a:r>
              <a:rPr sz="1500"/>
              <a:t>Offices</a:t>
            </a:r>
          </a:p>
        </p:txBody>
      </p:sp>
      <p:sp>
        <p:nvSpPr>
          <p:cNvPr id="134" name="Shape 134"/>
          <p:cNvSpPr/>
          <p:nvPr/>
        </p:nvSpPr>
        <p:spPr>
          <a:xfrm>
            <a:off x="425612" y="4743061"/>
            <a:ext cx="1652440" cy="40395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l">
              <a:defRPr sz="4000">
                <a:solidFill>
                  <a:srgbClr val="424242"/>
                </a:solidFill>
                <a:latin typeface="Helvetica"/>
                <a:ea typeface="Helvetica"/>
                <a:cs typeface="Helvetica"/>
                <a:sym typeface="Helvetica"/>
              </a:defRPr>
            </a:pPr>
            <a:r>
              <a:rPr sz="1500"/>
              <a:t>Set up of US office </a:t>
            </a:r>
            <a:br>
              <a:rPr sz="1500"/>
            </a:br>
            <a:r>
              <a:rPr sz="1125"/>
              <a:t>(Q4 - Denver) </a:t>
            </a:r>
          </a:p>
        </p:txBody>
      </p:sp>
      <p:sp>
        <p:nvSpPr>
          <p:cNvPr id="135" name="Shape 135"/>
          <p:cNvSpPr/>
          <p:nvPr/>
        </p:nvSpPr>
        <p:spPr>
          <a:xfrm>
            <a:off x="425612" y="3665990"/>
            <a:ext cx="1751313" cy="2308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a:defRPr sz="4000">
                <a:solidFill>
                  <a:srgbClr val="424242"/>
                </a:solidFill>
                <a:latin typeface="Helvetica"/>
                <a:ea typeface="Helvetica"/>
                <a:cs typeface="Helvetica"/>
                <a:sym typeface="Helvetica"/>
              </a:defRPr>
            </a:lvl1pPr>
          </a:lstStyle>
          <a:p>
            <a:r>
              <a:rPr sz="1500"/>
              <a:t>Toulouse office (HQ)</a:t>
            </a:r>
          </a:p>
        </p:txBody>
      </p:sp>
      <p:sp>
        <p:nvSpPr>
          <p:cNvPr id="136" name="Shape 136"/>
          <p:cNvSpPr/>
          <p:nvPr/>
        </p:nvSpPr>
        <p:spPr>
          <a:xfrm>
            <a:off x="425612" y="3965824"/>
            <a:ext cx="1912511" cy="2308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a:defRPr sz="4000">
                <a:solidFill>
                  <a:srgbClr val="424242"/>
                </a:solidFill>
                <a:latin typeface="Helvetica"/>
                <a:ea typeface="Helvetica"/>
                <a:cs typeface="Helvetica"/>
                <a:sym typeface="Helvetica"/>
              </a:defRPr>
            </a:lvl1pPr>
          </a:lstStyle>
          <a:p>
            <a:r>
              <a:rPr sz="1500"/>
              <a:t>Singapore (APAC HQ)</a:t>
            </a:r>
          </a:p>
        </p:txBody>
      </p:sp>
      <p:sp>
        <p:nvSpPr>
          <p:cNvPr id="137" name="Shape 137"/>
          <p:cNvSpPr/>
          <p:nvPr/>
        </p:nvSpPr>
        <p:spPr>
          <a:xfrm>
            <a:off x="425612" y="4268815"/>
            <a:ext cx="2202013" cy="40395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l">
              <a:defRPr sz="4000">
                <a:solidFill>
                  <a:srgbClr val="424242"/>
                </a:solidFill>
                <a:latin typeface="Helvetica"/>
                <a:ea typeface="Helvetica"/>
                <a:cs typeface="Helvetica"/>
                <a:sym typeface="Helvetica"/>
              </a:defRPr>
            </a:pPr>
            <a:r>
              <a:rPr sz="1500"/>
              <a:t>Test Beds in France &amp; US</a:t>
            </a:r>
            <a:br>
              <a:rPr sz="1500"/>
            </a:br>
            <a:r>
              <a:rPr sz="1125"/>
              <a:t>(Francazal &amp; GoMentum Station)</a:t>
            </a:r>
          </a:p>
        </p:txBody>
      </p:sp>
      <p:sp>
        <p:nvSpPr>
          <p:cNvPr id="138" name="Shape 138"/>
          <p:cNvSpPr/>
          <p:nvPr/>
        </p:nvSpPr>
        <p:spPr>
          <a:xfrm>
            <a:off x="7555461" y="3263142"/>
            <a:ext cx="774507" cy="2308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a:defRPr>
                <a:solidFill>
                  <a:srgbClr val="424242"/>
                </a:solidFill>
              </a:defRPr>
            </a:lvl1pPr>
          </a:lstStyle>
          <a:p>
            <a:r>
              <a:rPr sz="1500"/>
              <a:t>Singapore</a:t>
            </a:r>
          </a:p>
        </p:txBody>
      </p:sp>
      <p:sp>
        <p:nvSpPr>
          <p:cNvPr id="139" name="Shape 139"/>
          <p:cNvSpPr/>
          <p:nvPr/>
        </p:nvSpPr>
        <p:spPr>
          <a:xfrm>
            <a:off x="7548178" y="4125155"/>
            <a:ext cx="916341" cy="2308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a:defRPr>
                <a:solidFill>
                  <a:srgbClr val="424242"/>
                </a:solidFill>
              </a:defRPr>
            </a:lvl1pPr>
          </a:lstStyle>
          <a:p>
            <a:r>
              <a:rPr sz="1500"/>
              <a:t>Middle East</a:t>
            </a:r>
          </a:p>
        </p:txBody>
      </p:sp>
      <p:sp>
        <p:nvSpPr>
          <p:cNvPr id="140" name="Shape 140"/>
          <p:cNvSpPr/>
          <p:nvPr/>
        </p:nvSpPr>
        <p:spPr>
          <a:xfrm>
            <a:off x="7548975" y="1874329"/>
            <a:ext cx="1198918" cy="46166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l">
              <a:defRPr sz="4000" b="1">
                <a:solidFill>
                  <a:srgbClr val="424242"/>
                </a:solidFill>
                <a:latin typeface="Helvetica"/>
                <a:ea typeface="Helvetica"/>
                <a:cs typeface="Helvetica"/>
                <a:sym typeface="Helvetica"/>
              </a:defRPr>
            </a:pPr>
            <a:r>
              <a:rPr sz="1500"/>
              <a:t>Value Added </a:t>
            </a:r>
            <a:br>
              <a:rPr sz="1500"/>
            </a:br>
            <a:r>
              <a:rPr sz="1500"/>
              <a:t>Partners</a:t>
            </a:r>
          </a:p>
        </p:txBody>
      </p:sp>
      <p:pic>
        <p:nvPicPr>
          <p:cNvPr id="142" name="pasted-image.pd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7439" y="1908951"/>
            <a:ext cx="142875" cy="342900"/>
          </a:xfrm>
          <a:prstGeom prst="rect">
            <a:avLst/>
          </a:prstGeom>
          <a:ln w="12700">
            <a:miter lim="400000"/>
          </a:ln>
        </p:spPr>
      </p:pic>
      <p:pic>
        <p:nvPicPr>
          <p:cNvPr id="143" name="pasted-image.pd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8240" y="1908951"/>
            <a:ext cx="142875" cy="342900"/>
          </a:xfrm>
          <a:prstGeom prst="rect">
            <a:avLst/>
          </a:prstGeom>
          <a:ln w="12700">
            <a:miter lim="400000"/>
          </a:ln>
        </p:spPr>
      </p:pic>
      <p:pic>
        <p:nvPicPr>
          <p:cNvPr id="144" name="pasted-image.pd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9041" y="1908951"/>
            <a:ext cx="142875" cy="342900"/>
          </a:xfrm>
          <a:prstGeom prst="rect">
            <a:avLst/>
          </a:prstGeom>
          <a:ln w="12700">
            <a:miter lim="400000"/>
          </a:ln>
        </p:spPr>
      </p:pic>
      <p:pic>
        <p:nvPicPr>
          <p:cNvPr id="145" name="pasted-image.pd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65966" y="1908951"/>
            <a:ext cx="142875" cy="342900"/>
          </a:xfrm>
          <a:prstGeom prst="rect">
            <a:avLst/>
          </a:prstGeom>
          <a:ln w="12700">
            <a:miter lim="400000"/>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0915" y="3721305"/>
            <a:ext cx="303061" cy="445500"/>
          </a:xfrm>
          <a:prstGeom prst="rect">
            <a:avLst/>
          </a:prstGeom>
        </p:spPr>
      </p:pic>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10151" y="3423554"/>
            <a:ext cx="398077" cy="310500"/>
          </a:xfrm>
          <a:prstGeom prst="rect">
            <a:avLst/>
          </a:prstGeom>
        </p:spPr>
      </p:pic>
      <p:pic>
        <p:nvPicPr>
          <p:cNvPr id="39" name="Picture 3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35702" y="3104444"/>
            <a:ext cx="398077" cy="310500"/>
          </a:xfrm>
          <a:prstGeom prst="rect">
            <a:avLst/>
          </a:prstGeom>
        </p:spPr>
      </p:pic>
      <p:pic>
        <p:nvPicPr>
          <p:cNvPr id="40" name="Picture 3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09431" y="3871683"/>
            <a:ext cx="398077" cy="310500"/>
          </a:xfrm>
          <a:prstGeom prst="rect">
            <a:avLst/>
          </a:prstGeom>
        </p:spPr>
      </p:pic>
      <p:pic>
        <p:nvPicPr>
          <p:cNvPr id="33" name="image01.jpg"/>
          <p:cNvPicPr/>
          <p:nvPr/>
        </p:nvPicPr>
        <p:blipFill>
          <a:blip r:embed="rId11"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Tree>
    <p:extLst>
      <p:ext uri="{BB962C8B-B14F-4D97-AF65-F5344CB8AC3E}">
        <p14:creationId xmlns:p14="http://schemas.microsoft.com/office/powerpoint/2010/main" val="23670548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24182" y="1803674"/>
            <a:ext cx="1475265" cy="1387960"/>
            <a:chOff x="10197818" y="2523797"/>
            <a:chExt cx="3934040" cy="3701223"/>
          </a:xfrm>
        </p:grpSpPr>
        <p:sp>
          <p:nvSpPr>
            <p:cNvPr id="108" name="Shape 108"/>
            <p:cNvSpPr/>
            <p:nvPr/>
          </p:nvSpPr>
          <p:spPr>
            <a:xfrm>
              <a:off x="10197818" y="5460226"/>
              <a:ext cx="3934040" cy="76479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20092" tIns="20092" rIns="20092" bIns="20092" numCol="1" anchor="ctr">
              <a:spAutoFit/>
            </a:bodyPr>
            <a:lstStyle>
              <a:lvl1pPr algn="l">
                <a:spcBef>
                  <a:spcPts val="1600"/>
                </a:spcBef>
                <a:defRPr b="1">
                  <a:solidFill>
                    <a:srgbClr val="686868"/>
                  </a:solidFill>
                  <a:latin typeface="Helvetica"/>
                  <a:ea typeface="Helvetica"/>
                  <a:cs typeface="Helvetica"/>
                  <a:sym typeface="Helvetica"/>
                </a:defRPr>
              </a:lvl1pPr>
            </a:lstStyle>
            <a:p>
              <a:r>
                <a:rPr sz="1600" dirty="0"/>
                <a:t>Core Business</a:t>
              </a: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63159" y="2523797"/>
              <a:ext cx="2880000" cy="2880000"/>
            </a:xfrm>
            <a:prstGeom prst="rect">
              <a:avLst/>
            </a:prstGeom>
          </p:spPr>
        </p:pic>
      </p:grpSp>
      <p:grpSp>
        <p:nvGrpSpPr>
          <p:cNvPr id="7" name="Group 6"/>
          <p:cNvGrpSpPr/>
          <p:nvPr/>
        </p:nvGrpSpPr>
        <p:grpSpPr>
          <a:xfrm>
            <a:off x="482267" y="3242156"/>
            <a:ext cx="2982087" cy="1748446"/>
            <a:chOff x="1286046" y="6359750"/>
            <a:chExt cx="7952232" cy="4662523"/>
          </a:xfrm>
        </p:grpSpPr>
        <p:sp>
          <p:nvSpPr>
            <p:cNvPr id="110" name="Shape 110"/>
            <p:cNvSpPr/>
            <p:nvPr/>
          </p:nvSpPr>
          <p:spPr>
            <a:xfrm>
              <a:off x="1286046" y="9297729"/>
              <a:ext cx="7952232" cy="172454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20092" tIns="20092" rIns="20092" bIns="20092" numCol="1" anchor="ctr">
              <a:spAutoFit/>
            </a:bodyPr>
            <a:lstStyle/>
            <a:p>
              <a:pPr lvl="1">
                <a:spcBef>
                  <a:spcPts val="600"/>
                </a:spcBef>
                <a:defRPr sz="3500">
                  <a:solidFill>
                    <a:srgbClr val="686868"/>
                  </a:solidFill>
                  <a:latin typeface="Helvetica"/>
                  <a:ea typeface="Helvetica"/>
                  <a:cs typeface="Helvetica"/>
                  <a:sym typeface="Helvetica"/>
                </a:defRPr>
              </a:pPr>
              <a:r>
                <a:rPr sz="1313"/>
                <a:t>Develop technology components </a:t>
              </a:r>
              <a:br>
                <a:rPr sz="1313"/>
              </a:br>
              <a:r>
                <a:rPr sz="1313"/>
                <a:t>for both indoor and outdoor </a:t>
              </a:r>
              <a:br>
                <a:rPr sz="1313"/>
              </a:br>
              <a:r>
                <a:rPr sz="1313"/>
                <a:t>autonomous navigation</a:t>
              </a: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710" y="6359750"/>
              <a:ext cx="3600000" cy="3600000"/>
            </a:xfrm>
            <a:prstGeom prst="rect">
              <a:avLst/>
            </a:prstGeom>
          </p:spPr>
        </p:pic>
      </p:grpSp>
      <p:grpSp>
        <p:nvGrpSpPr>
          <p:cNvPr id="8" name="Group 7"/>
          <p:cNvGrpSpPr/>
          <p:nvPr/>
        </p:nvGrpSpPr>
        <p:grpSpPr>
          <a:xfrm>
            <a:off x="3311632" y="3447700"/>
            <a:ext cx="2988499" cy="1360919"/>
            <a:chOff x="8831018" y="6907866"/>
            <a:chExt cx="7969331" cy="3629116"/>
          </a:xfrm>
        </p:grpSpPr>
        <p:sp>
          <p:nvSpPr>
            <p:cNvPr id="113" name="Shape 113"/>
            <p:cNvSpPr/>
            <p:nvPr/>
          </p:nvSpPr>
          <p:spPr>
            <a:xfrm>
              <a:off x="8831018" y="9351220"/>
              <a:ext cx="7969331" cy="1185762"/>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20092" tIns="20092" rIns="20092" bIns="20092" numCol="1" anchor="ctr">
              <a:spAutoFit/>
            </a:bodyPr>
            <a:lstStyle/>
            <a:p>
              <a:pPr lvl="1">
                <a:spcBef>
                  <a:spcPts val="600"/>
                </a:spcBef>
                <a:defRPr sz="3500">
                  <a:solidFill>
                    <a:srgbClr val="686868"/>
                  </a:solidFill>
                  <a:latin typeface="Helvetica"/>
                  <a:ea typeface="Helvetica"/>
                  <a:cs typeface="Helvetica"/>
                  <a:sym typeface="Helvetica"/>
                </a:defRPr>
              </a:pPr>
              <a:r>
                <a:rPr sz="1313"/>
                <a:t>Develop know how to integrate </a:t>
              </a:r>
              <a:br>
                <a:rPr sz="1313"/>
              </a:br>
              <a:r>
                <a:rPr sz="1313"/>
                <a:t>autonomous software into a robot</a:t>
              </a: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162" y="6907866"/>
              <a:ext cx="2340000" cy="2340000"/>
            </a:xfrm>
            <a:prstGeom prst="rect">
              <a:avLst/>
            </a:prstGeom>
          </p:spPr>
        </p:pic>
      </p:grpSp>
      <p:grpSp>
        <p:nvGrpSpPr>
          <p:cNvPr id="9" name="Group 8"/>
          <p:cNvGrpSpPr/>
          <p:nvPr/>
        </p:nvGrpSpPr>
        <p:grpSpPr>
          <a:xfrm>
            <a:off x="6215102" y="3330828"/>
            <a:ext cx="2853847" cy="1689706"/>
            <a:chOff x="16573604" y="6596208"/>
            <a:chExt cx="7610260" cy="4505882"/>
          </a:xfrm>
        </p:grpSpPr>
        <p:sp>
          <p:nvSpPr>
            <p:cNvPr id="116" name="Shape 116"/>
            <p:cNvSpPr/>
            <p:nvPr/>
          </p:nvSpPr>
          <p:spPr>
            <a:xfrm>
              <a:off x="16573604" y="9377546"/>
              <a:ext cx="7610260" cy="172454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20092" tIns="20092" rIns="20092" bIns="20092" numCol="1" anchor="ctr">
              <a:spAutoFit/>
            </a:bodyPr>
            <a:lstStyle/>
            <a:p>
              <a:pPr lvl="1">
                <a:spcBef>
                  <a:spcPts val="600"/>
                </a:spcBef>
                <a:defRPr sz="3500">
                  <a:solidFill>
                    <a:srgbClr val="686868"/>
                  </a:solidFill>
                  <a:latin typeface="Helvetica"/>
                  <a:ea typeface="Helvetica"/>
                  <a:cs typeface="Helvetica"/>
                  <a:sym typeface="Helvetica"/>
                </a:defRPr>
              </a:pPr>
              <a:r>
                <a:rPr sz="1313"/>
                <a:t>Develop methodologies and </a:t>
              </a:r>
              <a:br>
                <a:rPr sz="1313"/>
              </a:br>
              <a:r>
                <a:rPr sz="1313"/>
                <a:t>processes to deploy safely and </a:t>
              </a:r>
              <a:br>
                <a:rPr sz="1313"/>
              </a:br>
              <a:r>
                <a:rPr sz="1313"/>
                <a:t>efficiently fleets of AVs</a:t>
              </a:r>
            </a:p>
          </p:txBody>
        </p:sp>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01178" y="6596208"/>
              <a:ext cx="2520000" cy="2520000"/>
            </a:xfrm>
            <a:prstGeom prst="rect">
              <a:avLst/>
            </a:prstGeom>
          </p:spPr>
        </p:pic>
      </p:grpSp>
      <p:sp>
        <p:nvSpPr>
          <p:cNvPr id="15" name="Rectangle 14"/>
          <p:cNvSpPr/>
          <p:nvPr/>
        </p:nvSpPr>
        <p:spPr>
          <a:xfrm>
            <a:off x="2455016" y="354811"/>
            <a:ext cx="6534126" cy="630942"/>
          </a:xfrm>
          <a:prstGeom prst="rect">
            <a:avLst/>
          </a:prstGeom>
        </p:spPr>
        <p:txBody>
          <a:bodyPr wrap="square">
            <a:spAutoFit/>
          </a:bodyPr>
          <a:lstStyle/>
          <a:p>
            <a:r>
              <a:rPr lang="en-US" sz="3500" b="1" dirty="0">
                <a:solidFill>
                  <a:srgbClr val="00B2BD"/>
                </a:solidFill>
              </a:rPr>
              <a:t>A strategy based on partnership</a:t>
            </a:r>
            <a:endParaRPr lang="en-US" sz="3500" dirty="0"/>
          </a:p>
        </p:txBody>
      </p:sp>
      <p:pic>
        <p:nvPicPr>
          <p:cNvPr id="17" name="image01.jpg"/>
          <p:cNvPicPr/>
          <p:nvPr/>
        </p:nvPicPr>
        <p:blipFill>
          <a:blip r:embed="rId6"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Tree>
    <p:extLst>
      <p:ext uri="{BB962C8B-B14F-4D97-AF65-F5344CB8AC3E}">
        <p14:creationId xmlns:p14="http://schemas.microsoft.com/office/powerpoint/2010/main" val="178388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22192" y="2238922"/>
            <a:ext cx="2615833" cy="1824901"/>
            <a:chOff x="8039015" y="3684459"/>
            <a:chExt cx="6975556" cy="4866402"/>
          </a:xfrm>
        </p:grpSpPr>
        <p:sp>
          <p:nvSpPr>
            <p:cNvPr id="122" name="Shape 122"/>
            <p:cNvSpPr/>
            <p:nvPr/>
          </p:nvSpPr>
          <p:spPr>
            <a:xfrm>
              <a:off x="8039015" y="7293624"/>
              <a:ext cx="6975556" cy="125723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20092" tIns="20092" rIns="20092" bIns="20092" numCol="1" anchor="ctr">
              <a:spAutoFit/>
            </a:bodyPr>
            <a:lstStyle/>
            <a:p>
              <a:pPr algn="ctr">
                <a:spcBef>
                  <a:spcPts val="600"/>
                </a:spcBef>
                <a:defRPr b="1">
                  <a:solidFill>
                    <a:srgbClr val="686868"/>
                  </a:solidFill>
                  <a:latin typeface="Helvetica"/>
                  <a:ea typeface="Helvetica"/>
                  <a:cs typeface="Helvetica"/>
                  <a:sym typeface="Helvetica"/>
                </a:defRPr>
              </a:pPr>
              <a:r>
                <a:rPr sz="1400" dirty="0"/>
                <a:t>Create Partnerships with </a:t>
              </a:r>
              <a:br>
                <a:rPr sz="1400" dirty="0"/>
              </a:br>
              <a:r>
                <a:rPr sz="1400" dirty="0"/>
                <a:t>Manufacturers to Develop AVs</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6442" y="3684459"/>
              <a:ext cx="3600001" cy="3600000"/>
            </a:xfrm>
            <a:prstGeom prst="rect">
              <a:avLst/>
            </a:prstGeom>
          </p:spPr>
        </p:pic>
      </p:grpSp>
      <p:sp>
        <p:nvSpPr>
          <p:cNvPr id="8" name="Rectangle 7"/>
          <p:cNvSpPr/>
          <p:nvPr/>
        </p:nvSpPr>
        <p:spPr>
          <a:xfrm>
            <a:off x="1806677" y="354811"/>
            <a:ext cx="6481317" cy="630942"/>
          </a:xfrm>
          <a:prstGeom prst="rect">
            <a:avLst/>
          </a:prstGeom>
        </p:spPr>
        <p:txBody>
          <a:bodyPr wrap="square">
            <a:spAutoFit/>
          </a:bodyPr>
          <a:lstStyle/>
          <a:p>
            <a:r>
              <a:rPr lang="en-US" sz="3500" b="1" dirty="0">
                <a:solidFill>
                  <a:srgbClr val="00B2BD"/>
                </a:solidFill>
              </a:rPr>
              <a:t>A strategy based on partnership</a:t>
            </a:r>
            <a:endParaRPr lang="en-US" sz="3500" dirty="0"/>
          </a:p>
        </p:txBody>
      </p:sp>
      <p:pic>
        <p:nvPicPr>
          <p:cNvPr id="6" name="image01.jpg"/>
          <p:cNvPicPr/>
          <p:nvPr/>
        </p:nvPicPr>
        <p:blipFill>
          <a:blip r:embed="rId3"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Tree>
    <p:extLst>
      <p:ext uri="{BB962C8B-B14F-4D97-AF65-F5344CB8AC3E}">
        <p14:creationId xmlns:p14="http://schemas.microsoft.com/office/powerpoint/2010/main" val="24232945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490471" y="1301162"/>
            <a:ext cx="8120698" cy="3038813"/>
            <a:chOff x="490471" y="1301162"/>
            <a:chExt cx="8120698" cy="3038813"/>
          </a:xfrm>
        </p:grpSpPr>
        <p:grpSp>
          <p:nvGrpSpPr>
            <p:cNvPr id="22" name="Groupe 21"/>
            <p:cNvGrpSpPr/>
            <p:nvPr/>
          </p:nvGrpSpPr>
          <p:grpSpPr>
            <a:xfrm>
              <a:off x="490471" y="1301162"/>
              <a:ext cx="3771167" cy="3038813"/>
              <a:chOff x="920695" y="1412495"/>
              <a:chExt cx="3771167" cy="3038813"/>
            </a:xfrm>
          </p:grpSpPr>
          <p:sp>
            <p:nvSpPr>
              <p:cNvPr id="103" name="Shape 103"/>
              <p:cNvSpPr/>
              <p:nvPr/>
            </p:nvSpPr>
            <p:spPr>
              <a:xfrm>
                <a:off x="4261638" y="3284588"/>
                <a:ext cx="430224" cy="288824"/>
              </a:xfrm>
              <a:prstGeom prst="rect">
                <a:avLst/>
              </a:prstGeom>
              <a:ln w="12700">
                <a:miter lim="400000"/>
              </a:ln>
            </p:spPr>
            <p:txBody>
              <a:bodyPr wrap="none" lIns="0" tIns="0" rIns="0" bIns="0">
                <a:spAutoFit/>
              </a:bodyPr>
              <a:lstStyle/>
              <a:p>
                <a:pPr lvl="0"/>
                <a:endParaRPr/>
              </a:p>
            </p:txBody>
          </p:sp>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0695" y="1412495"/>
                <a:ext cx="2939036" cy="3038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5" name="Connecteur droit avec flèche 14"/>
              <p:cNvCxnSpPr/>
              <p:nvPr/>
            </p:nvCxnSpPr>
            <p:spPr>
              <a:xfrm flipH="1">
                <a:off x="2511175" y="2634679"/>
                <a:ext cx="1750463" cy="74246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4203886" y="2579153"/>
                <a:ext cx="115503" cy="94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 name="Shape 102"/>
            <p:cNvSpPr/>
            <p:nvPr/>
          </p:nvSpPr>
          <p:spPr>
            <a:xfrm>
              <a:off x="3720742" y="2110163"/>
              <a:ext cx="4890427" cy="763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92500" lnSpcReduction="20000"/>
            </a:bodyPr>
            <a:lstStyle/>
            <a:p>
              <a:pPr lvl="0" algn="ctr">
                <a:defRPr sz="1800"/>
              </a:pPr>
              <a:r>
                <a:rPr lang="fr-FR" sz="2100" dirty="0">
                  <a:solidFill>
                    <a:srgbClr val="00A1B3"/>
                  </a:solidFill>
                </a:rPr>
                <a:t>For </a:t>
              </a:r>
              <a:r>
                <a:rPr lang="fr-FR" sz="2100" dirty="0" err="1">
                  <a:solidFill>
                    <a:srgbClr val="00A1B3"/>
                  </a:solidFill>
                </a:rPr>
                <a:t>decades</a:t>
              </a:r>
              <a:r>
                <a:rPr lang="fr-FR" sz="2100" dirty="0">
                  <a:solidFill>
                    <a:srgbClr val="00A1B3"/>
                  </a:solidFill>
                </a:rPr>
                <a:t>, in Singapore, </a:t>
              </a:r>
              <a:r>
                <a:rPr lang="fr-FR" sz="2100" dirty="0" err="1">
                  <a:solidFill>
                    <a:srgbClr val="00A1B3"/>
                  </a:solidFill>
                </a:rPr>
                <a:t>policy</a:t>
              </a:r>
              <a:r>
                <a:rPr lang="fr-FR" sz="2100" dirty="0">
                  <a:solidFill>
                    <a:srgbClr val="00A1B3"/>
                  </a:solidFill>
                </a:rPr>
                <a:t> </a:t>
              </a:r>
              <a:r>
                <a:rPr lang="fr-FR" sz="2100" dirty="0" err="1">
                  <a:solidFill>
                    <a:srgbClr val="00A1B3"/>
                  </a:solidFill>
                </a:rPr>
                <a:t>makers</a:t>
              </a:r>
              <a:r>
                <a:rPr lang="fr-FR" sz="2100" dirty="0">
                  <a:solidFill>
                    <a:srgbClr val="00A1B3"/>
                  </a:solidFill>
                </a:rPr>
                <a:t> and </a:t>
              </a:r>
              <a:r>
                <a:rPr lang="fr-FR" sz="2100" dirty="0" err="1">
                  <a:solidFill>
                    <a:srgbClr val="00A1B3"/>
                  </a:solidFill>
                </a:rPr>
                <a:t>urban</a:t>
              </a:r>
              <a:r>
                <a:rPr lang="fr-FR" sz="2100" dirty="0">
                  <a:solidFill>
                    <a:srgbClr val="00A1B3"/>
                  </a:solidFill>
                </a:rPr>
                <a:t> </a:t>
              </a:r>
              <a:r>
                <a:rPr lang="fr-FR" sz="2100" dirty="0" err="1">
                  <a:solidFill>
                    <a:srgbClr val="00A1B3"/>
                  </a:solidFill>
                </a:rPr>
                <a:t>planners</a:t>
              </a:r>
              <a:r>
                <a:rPr lang="fr-FR" sz="2100" dirty="0">
                  <a:solidFill>
                    <a:srgbClr val="00A1B3"/>
                  </a:solidFill>
                </a:rPr>
                <a:t> have </a:t>
              </a:r>
              <a:r>
                <a:rPr lang="fr-FR" sz="2100" dirty="0" err="1">
                  <a:solidFill>
                    <a:srgbClr val="00A1B3"/>
                  </a:solidFill>
                </a:rPr>
                <a:t>promoted</a:t>
              </a:r>
              <a:r>
                <a:rPr lang="fr-FR" sz="2100" dirty="0">
                  <a:solidFill>
                    <a:srgbClr val="00A1B3"/>
                  </a:solidFill>
                </a:rPr>
                <a:t> public transportation</a:t>
              </a:r>
              <a:r>
                <a:rPr sz="2100" dirty="0">
                  <a:solidFill>
                    <a:srgbClr val="00A1B3"/>
                  </a:solidFill>
                </a:rPr>
                <a:t> </a:t>
              </a:r>
            </a:p>
          </p:txBody>
        </p:sp>
      </p:grpSp>
      <p:grpSp>
        <p:nvGrpSpPr>
          <p:cNvPr id="5" name="Groupe 4"/>
          <p:cNvGrpSpPr/>
          <p:nvPr/>
        </p:nvGrpSpPr>
        <p:grpSpPr>
          <a:xfrm>
            <a:off x="601250" y="3884131"/>
            <a:ext cx="8166864" cy="2576000"/>
            <a:chOff x="601250" y="3884131"/>
            <a:chExt cx="8166864" cy="2576000"/>
          </a:xfrm>
        </p:grpSpPr>
        <p:pic>
          <p:nvPicPr>
            <p:cNvPr id="32" name="Imag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22" y="3884131"/>
              <a:ext cx="3185492" cy="25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Shape 102"/>
            <p:cNvSpPr/>
            <p:nvPr/>
          </p:nvSpPr>
          <p:spPr>
            <a:xfrm>
              <a:off x="601250" y="4970855"/>
              <a:ext cx="4890427" cy="763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ctr">
                <a:defRPr sz="1800"/>
              </a:pPr>
              <a:r>
                <a:rPr lang="fr-FR" sz="1900" dirty="0" err="1">
                  <a:solidFill>
                    <a:srgbClr val="00A1B3"/>
                  </a:solidFill>
                </a:rPr>
                <a:t>They</a:t>
              </a:r>
              <a:r>
                <a:rPr lang="fr-FR" sz="1900" dirty="0">
                  <a:solidFill>
                    <a:srgbClr val="00A1B3"/>
                  </a:solidFill>
                </a:rPr>
                <a:t> have </a:t>
              </a:r>
              <a:r>
                <a:rPr lang="fr-FR" sz="1900" dirty="0" err="1">
                  <a:solidFill>
                    <a:srgbClr val="00A1B3"/>
                  </a:solidFill>
                </a:rPr>
                <a:t>developed</a:t>
              </a:r>
              <a:r>
                <a:rPr lang="fr-FR" sz="1900" dirty="0">
                  <a:solidFill>
                    <a:srgbClr val="00A1B3"/>
                  </a:solidFill>
                </a:rPr>
                <a:t> a clean, </a:t>
              </a:r>
              <a:r>
                <a:rPr lang="fr-FR" sz="1900" dirty="0" err="1">
                  <a:solidFill>
                    <a:srgbClr val="00A1B3"/>
                  </a:solidFill>
                </a:rPr>
                <a:t>safe</a:t>
              </a:r>
              <a:r>
                <a:rPr lang="fr-FR" sz="1900" dirty="0">
                  <a:solidFill>
                    <a:srgbClr val="00A1B3"/>
                  </a:solidFill>
                </a:rPr>
                <a:t> and cheap public transportation system</a:t>
              </a:r>
              <a:r>
                <a:rPr sz="1900" dirty="0">
                  <a:solidFill>
                    <a:srgbClr val="00A1B3"/>
                  </a:solidFill>
                </a:rPr>
                <a:t> </a:t>
              </a:r>
            </a:p>
          </p:txBody>
        </p:sp>
      </p:grpSp>
      <p:grpSp>
        <p:nvGrpSpPr>
          <p:cNvPr id="14" name="Groupe 13"/>
          <p:cNvGrpSpPr/>
          <p:nvPr/>
        </p:nvGrpSpPr>
        <p:grpSpPr>
          <a:xfrm>
            <a:off x="490471" y="211039"/>
            <a:ext cx="8120698" cy="923297"/>
            <a:chOff x="490471" y="211039"/>
            <a:chExt cx="8120698" cy="923297"/>
          </a:xfrm>
        </p:grpSpPr>
        <p:pic>
          <p:nvPicPr>
            <p:cNvPr id="16" name="image01.jpg"/>
            <p:cNvPicPr/>
            <p:nvPr/>
          </p:nvPicPr>
          <p:blipFill>
            <a:blip r:embed="rId5"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17"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Vision</a:t>
              </a:r>
              <a:endParaRPr lang="fr-FR" sz="2400" b="1" dirty="0">
                <a:solidFill>
                  <a:srgbClr val="0097A7"/>
                </a:solidFill>
              </a:endParaRPr>
            </a:p>
            <a:p>
              <a:pPr lvl="0" algn="ctr">
                <a:defRPr sz="1800"/>
              </a:pPr>
              <a:r>
                <a:rPr lang="fr-FR" sz="2400" b="1" dirty="0">
                  <a:solidFill>
                    <a:srgbClr val="90C46B"/>
                  </a:solidFill>
                </a:rPr>
                <a:t>Observations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10167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4719919" y="4669902"/>
            <a:ext cx="3240742" cy="1744174"/>
          </a:xfrm>
          <a:prstGeom prst="rect">
            <a:avLst/>
          </a:prstGeom>
          <a:solidFill>
            <a:srgbClr val="9DCD4F">
              <a:alpha val="90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Arial"/>
              <a:ea typeface="Arial"/>
              <a:cs typeface="Arial"/>
              <a:sym typeface="Arial"/>
            </a:endParaRPr>
          </a:p>
        </p:txBody>
      </p:sp>
      <p:pic>
        <p:nvPicPr>
          <p:cNvPr id="71"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527" y="780341"/>
            <a:ext cx="2190549" cy="130629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45472" y="4669902"/>
            <a:ext cx="4031985" cy="1744174"/>
          </a:xfrm>
          <a:prstGeom prst="rect">
            <a:avLst/>
          </a:prstGeom>
          <a:solidFill>
            <a:srgbClr val="5BB5C7"/>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Arial"/>
              <a:ea typeface="Arial"/>
              <a:cs typeface="Arial"/>
              <a:sym typeface="Arial"/>
            </a:endParaRPr>
          </a:p>
        </p:txBody>
      </p:sp>
      <p:cxnSp>
        <p:nvCxnSpPr>
          <p:cNvPr id="8" name="Straight Arrow Connector 7"/>
          <p:cNvCxnSpPr/>
          <p:nvPr/>
        </p:nvCxnSpPr>
        <p:spPr>
          <a:xfrm flipH="1" flipV="1">
            <a:off x="645472" y="876300"/>
            <a:ext cx="1" cy="5061527"/>
          </a:xfrm>
          <a:prstGeom prst="straightConnector1">
            <a:avLst/>
          </a:prstGeom>
          <a:noFill/>
          <a:ln w="25400" cap="flat">
            <a:solidFill>
              <a:schemeClr val="bg1">
                <a:lumMod val="75000"/>
              </a:schemeClr>
            </a:solidFill>
            <a:prstDash val="solid"/>
            <a:bevel/>
            <a:tailEnd type="triangle"/>
          </a:ln>
          <a:effectLst/>
        </p:spPr>
        <p:style>
          <a:lnRef idx="0">
            <a:scrgbClr r="0" g="0" b="0"/>
          </a:lnRef>
          <a:fillRef idx="0">
            <a:scrgbClr r="0" g="0" b="0"/>
          </a:fillRef>
          <a:effectRef idx="0">
            <a:scrgbClr r="0" g="0" b="0"/>
          </a:effectRef>
          <a:fontRef idx="none"/>
        </p:style>
      </p:cxnSp>
      <p:cxnSp>
        <p:nvCxnSpPr>
          <p:cNvPr id="40" name="Straight Arrow Connector 39"/>
          <p:cNvCxnSpPr/>
          <p:nvPr/>
        </p:nvCxnSpPr>
        <p:spPr>
          <a:xfrm>
            <a:off x="645473" y="6403853"/>
            <a:ext cx="7713010" cy="0"/>
          </a:xfrm>
          <a:prstGeom prst="straightConnector1">
            <a:avLst/>
          </a:prstGeom>
          <a:noFill/>
          <a:ln w="25400" cap="flat">
            <a:solidFill>
              <a:schemeClr val="bg1">
                <a:lumMod val="75000"/>
              </a:schemeClr>
            </a:solidFill>
            <a:prstDash val="solid"/>
            <a:bevel/>
            <a:tailEnd type="triangle"/>
          </a:ln>
          <a:effectLst/>
        </p:spPr>
        <p:style>
          <a:lnRef idx="0">
            <a:scrgbClr r="0" g="0" b="0"/>
          </a:lnRef>
          <a:fillRef idx="0">
            <a:scrgbClr r="0" g="0" b="0"/>
          </a:fillRef>
          <a:effectRef idx="0">
            <a:scrgbClr r="0" g="0" b="0"/>
          </a:effectRef>
          <a:fontRef idx="none"/>
        </p:style>
      </p:cxnSp>
      <p:sp>
        <p:nvSpPr>
          <p:cNvPr id="13" name="Rectangle 12"/>
          <p:cNvSpPr/>
          <p:nvPr/>
        </p:nvSpPr>
        <p:spPr>
          <a:xfrm rot="16200000">
            <a:off x="-553570" y="3270350"/>
            <a:ext cx="1991659" cy="276999"/>
          </a:xfrm>
          <a:prstGeom prst="rect">
            <a:avLst/>
          </a:prstGeom>
        </p:spPr>
        <p:txBody>
          <a:bodyPr wrap="square">
            <a:spAutoFit/>
          </a:bodyPr>
          <a:lstStyle/>
          <a:p>
            <a:pPr lvl="0" algn="ctr">
              <a:defRPr sz="1800" b="0">
                <a:solidFill>
                  <a:srgbClr val="000000"/>
                </a:solidFill>
              </a:defRPr>
            </a:pPr>
            <a:r>
              <a:rPr lang="en-US" sz="1200" dirty="0">
                <a:solidFill>
                  <a:schemeClr val="bg1">
                    <a:lumMod val="65000"/>
                  </a:schemeClr>
                </a:solidFill>
              </a:rPr>
              <a:t>Product / Market Mix</a:t>
            </a:r>
          </a:p>
        </p:txBody>
      </p:sp>
      <p:sp>
        <p:nvSpPr>
          <p:cNvPr id="19" name="Rectangle 18"/>
          <p:cNvSpPr/>
          <p:nvPr/>
        </p:nvSpPr>
        <p:spPr>
          <a:xfrm>
            <a:off x="3072761" y="5835801"/>
            <a:ext cx="644728" cy="323165"/>
          </a:xfrm>
          <a:prstGeom prst="rect">
            <a:avLst/>
          </a:prstGeom>
        </p:spPr>
        <p:txBody>
          <a:bodyPr wrap="none" lIns="0" tIns="0" rIns="0" bIns="0">
            <a:noAutofit/>
          </a:bodyPr>
          <a:lstStyle/>
          <a:p>
            <a:pPr algn="l"/>
            <a:r>
              <a:rPr lang="en-US" sz="1800" b="1" dirty="0">
                <a:solidFill>
                  <a:schemeClr val="bg1"/>
                </a:solidFill>
              </a:rPr>
              <a:t>EZ10</a:t>
            </a:r>
            <a:endParaRPr lang="en-US" sz="1800" dirty="0">
              <a:solidFill>
                <a:schemeClr val="bg1"/>
              </a:solidFill>
            </a:endParaRPr>
          </a:p>
        </p:txBody>
      </p:sp>
      <p:sp>
        <p:nvSpPr>
          <p:cNvPr id="20" name="Rectangle 19"/>
          <p:cNvSpPr/>
          <p:nvPr/>
        </p:nvSpPr>
        <p:spPr>
          <a:xfrm>
            <a:off x="5467211" y="6453401"/>
            <a:ext cx="1665841" cy="276999"/>
          </a:xfrm>
          <a:prstGeom prst="rect">
            <a:avLst/>
          </a:prstGeom>
        </p:spPr>
        <p:txBody>
          <a:bodyPr wrap="none">
            <a:spAutoFit/>
          </a:bodyPr>
          <a:lstStyle/>
          <a:p>
            <a:pPr lvl="0">
              <a:defRPr sz="1800">
                <a:solidFill>
                  <a:srgbClr val="000000"/>
                </a:solidFill>
              </a:defRPr>
            </a:pPr>
            <a:r>
              <a:rPr lang="en-US" sz="1200" dirty="0">
                <a:solidFill>
                  <a:schemeClr val="bg1">
                    <a:lumMod val="65000"/>
                  </a:schemeClr>
                </a:solidFill>
              </a:rPr>
              <a:t>Technology Licensing</a:t>
            </a:r>
          </a:p>
        </p:txBody>
      </p:sp>
      <p:sp>
        <p:nvSpPr>
          <p:cNvPr id="21" name="Rectangle 20"/>
          <p:cNvSpPr/>
          <p:nvPr/>
        </p:nvSpPr>
        <p:spPr>
          <a:xfrm>
            <a:off x="1974543" y="6453401"/>
            <a:ext cx="1420582" cy="276999"/>
          </a:xfrm>
          <a:prstGeom prst="rect">
            <a:avLst/>
          </a:prstGeom>
        </p:spPr>
        <p:txBody>
          <a:bodyPr wrap="none">
            <a:spAutoFit/>
          </a:bodyPr>
          <a:lstStyle/>
          <a:p>
            <a:pPr lvl="0">
              <a:defRPr sz="1800">
                <a:solidFill>
                  <a:srgbClr val="000000"/>
                </a:solidFill>
              </a:defRPr>
            </a:pPr>
            <a:r>
              <a:rPr lang="en-US" sz="1200" dirty="0">
                <a:solidFill>
                  <a:schemeClr val="bg1">
                    <a:lumMod val="65000"/>
                  </a:schemeClr>
                </a:solidFill>
              </a:rPr>
              <a:t>EZ Vehicle Range</a:t>
            </a: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236" y="4828160"/>
            <a:ext cx="2661133" cy="1612808"/>
          </a:xfrm>
          <a:prstGeom prst="rect">
            <a:avLst/>
          </a:prstGeom>
        </p:spPr>
      </p:pic>
      <p:pic>
        <p:nvPicPr>
          <p:cNvPr id="56" name="Picture 4" descr="Afficher l'image d'orig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7127" y="341601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3072761" y="5103210"/>
            <a:ext cx="595033" cy="518561"/>
          </a:xfrm>
          <a:prstGeom prst="rect">
            <a:avLst/>
          </a:prstGeom>
        </p:spPr>
        <p:txBody>
          <a:bodyPr wrap="none" lIns="0" tIns="0" rIns="0" bIns="0">
            <a:noAutofit/>
          </a:bodyPr>
          <a:lstStyle/>
          <a:p>
            <a:pPr algn="l"/>
            <a:r>
              <a:rPr lang="en-US" sz="1800" b="1" dirty="0">
                <a:solidFill>
                  <a:schemeClr val="bg1"/>
                </a:solidFill>
              </a:rPr>
              <a:t>EZ10</a:t>
            </a:r>
            <a:br>
              <a:rPr lang="en-US" sz="1800" b="1" dirty="0">
                <a:solidFill>
                  <a:schemeClr val="bg1"/>
                </a:solidFill>
              </a:rPr>
            </a:br>
            <a:r>
              <a:rPr lang="en-US" sz="1200" dirty="0">
                <a:solidFill>
                  <a:schemeClr val="bg1"/>
                </a:solidFill>
              </a:rPr>
              <a:t>V2</a:t>
            </a:r>
          </a:p>
        </p:txBody>
      </p:sp>
      <p:cxnSp>
        <p:nvCxnSpPr>
          <p:cNvPr id="28" name="Straight Connector 27"/>
          <p:cNvCxnSpPr/>
          <p:nvPr/>
        </p:nvCxnSpPr>
        <p:spPr>
          <a:xfrm>
            <a:off x="3072761" y="5703907"/>
            <a:ext cx="576000" cy="0"/>
          </a:xfrm>
          <a:prstGeom prst="line">
            <a:avLst/>
          </a:prstGeom>
          <a:noFill/>
          <a:ln w="25400" cap="flat" cmpd="sng">
            <a:solidFill>
              <a:schemeClr val="bg1"/>
            </a:solidFill>
            <a:prstDash val="sysDot"/>
            <a:miter lim="800000"/>
          </a:ln>
          <a:effectLst/>
        </p:spPr>
        <p:style>
          <a:lnRef idx="0">
            <a:scrgbClr r="0" g="0" b="0"/>
          </a:lnRef>
          <a:fillRef idx="0">
            <a:scrgbClr r="0" g="0" b="0"/>
          </a:fillRef>
          <a:effectRef idx="0">
            <a:scrgbClr r="0" g="0" b="0"/>
          </a:effectRef>
          <a:fontRef idx="none"/>
        </p:style>
      </p:cxnSp>
      <p:sp>
        <p:nvSpPr>
          <p:cNvPr id="68" name="Rectangle 67"/>
          <p:cNvSpPr/>
          <p:nvPr/>
        </p:nvSpPr>
        <p:spPr>
          <a:xfrm>
            <a:off x="2856766" y="3460707"/>
            <a:ext cx="1370827" cy="898779"/>
          </a:xfrm>
          <a:prstGeom prst="rect">
            <a:avLst/>
          </a:prstGeom>
        </p:spPr>
        <p:txBody>
          <a:bodyPr wrap="none" lIns="0" tIns="0" rIns="0" bIns="0">
            <a:noAutofit/>
          </a:bodyPr>
          <a:lstStyle/>
          <a:p>
            <a:pPr algn="l"/>
            <a:r>
              <a:rPr lang="en-US" sz="1800" b="1" dirty="0">
                <a:solidFill>
                  <a:schemeClr val="bg1">
                    <a:lumMod val="50000"/>
                  </a:schemeClr>
                </a:solidFill>
              </a:rPr>
              <a:t>Indoor</a:t>
            </a:r>
            <a:br>
              <a:rPr lang="en-US" sz="1800" b="1" dirty="0">
                <a:solidFill>
                  <a:schemeClr val="bg1">
                    <a:lumMod val="50000"/>
                  </a:schemeClr>
                </a:solidFill>
              </a:rPr>
            </a:br>
            <a:r>
              <a:rPr lang="en-US" sz="1200" dirty="0">
                <a:solidFill>
                  <a:schemeClr val="bg1">
                    <a:lumMod val="50000"/>
                  </a:schemeClr>
                </a:solidFill>
              </a:rPr>
              <a:t>Smaller, roofless, </a:t>
            </a:r>
            <a:br>
              <a:rPr lang="en-US" sz="1200" dirty="0">
                <a:solidFill>
                  <a:schemeClr val="bg1">
                    <a:lumMod val="50000"/>
                  </a:schemeClr>
                </a:solidFill>
              </a:rPr>
            </a:br>
            <a:r>
              <a:rPr lang="en-US" sz="1200" dirty="0">
                <a:solidFill>
                  <a:schemeClr val="bg1">
                    <a:lumMod val="50000"/>
                  </a:schemeClr>
                </a:solidFill>
              </a:rPr>
              <a:t>Low cost and </a:t>
            </a:r>
            <a:br>
              <a:rPr lang="en-US" sz="1200" dirty="0">
                <a:solidFill>
                  <a:schemeClr val="bg1">
                    <a:lumMod val="50000"/>
                  </a:schemeClr>
                </a:solidFill>
              </a:rPr>
            </a:br>
            <a:r>
              <a:rPr lang="en-US" sz="1200" dirty="0">
                <a:solidFill>
                  <a:schemeClr val="bg1">
                    <a:lumMod val="50000"/>
                  </a:schemeClr>
                </a:solidFill>
              </a:rPr>
              <a:t>pedestrian friendly</a:t>
            </a:r>
          </a:p>
          <a:p>
            <a:pPr algn="l"/>
            <a:endParaRPr lang="en-US" sz="1500" dirty="0">
              <a:solidFill>
                <a:schemeClr val="bg1">
                  <a:lumMod val="50000"/>
                </a:schemeClr>
              </a:solidFill>
            </a:endParaRPr>
          </a:p>
        </p:txBody>
      </p:sp>
      <p:sp>
        <p:nvSpPr>
          <p:cNvPr id="75" name="Rectangle 74"/>
          <p:cNvSpPr/>
          <p:nvPr/>
        </p:nvSpPr>
        <p:spPr>
          <a:xfrm>
            <a:off x="2856766" y="2313980"/>
            <a:ext cx="892207" cy="698682"/>
          </a:xfrm>
          <a:prstGeom prst="rect">
            <a:avLst/>
          </a:prstGeom>
        </p:spPr>
        <p:txBody>
          <a:bodyPr wrap="none" lIns="0" tIns="0" rIns="0" bIns="0">
            <a:noAutofit/>
          </a:bodyPr>
          <a:lstStyle/>
          <a:p>
            <a:pPr algn="l"/>
            <a:r>
              <a:rPr lang="en-US" b="1" dirty="0">
                <a:solidFill>
                  <a:schemeClr val="bg1">
                    <a:lumMod val="50000"/>
                  </a:schemeClr>
                </a:solidFill>
              </a:rPr>
              <a:t>Rural area </a:t>
            </a:r>
            <a:br>
              <a:rPr lang="en-US" b="1" dirty="0">
                <a:solidFill>
                  <a:schemeClr val="bg1">
                    <a:lumMod val="50000"/>
                  </a:schemeClr>
                </a:solidFill>
              </a:rPr>
            </a:br>
            <a:r>
              <a:rPr lang="en-US" b="1" dirty="0">
                <a:solidFill>
                  <a:schemeClr val="bg1">
                    <a:lumMod val="50000"/>
                  </a:schemeClr>
                </a:solidFill>
              </a:rPr>
              <a:t>&amp; high speed</a:t>
            </a:r>
            <a:br>
              <a:rPr lang="en-US" sz="1800" b="1" dirty="0">
                <a:solidFill>
                  <a:schemeClr val="bg1">
                    <a:lumMod val="50000"/>
                  </a:schemeClr>
                </a:solidFill>
              </a:rPr>
            </a:br>
            <a:endParaRPr lang="en-US" sz="1200" dirty="0">
              <a:solidFill>
                <a:schemeClr val="bg1">
                  <a:lumMod val="50000"/>
                </a:schemeClr>
              </a:solidFill>
            </a:endParaRPr>
          </a:p>
          <a:p>
            <a:pPr algn="l"/>
            <a:endParaRPr lang="en-US" sz="1500" dirty="0">
              <a:solidFill>
                <a:schemeClr val="bg1">
                  <a:lumMod val="50000"/>
                </a:schemeClr>
              </a:solidFill>
            </a:endParaRPr>
          </a:p>
        </p:txBody>
      </p:sp>
      <p:sp>
        <p:nvSpPr>
          <p:cNvPr id="77" name="Rectangle 76"/>
          <p:cNvSpPr/>
          <p:nvPr/>
        </p:nvSpPr>
        <p:spPr>
          <a:xfrm>
            <a:off x="2859076" y="1093012"/>
            <a:ext cx="1449295" cy="908010"/>
          </a:xfrm>
          <a:prstGeom prst="rect">
            <a:avLst/>
          </a:prstGeom>
        </p:spPr>
        <p:txBody>
          <a:bodyPr wrap="none" lIns="0" tIns="0" rIns="0" bIns="0">
            <a:noAutofit/>
          </a:bodyPr>
          <a:lstStyle/>
          <a:p>
            <a:pPr algn="l"/>
            <a:r>
              <a:rPr lang="en-US" sz="1800" b="1" dirty="0">
                <a:solidFill>
                  <a:schemeClr val="bg1">
                    <a:lumMod val="50000"/>
                  </a:schemeClr>
                </a:solidFill>
              </a:rPr>
              <a:t>EZ Transport</a:t>
            </a:r>
            <a:br>
              <a:rPr lang="en-US" sz="1800" b="1" dirty="0">
                <a:solidFill>
                  <a:schemeClr val="bg1">
                    <a:lumMod val="50000"/>
                  </a:schemeClr>
                </a:solidFill>
              </a:rPr>
            </a:br>
            <a:r>
              <a:rPr lang="en-US" sz="1200" dirty="0">
                <a:solidFill>
                  <a:schemeClr val="bg1">
                    <a:lumMod val="50000"/>
                  </a:schemeClr>
                </a:solidFill>
              </a:rPr>
              <a:t>Airport area vehicle, </a:t>
            </a:r>
            <a:br>
              <a:rPr lang="en-US" sz="1200" dirty="0">
                <a:solidFill>
                  <a:schemeClr val="bg1">
                    <a:lumMod val="50000"/>
                  </a:schemeClr>
                </a:solidFill>
              </a:rPr>
            </a:br>
            <a:r>
              <a:rPr lang="en-US" sz="1200" dirty="0">
                <a:solidFill>
                  <a:schemeClr val="bg1">
                    <a:lumMod val="50000"/>
                  </a:schemeClr>
                </a:solidFill>
              </a:rPr>
              <a:t>Dense Traffic</a:t>
            </a:r>
            <a:endParaRPr lang="en-US" sz="1500" dirty="0">
              <a:solidFill>
                <a:schemeClr val="bg1">
                  <a:lumMod val="50000"/>
                </a:schemeClr>
              </a:solidFill>
            </a:endParaRPr>
          </a:p>
        </p:txBody>
      </p:sp>
      <p:pic>
        <p:nvPicPr>
          <p:cNvPr id="34" name="Picture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5078" y="5662718"/>
            <a:ext cx="1048618" cy="721526"/>
          </a:xfrm>
          <a:prstGeom prst="rect">
            <a:avLst/>
          </a:prstGeom>
        </p:spPr>
      </p:pic>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4309" y="5744437"/>
            <a:ext cx="564834" cy="558089"/>
          </a:xfrm>
          <a:prstGeom prst="rect">
            <a:avLst/>
          </a:prstGeom>
        </p:spPr>
      </p:pic>
      <p:pic>
        <p:nvPicPr>
          <p:cNvPr id="38" name="Picture 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34968" y="4760649"/>
            <a:ext cx="1114439" cy="1643204"/>
          </a:xfrm>
          <a:prstGeom prst="rect">
            <a:avLst/>
          </a:prstGeom>
        </p:spPr>
      </p:pic>
      <p:sp>
        <p:nvSpPr>
          <p:cNvPr id="84" name="Rectangle 83"/>
          <p:cNvSpPr/>
          <p:nvPr/>
        </p:nvSpPr>
        <p:spPr>
          <a:xfrm>
            <a:off x="6346864" y="5092988"/>
            <a:ext cx="644728" cy="323165"/>
          </a:xfrm>
          <a:prstGeom prst="rect">
            <a:avLst/>
          </a:prstGeom>
        </p:spPr>
        <p:txBody>
          <a:bodyPr wrap="none" lIns="0" tIns="0" rIns="0" bIns="0">
            <a:noAutofit/>
          </a:bodyPr>
          <a:lstStyle/>
          <a:p>
            <a:pPr algn="l"/>
            <a:r>
              <a:rPr lang="en-US" sz="1800" b="1" dirty="0">
                <a:solidFill>
                  <a:schemeClr val="bg1"/>
                </a:solidFill>
              </a:rPr>
              <a:t>AGV</a:t>
            </a:r>
            <a:endParaRPr lang="en-US" sz="1800" dirty="0">
              <a:solidFill>
                <a:schemeClr val="bg1"/>
              </a:solidFill>
            </a:endParaRPr>
          </a:p>
        </p:txBody>
      </p:sp>
      <p:pic>
        <p:nvPicPr>
          <p:cNvPr id="85" name="Picture 6" descr="Afficher l'image d'origin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61792" y="2170915"/>
            <a:ext cx="1260790" cy="977437"/>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p:nvPr/>
        </p:nvSpPr>
        <p:spPr>
          <a:xfrm>
            <a:off x="6346864" y="2484600"/>
            <a:ext cx="1370827" cy="898779"/>
          </a:xfrm>
          <a:prstGeom prst="rect">
            <a:avLst/>
          </a:prstGeom>
        </p:spPr>
        <p:txBody>
          <a:bodyPr wrap="none" lIns="0" tIns="0" rIns="0" bIns="0">
            <a:noAutofit/>
          </a:bodyPr>
          <a:lstStyle/>
          <a:p>
            <a:pPr algn="l"/>
            <a:r>
              <a:rPr lang="en-US" sz="1800" b="1" dirty="0">
                <a:solidFill>
                  <a:schemeClr val="bg1">
                    <a:lumMod val="50000"/>
                  </a:schemeClr>
                </a:solidFill>
              </a:rPr>
              <a:t>Tow trucks</a:t>
            </a:r>
            <a:endParaRPr lang="en-US" sz="1500" dirty="0">
              <a:solidFill>
                <a:schemeClr val="bg1">
                  <a:lumMod val="50000"/>
                </a:schemeClr>
              </a:solidFill>
            </a:endParaRPr>
          </a:p>
        </p:txBody>
      </p:sp>
      <p:sp>
        <p:nvSpPr>
          <p:cNvPr id="88" name="Rectangle 87"/>
          <p:cNvSpPr/>
          <p:nvPr/>
        </p:nvSpPr>
        <p:spPr>
          <a:xfrm>
            <a:off x="6346864" y="1115987"/>
            <a:ext cx="1370827" cy="898779"/>
          </a:xfrm>
          <a:prstGeom prst="rect">
            <a:avLst/>
          </a:prstGeom>
        </p:spPr>
        <p:txBody>
          <a:bodyPr wrap="none" lIns="0" tIns="0" rIns="0" bIns="0">
            <a:noAutofit/>
          </a:bodyPr>
          <a:lstStyle/>
          <a:p>
            <a:pPr algn="l"/>
            <a:r>
              <a:rPr lang="en-US" sz="1800" b="1" dirty="0">
                <a:solidFill>
                  <a:schemeClr val="bg1">
                    <a:lumMod val="50000"/>
                  </a:schemeClr>
                </a:solidFill>
              </a:rPr>
              <a:t>Forklifts</a:t>
            </a:r>
            <a:br>
              <a:rPr lang="en-US" sz="1800" b="1" dirty="0">
                <a:solidFill>
                  <a:schemeClr val="bg1">
                    <a:lumMod val="50000"/>
                  </a:schemeClr>
                </a:solidFill>
              </a:rPr>
            </a:br>
            <a:endParaRPr lang="en-US" sz="1500" dirty="0">
              <a:solidFill>
                <a:schemeClr val="bg1">
                  <a:lumMod val="50000"/>
                </a:schemeClr>
              </a:solidFill>
            </a:endParaRPr>
          </a:p>
        </p:txBody>
      </p:sp>
      <p:sp>
        <p:nvSpPr>
          <p:cNvPr id="39" name="Rectangle 38"/>
          <p:cNvSpPr/>
          <p:nvPr/>
        </p:nvSpPr>
        <p:spPr>
          <a:xfrm>
            <a:off x="8040404" y="5819744"/>
            <a:ext cx="848309" cy="400110"/>
          </a:xfrm>
          <a:prstGeom prst="rect">
            <a:avLst/>
          </a:prstGeom>
        </p:spPr>
        <p:txBody>
          <a:bodyPr wrap="none">
            <a:spAutoFit/>
          </a:bodyPr>
          <a:lstStyle/>
          <a:p>
            <a:pPr lvl="0">
              <a:defRPr sz="1800"/>
            </a:pPr>
            <a:r>
              <a:rPr lang="en-US" sz="1000" dirty="0">
                <a:solidFill>
                  <a:schemeClr val="bg1">
                    <a:lumMod val="50000"/>
                  </a:schemeClr>
                </a:solidFill>
              </a:rPr>
              <a:t>CURRENT </a:t>
            </a:r>
            <a:br>
              <a:rPr lang="en-US" sz="1000" dirty="0">
                <a:solidFill>
                  <a:schemeClr val="bg1">
                    <a:lumMod val="50000"/>
                  </a:schemeClr>
                </a:solidFill>
              </a:rPr>
            </a:br>
            <a:r>
              <a:rPr lang="en-US" sz="1000" dirty="0">
                <a:solidFill>
                  <a:schemeClr val="bg1">
                    <a:lumMod val="50000"/>
                  </a:schemeClr>
                </a:solidFill>
              </a:rPr>
              <a:t>FOCUS</a:t>
            </a:r>
          </a:p>
        </p:txBody>
      </p:sp>
      <p:sp>
        <p:nvSpPr>
          <p:cNvPr id="89" name="Rectangle 88"/>
          <p:cNvSpPr/>
          <p:nvPr/>
        </p:nvSpPr>
        <p:spPr>
          <a:xfrm>
            <a:off x="8136332" y="5662718"/>
            <a:ext cx="180000" cy="180000"/>
          </a:xfrm>
          <a:prstGeom prst="rect">
            <a:avLst/>
          </a:prstGeom>
          <a:solidFill>
            <a:srgbClr val="5BB5C7"/>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Arial"/>
              <a:ea typeface="Arial"/>
              <a:cs typeface="Arial"/>
              <a:sym typeface="Arial"/>
            </a:endParaRPr>
          </a:p>
        </p:txBody>
      </p:sp>
      <p:sp>
        <p:nvSpPr>
          <p:cNvPr id="90" name="Rectangle 89"/>
          <p:cNvSpPr/>
          <p:nvPr/>
        </p:nvSpPr>
        <p:spPr>
          <a:xfrm>
            <a:off x="8358483" y="5663625"/>
            <a:ext cx="180000" cy="180000"/>
          </a:xfrm>
          <a:prstGeom prst="rect">
            <a:avLst/>
          </a:prstGeom>
          <a:solidFill>
            <a:srgbClr val="9DCD4F">
              <a:alpha val="90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Arial"/>
              <a:ea typeface="Arial"/>
              <a:cs typeface="Arial"/>
              <a:sym typeface="Arial"/>
            </a:endParaRPr>
          </a:p>
        </p:txBody>
      </p:sp>
      <p:sp>
        <p:nvSpPr>
          <p:cNvPr id="35" name="Rectangle 34"/>
          <p:cNvSpPr/>
          <p:nvPr/>
        </p:nvSpPr>
        <p:spPr>
          <a:xfrm>
            <a:off x="6334879" y="3460707"/>
            <a:ext cx="1370827" cy="427620"/>
          </a:xfrm>
          <a:prstGeom prst="rect">
            <a:avLst/>
          </a:prstGeom>
        </p:spPr>
        <p:txBody>
          <a:bodyPr wrap="none" lIns="0" tIns="0" rIns="0" bIns="0">
            <a:noAutofit/>
          </a:bodyPr>
          <a:lstStyle/>
          <a:p>
            <a:pPr algn="l"/>
            <a:r>
              <a:rPr lang="en-US" sz="1800" b="1" dirty="0">
                <a:solidFill>
                  <a:schemeClr val="bg1">
                    <a:lumMod val="50000"/>
                  </a:schemeClr>
                </a:solidFill>
              </a:rPr>
              <a:t>Scrubbers</a:t>
            </a:r>
            <a:br>
              <a:rPr lang="en-US" sz="1800" b="1" dirty="0">
                <a:solidFill>
                  <a:schemeClr val="bg1">
                    <a:lumMod val="50000"/>
                  </a:schemeClr>
                </a:solidFill>
              </a:rPr>
            </a:br>
            <a:endParaRPr lang="en-US" sz="1500" dirty="0">
              <a:solidFill>
                <a:schemeClr val="bg1">
                  <a:lumMod val="50000"/>
                </a:schemeClr>
              </a:solidFill>
            </a:endParaRPr>
          </a:p>
        </p:txBody>
      </p:sp>
      <p:pic>
        <p:nvPicPr>
          <p:cNvPr id="6" name="Imag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34968" y="1077708"/>
            <a:ext cx="1170220" cy="834866"/>
          </a:xfrm>
          <a:prstGeom prst="rect">
            <a:avLst/>
          </a:prstGeom>
        </p:spPr>
      </p:pic>
      <p:pic>
        <p:nvPicPr>
          <p:cNvPr id="9" name="Imag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79733" y="3466175"/>
            <a:ext cx="1555146" cy="753555"/>
          </a:xfrm>
          <a:prstGeom prst="rect">
            <a:avLst/>
          </a:prstGeom>
        </p:spPr>
      </p:pic>
      <p:sp>
        <p:nvSpPr>
          <p:cNvPr id="36" name="Rectangle 35"/>
          <p:cNvSpPr/>
          <p:nvPr/>
        </p:nvSpPr>
        <p:spPr>
          <a:xfrm>
            <a:off x="1519501" y="345439"/>
            <a:ext cx="6121035" cy="630942"/>
          </a:xfrm>
          <a:prstGeom prst="rect">
            <a:avLst/>
          </a:prstGeom>
        </p:spPr>
        <p:txBody>
          <a:bodyPr wrap="none">
            <a:spAutoFit/>
          </a:bodyPr>
          <a:lstStyle/>
          <a:p>
            <a:r>
              <a:rPr lang="en-US" sz="3500" b="1" dirty="0">
                <a:solidFill>
                  <a:srgbClr val="00B2BD"/>
                </a:solidFill>
              </a:rPr>
              <a:t>A strategy based on partnership</a:t>
            </a:r>
            <a:endParaRPr lang="en-US" sz="3500" dirty="0"/>
          </a:p>
        </p:txBody>
      </p:sp>
      <p:pic>
        <p:nvPicPr>
          <p:cNvPr id="42" name="Picture 4" descr="See original imag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9179" y="2079585"/>
            <a:ext cx="1543881"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987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98875" y="354811"/>
            <a:ext cx="6121035" cy="630942"/>
          </a:xfrm>
          <a:prstGeom prst="rect">
            <a:avLst/>
          </a:prstGeom>
        </p:spPr>
        <p:txBody>
          <a:bodyPr wrap="none">
            <a:spAutoFit/>
          </a:bodyPr>
          <a:lstStyle/>
          <a:p>
            <a:r>
              <a:rPr lang="en-US" sz="3500" b="1" dirty="0">
                <a:solidFill>
                  <a:srgbClr val="00B2BD"/>
                </a:solidFill>
              </a:rPr>
              <a:t>A strategy based on partnership</a:t>
            </a:r>
            <a:endParaRPr lang="en-US" sz="3500" dirty="0"/>
          </a:p>
        </p:txBody>
      </p:sp>
      <p:pic>
        <p:nvPicPr>
          <p:cNvPr id="25" name="image01.jpg"/>
          <p:cNvPicPr/>
          <p:nvPr/>
        </p:nvPicPr>
        <p:blipFill>
          <a:blip r:embed="rId3"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000" y="2368305"/>
            <a:ext cx="2430000" cy="2430000"/>
          </a:xfrm>
          <a:prstGeom prst="rect">
            <a:avLst/>
          </a:prstGeom>
        </p:spPr>
      </p:pic>
      <p:sp>
        <p:nvSpPr>
          <p:cNvPr id="58" name="Shape 130"/>
          <p:cNvSpPr/>
          <p:nvPr/>
        </p:nvSpPr>
        <p:spPr>
          <a:xfrm>
            <a:off x="3932553" y="2736997"/>
            <a:ext cx="1278095" cy="1656403"/>
          </a:xfrm>
          <a:prstGeom prst="rect">
            <a:avLst/>
          </a:prstGeom>
          <a:ln w="3175">
            <a:miter lim="400000"/>
          </a:ln>
          <a:extLst>
            <a:ext uri="{C572A759-6A51-4108-AA02-DFA0A04FC94B}">
              <ma14:wrappingTextBoxFlag xmlns="" xmlns:ma14="http://schemas.microsoft.com/office/mac/drawingml/2011/main" val="1"/>
            </a:ext>
          </a:extLst>
        </p:spPr>
        <p:txBody>
          <a:bodyPr wrap="none" lIns="20092" tIns="20092" rIns="20092" bIns="20092" anchor="ctr">
            <a:spAutoFit/>
          </a:bodyPr>
          <a:lstStyle/>
          <a:p>
            <a:pPr algn="ctr">
              <a:spcBef>
                <a:spcPts val="600"/>
              </a:spcBef>
              <a:defRPr b="1">
                <a:solidFill>
                  <a:srgbClr val="686868"/>
                </a:solidFill>
                <a:latin typeface="Helvetica"/>
                <a:ea typeface="Helvetica"/>
                <a:cs typeface="Helvetica"/>
                <a:sym typeface="Helvetica"/>
              </a:defRPr>
            </a:pPr>
            <a:r>
              <a:rPr sz="1500" dirty="0"/>
              <a:t>Play an </a:t>
            </a:r>
            <a:br>
              <a:rPr sz="1500" dirty="0"/>
            </a:br>
            <a:r>
              <a:rPr sz="1500" dirty="0"/>
              <a:t>Active Role </a:t>
            </a:r>
            <a:br>
              <a:rPr sz="1500" dirty="0"/>
            </a:br>
            <a:r>
              <a:rPr sz="1500" dirty="0"/>
              <a:t>in the </a:t>
            </a:r>
            <a:br>
              <a:rPr sz="1500" dirty="0"/>
            </a:br>
            <a:r>
              <a:rPr sz="1500" dirty="0"/>
              <a:t>Ecosystem </a:t>
            </a:r>
            <a:br>
              <a:rPr sz="1500" dirty="0"/>
            </a:br>
            <a:r>
              <a:rPr sz="1500" dirty="0"/>
              <a:t>of </a:t>
            </a:r>
            <a:br>
              <a:rPr sz="1500" dirty="0"/>
            </a:br>
            <a:r>
              <a:rPr sz="1500" dirty="0"/>
              <a:t>Autonomous </a:t>
            </a:r>
            <a:br>
              <a:rPr sz="1500" dirty="0"/>
            </a:br>
            <a:r>
              <a:rPr sz="1500" dirty="0"/>
              <a:t>Mobility</a:t>
            </a:r>
          </a:p>
        </p:txBody>
      </p:sp>
      <p:grpSp>
        <p:nvGrpSpPr>
          <p:cNvPr id="59" name="Group 58"/>
          <p:cNvGrpSpPr/>
          <p:nvPr/>
        </p:nvGrpSpPr>
        <p:grpSpPr>
          <a:xfrm>
            <a:off x="2241001" y="1484108"/>
            <a:ext cx="1920899" cy="1280955"/>
            <a:chOff x="5243537" y="1756903"/>
            <a:chExt cx="5122395" cy="3415880"/>
          </a:xfrm>
        </p:grpSpPr>
        <p:sp>
          <p:nvSpPr>
            <p:cNvPr id="60" name="Shape 135"/>
            <p:cNvSpPr/>
            <p:nvPr/>
          </p:nvSpPr>
          <p:spPr>
            <a:xfrm>
              <a:off x="5243537" y="3909903"/>
              <a:ext cx="5122395" cy="126288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20092" tIns="20092" rIns="20092" bIns="20092" numCol="1" anchor="ctr">
              <a:spAutoFit/>
            </a:bodyPr>
            <a:lstStyle/>
            <a:p>
              <a:pPr lvl="1">
                <a:spcBef>
                  <a:spcPts val="600"/>
                </a:spcBef>
                <a:defRPr sz="3000">
                  <a:solidFill>
                    <a:srgbClr val="686868"/>
                  </a:solidFill>
                  <a:latin typeface="Helvetica"/>
                  <a:ea typeface="Helvetica"/>
                  <a:cs typeface="Helvetica"/>
                  <a:sym typeface="Helvetica"/>
                </a:defRPr>
              </a:pPr>
              <a:r>
                <a:rPr sz="938" dirty="0"/>
                <a:t>Transportation Operators: </a:t>
              </a:r>
              <a:br>
                <a:rPr sz="938" dirty="0"/>
              </a:br>
              <a:r>
                <a:rPr sz="938" dirty="0"/>
                <a:t>Mobility as a Service,</a:t>
              </a:r>
              <a:br>
                <a:rPr sz="938" dirty="0"/>
              </a:br>
              <a:r>
                <a:rPr sz="938" dirty="0"/>
                <a:t>ticketing, etc</a:t>
              </a:r>
            </a:p>
          </p:txBody>
        </p:sp>
        <p:pic>
          <p:nvPicPr>
            <p:cNvPr id="61" name="Picture 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2503" y="1756903"/>
              <a:ext cx="2520000" cy="2520000"/>
            </a:xfrm>
            <a:prstGeom prst="rect">
              <a:avLst/>
            </a:prstGeom>
          </p:spPr>
        </p:pic>
      </p:grpSp>
      <p:grpSp>
        <p:nvGrpSpPr>
          <p:cNvPr id="62" name="Group 61"/>
          <p:cNvGrpSpPr/>
          <p:nvPr/>
        </p:nvGrpSpPr>
        <p:grpSpPr>
          <a:xfrm>
            <a:off x="5313422" y="2001165"/>
            <a:ext cx="1464043" cy="1389541"/>
            <a:chOff x="13397383" y="1493923"/>
            <a:chExt cx="3904115" cy="3705443"/>
          </a:xfrm>
        </p:grpSpPr>
        <p:sp>
          <p:nvSpPr>
            <p:cNvPr id="63" name="Shape 138"/>
            <p:cNvSpPr/>
            <p:nvPr/>
          </p:nvSpPr>
          <p:spPr>
            <a:xfrm>
              <a:off x="13397383" y="3936486"/>
              <a:ext cx="3904115" cy="126288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20092" tIns="20092" rIns="20092" bIns="20092" numCol="1" anchor="ctr">
              <a:spAutoFit/>
            </a:bodyPr>
            <a:lstStyle/>
            <a:p>
              <a:pPr lvl="1">
                <a:spcBef>
                  <a:spcPts val="600"/>
                </a:spcBef>
                <a:defRPr sz="3000">
                  <a:solidFill>
                    <a:srgbClr val="686868"/>
                  </a:solidFill>
                  <a:latin typeface="Helvetica"/>
                  <a:ea typeface="Helvetica"/>
                  <a:cs typeface="Helvetica"/>
                  <a:sym typeface="Helvetica"/>
                </a:defRPr>
              </a:pPr>
              <a:r>
                <a:rPr sz="938" dirty="0"/>
                <a:t>Policy Makers: </a:t>
              </a:r>
              <a:br>
                <a:rPr sz="938" dirty="0"/>
              </a:br>
              <a:r>
                <a:rPr sz="938" dirty="0"/>
                <a:t>Legal framework, </a:t>
              </a:r>
              <a:br>
                <a:rPr sz="938" dirty="0"/>
              </a:br>
              <a:r>
                <a:rPr sz="938" dirty="0"/>
                <a:t>norms, </a:t>
              </a:r>
              <a:r>
                <a:rPr sz="938" dirty="0" err="1"/>
                <a:t>etc</a:t>
              </a:r>
              <a:endParaRPr sz="938" dirty="0"/>
            </a:p>
          </p:txBody>
        </p:sp>
        <p:pic>
          <p:nvPicPr>
            <p:cNvPr id="64" name="Picture 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41498" y="1493923"/>
              <a:ext cx="3060000" cy="3060000"/>
            </a:xfrm>
            <a:prstGeom prst="rect">
              <a:avLst/>
            </a:prstGeom>
          </p:spPr>
        </p:pic>
      </p:grpSp>
      <p:grpSp>
        <p:nvGrpSpPr>
          <p:cNvPr id="65" name="Group 64"/>
          <p:cNvGrpSpPr/>
          <p:nvPr/>
        </p:nvGrpSpPr>
        <p:grpSpPr>
          <a:xfrm>
            <a:off x="4924482" y="3749823"/>
            <a:ext cx="1545797" cy="914873"/>
            <a:chOff x="14494929" y="5688744"/>
            <a:chExt cx="4122126" cy="2439661"/>
          </a:xfrm>
        </p:grpSpPr>
        <p:sp>
          <p:nvSpPr>
            <p:cNvPr id="66" name="Shape 141"/>
            <p:cNvSpPr/>
            <p:nvPr/>
          </p:nvSpPr>
          <p:spPr>
            <a:xfrm>
              <a:off x="14494929" y="7635309"/>
              <a:ext cx="4122126" cy="49309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20092" tIns="20092" rIns="20092" bIns="20092" numCol="1" anchor="ctr">
              <a:spAutoFit/>
            </a:bodyPr>
            <a:lstStyle/>
            <a:p>
              <a:pPr lvl="1">
                <a:spcBef>
                  <a:spcPts val="600"/>
                </a:spcBef>
                <a:defRPr sz="3000">
                  <a:solidFill>
                    <a:srgbClr val="686868"/>
                  </a:solidFill>
                  <a:latin typeface="Helvetica"/>
                  <a:ea typeface="Helvetica"/>
                  <a:cs typeface="Helvetica"/>
                  <a:sym typeface="Helvetica"/>
                </a:defRPr>
              </a:pPr>
              <a:r>
                <a:rPr sz="938" dirty="0"/>
                <a:t>Certification Bodies</a:t>
              </a:r>
            </a:p>
          </p:txBody>
        </p:sp>
        <p:pic>
          <p:nvPicPr>
            <p:cNvPr id="67" name="Picture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089175" y="5688744"/>
              <a:ext cx="2160000" cy="2160000"/>
            </a:xfrm>
            <a:prstGeom prst="rect">
              <a:avLst/>
            </a:prstGeom>
          </p:spPr>
        </p:pic>
      </p:grpSp>
      <p:grpSp>
        <p:nvGrpSpPr>
          <p:cNvPr id="68" name="Group 67"/>
          <p:cNvGrpSpPr/>
          <p:nvPr/>
        </p:nvGrpSpPr>
        <p:grpSpPr>
          <a:xfrm>
            <a:off x="4046197" y="4357072"/>
            <a:ext cx="2058758" cy="1482292"/>
            <a:chOff x="12633936" y="8837504"/>
            <a:chExt cx="5490020" cy="3952779"/>
          </a:xfrm>
        </p:grpSpPr>
        <p:sp>
          <p:nvSpPr>
            <p:cNvPr id="69" name="Shape 144"/>
            <p:cNvSpPr/>
            <p:nvPr/>
          </p:nvSpPr>
          <p:spPr>
            <a:xfrm>
              <a:off x="12633936" y="11527403"/>
              <a:ext cx="5490020" cy="126288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20092" tIns="20092" rIns="20092" bIns="20092" numCol="1" anchor="ctr">
              <a:spAutoFit/>
            </a:bodyPr>
            <a:lstStyle/>
            <a:p>
              <a:pPr lvl="1">
                <a:spcBef>
                  <a:spcPts val="600"/>
                </a:spcBef>
                <a:defRPr sz="3000">
                  <a:solidFill>
                    <a:srgbClr val="686868"/>
                  </a:solidFill>
                  <a:latin typeface="Helvetica"/>
                  <a:ea typeface="Helvetica"/>
                  <a:cs typeface="Helvetica"/>
                  <a:sym typeface="Helvetica"/>
                </a:defRPr>
              </a:pPr>
              <a:r>
                <a:rPr sz="938" dirty="0"/>
                <a:t>Architects, urban planners, </a:t>
              </a:r>
              <a:br>
                <a:rPr sz="938" dirty="0"/>
              </a:br>
              <a:r>
                <a:rPr sz="938" dirty="0"/>
                <a:t>and engineering firms to </a:t>
              </a:r>
              <a:br>
                <a:rPr sz="938" dirty="0"/>
              </a:br>
              <a:r>
                <a:rPr sz="938" dirty="0"/>
                <a:t>adapt the city to new mobility</a:t>
              </a:r>
            </a:p>
          </p:txBody>
        </p:sp>
        <p:pic>
          <p:nvPicPr>
            <p:cNvPr id="70" name="Picture 6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922714" y="8837504"/>
              <a:ext cx="3060000" cy="3060000"/>
            </a:xfrm>
            <a:prstGeom prst="rect">
              <a:avLst/>
            </a:prstGeom>
          </p:spPr>
        </p:pic>
      </p:grpSp>
      <p:grpSp>
        <p:nvGrpSpPr>
          <p:cNvPr id="71" name="Group 70"/>
          <p:cNvGrpSpPr/>
          <p:nvPr/>
        </p:nvGrpSpPr>
        <p:grpSpPr>
          <a:xfrm>
            <a:off x="2227196" y="4042727"/>
            <a:ext cx="1706852" cy="1215000"/>
            <a:chOff x="5939191" y="8746064"/>
            <a:chExt cx="4551604" cy="3240000"/>
          </a:xfrm>
        </p:grpSpPr>
        <p:sp>
          <p:nvSpPr>
            <p:cNvPr id="72" name="Shape 128"/>
            <p:cNvSpPr/>
            <p:nvPr/>
          </p:nvSpPr>
          <p:spPr>
            <a:xfrm>
              <a:off x="5939191" y="11186491"/>
              <a:ext cx="4481196" cy="49309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20092" tIns="20092" rIns="20092" bIns="20092" numCol="1" anchor="ctr">
              <a:spAutoFit/>
            </a:bodyPr>
            <a:lstStyle/>
            <a:p>
              <a:pPr lvl="1">
                <a:spcBef>
                  <a:spcPts val="600"/>
                </a:spcBef>
                <a:defRPr sz="3000">
                  <a:solidFill>
                    <a:srgbClr val="686868"/>
                  </a:solidFill>
                  <a:latin typeface="Helvetica"/>
                  <a:ea typeface="Helvetica"/>
                  <a:cs typeface="Helvetica"/>
                  <a:sym typeface="Helvetica"/>
                </a:defRPr>
              </a:pPr>
              <a:r>
                <a:rPr sz="938" dirty="0"/>
                <a:t>Insurance Companies</a:t>
              </a:r>
            </a:p>
          </p:txBody>
        </p:sp>
        <p:pic>
          <p:nvPicPr>
            <p:cNvPr id="73" name="Picture 7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50795" y="8746064"/>
              <a:ext cx="3240000" cy="3240000"/>
            </a:xfrm>
            <a:prstGeom prst="rect">
              <a:avLst/>
            </a:prstGeom>
          </p:spPr>
        </p:pic>
      </p:grpSp>
      <p:grpSp>
        <p:nvGrpSpPr>
          <p:cNvPr id="74" name="Group 73"/>
          <p:cNvGrpSpPr/>
          <p:nvPr/>
        </p:nvGrpSpPr>
        <p:grpSpPr>
          <a:xfrm>
            <a:off x="1658082" y="2867680"/>
            <a:ext cx="1842352" cy="1241637"/>
            <a:chOff x="4025686" y="5626208"/>
            <a:chExt cx="4912940" cy="3311032"/>
          </a:xfrm>
        </p:grpSpPr>
        <p:sp>
          <p:nvSpPr>
            <p:cNvPr id="75" name="Shape 133"/>
            <p:cNvSpPr/>
            <p:nvPr/>
          </p:nvSpPr>
          <p:spPr>
            <a:xfrm>
              <a:off x="4025686" y="7674360"/>
              <a:ext cx="4912940" cy="126288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20092" tIns="20092" rIns="20092" bIns="20092" numCol="1" anchor="ctr">
              <a:spAutoFit/>
            </a:bodyPr>
            <a:lstStyle/>
            <a:p>
              <a:pPr lvl="1">
                <a:spcBef>
                  <a:spcPts val="600"/>
                </a:spcBef>
                <a:defRPr sz="3000">
                  <a:solidFill>
                    <a:srgbClr val="686868"/>
                  </a:solidFill>
                  <a:latin typeface="Helvetica"/>
                  <a:ea typeface="Helvetica"/>
                  <a:cs typeface="Helvetica"/>
                  <a:sym typeface="Helvetica"/>
                </a:defRPr>
              </a:pPr>
              <a:r>
                <a:rPr sz="938" dirty="0"/>
                <a:t>Automotive Suppliers: </a:t>
              </a:r>
              <a:br>
                <a:rPr sz="938" dirty="0"/>
              </a:br>
              <a:r>
                <a:rPr sz="938" dirty="0"/>
                <a:t>Lidars, radars, cameras, </a:t>
              </a:r>
              <a:br>
                <a:rPr sz="938" dirty="0"/>
              </a:br>
              <a:r>
                <a:rPr sz="938" dirty="0"/>
                <a:t>IMU’s, etc</a:t>
              </a:r>
            </a:p>
          </p:txBody>
        </p:sp>
        <p:pic>
          <p:nvPicPr>
            <p:cNvPr id="76" name="Picture 7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40604" y="5626208"/>
              <a:ext cx="2340000" cy="2340000"/>
            </a:xfrm>
            <a:prstGeom prst="rect">
              <a:avLst/>
            </a:prstGeom>
          </p:spPr>
        </p:pic>
      </p:grpSp>
      <p:grpSp>
        <p:nvGrpSpPr>
          <p:cNvPr id="77" name="Group 76"/>
          <p:cNvGrpSpPr/>
          <p:nvPr/>
        </p:nvGrpSpPr>
        <p:grpSpPr>
          <a:xfrm>
            <a:off x="4139024" y="1577061"/>
            <a:ext cx="1489691" cy="816573"/>
            <a:chOff x="11037398" y="2170956"/>
            <a:chExt cx="3972508" cy="2177527"/>
          </a:xfrm>
        </p:grpSpPr>
        <p:pic>
          <p:nvPicPr>
            <p:cNvPr id="78" name="Picture 7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682901" y="2170956"/>
              <a:ext cx="1703939" cy="1703939"/>
            </a:xfrm>
            <a:prstGeom prst="rect">
              <a:avLst/>
            </a:prstGeom>
          </p:spPr>
        </p:pic>
        <p:sp>
          <p:nvSpPr>
            <p:cNvPr id="79" name="Shape 141"/>
            <p:cNvSpPr/>
            <p:nvPr/>
          </p:nvSpPr>
          <p:spPr>
            <a:xfrm>
              <a:off x="11037398" y="3855387"/>
              <a:ext cx="3972508" cy="49309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none" lIns="20092" tIns="20092" rIns="20092" bIns="20092" numCol="1" anchor="ctr">
              <a:spAutoFit/>
            </a:bodyPr>
            <a:lstStyle/>
            <a:p>
              <a:pPr lvl="1">
                <a:spcBef>
                  <a:spcPts val="600"/>
                </a:spcBef>
                <a:defRPr sz="3000">
                  <a:solidFill>
                    <a:srgbClr val="686868"/>
                  </a:solidFill>
                  <a:latin typeface="Helvetica"/>
                  <a:ea typeface="Helvetica"/>
                  <a:cs typeface="Helvetica"/>
                  <a:sym typeface="Helvetica"/>
                </a:defRPr>
              </a:pPr>
              <a:r>
                <a:rPr lang="en-US" sz="938" dirty="0"/>
                <a:t>Network Providers</a:t>
              </a:r>
              <a:endParaRPr sz="938" dirty="0"/>
            </a:p>
          </p:txBody>
        </p:sp>
      </p:grpSp>
    </p:spTree>
    <p:extLst>
      <p:ext uri="{BB962C8B-B14F-4D97-AF65-F5344CB8AC3E}">
        <p14:creationId xmlns:p14="http://schemas.microsoft.com/office/powerpoint/2010/main" val="354216169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397"/>
          <p:cNvSpPr/>
          <p:nvPr/>
        </p:nvSpPr>
        <p:spPr>
          <a:xfrm>
            <a:off x="1383504" y="2594841"/>
            <a:ext cx="6376992" cy="261610"/>
          </a:xfrm>
          <a:prstGeom prst="rect">
            <a:avLst/>
          </a:prstGeom>
          <a:ln w="3175">
            <a:miter lim="400000"/>
          </a:ln>
          <a:extLst>
            <a:ext uri="{C572A759-6A51-4108-AA02-DFA0A04FC94B}">
              <ma14:wrappingTextBoxFlag xmlns:ma14="http://schemas.microsoft.com/office/mac/drawingml/2011/main" xmlns="" val="1"/>
            </a:ext>
          </a:extLst>
        </p:spPr>
        <p:txBody>
          <a:bodyPr wrap="square" lIns="38100" tIns="38100" rIns="38100" bIns="38100" anchor="ctr">
            <a:spAutoFit/>
          </a:bodyPr>
          <a:lstStyle>
            <a:lvl1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2000">
                <a:solidFill>
                  <a:srgbClr val="686868"/>
                </a:solidFill>
                <a:latin typeface="Helvetica"/>
                <a:ea typeface="Helvetica"/>
                <a:cs typeface="Helvetica"/>
                <a:sym typeface="Helvetica"/>
              </a:defRPr>
            </a:lvl1pPr>
          </a:lstStyle>
          <a:p>
            <a:pPr lvl="0" algn="ctr">
              <a:defRPr sz="1800">
                <a:solidFill>
                  <a:srgbClr val="000000"/>
                </a:solidFill>
              </a:defRPr>
            </a:pPr>
            <a:r>
              <a:rPr sz="1200" dirty="0">
                <a:solidFill>
                  <a:srgbClr val="686868"/>
                </a:solidFill>
                <a:latin typeface="Arial" charset="0"/>
                <a:ea typeface="Arial" charset="0"/>
                <a:cs typeface="Arial" charset="0"/>
              </a:rPr>
              <a:t>by </a:t>
            </a:r>
            <a:r>
              <a:rPr lang="en-US" sz="1200" dirty="0">
                <a:solidFill>
                  <a:srgbClr val="686868"/>
                </a:solidFill>
                <a:latin typeface="Arial" charset="0"/>
                <a:ea typeface="Arial" charset="0"/>
                <a:cs typeface="Arial" charset="0"/>
              </a:rPr>
              <a:t>Clément Delbouys</a:t>
            </a:r>
            <a:r>
              <a:rPr sz="1200" dirty="0">
                <a:solidFill>
                  <a:srgbClr val="686868"/>
                </a:solidFill>
                <a:latin typeface="Arial" charset="0"/>
                <a:ea typeface="Arial" charset="0"/>
                <a:cs typeface="Arial" charset="0"/>
              </a:rPr>
              <a:t>, </a:t>
            </a:r>
            <a:r>
              <a:rPr lang="en-US" sz="1200" dirty="0">
                <a:solidFill>
                  <a:srgbClr val="686868"/>
                </a:solidFill>
                <a:latin typeface="Arial" charset="0"/>
                <a:ea typeface="Arial" charset="0"/>
                <a:cs typeface="Arial" charset="0"/>
              </a:rPr>
              <a:t>Area Sales Manager</a:t>
            </a:r>
            <a:r>
              <a:rPr sz="1200" dirty="0">
                <a:solidFill>
                  <a:srgbClr val="686868"/>
                </a:solidFill>
                <a:latin typeface="Arial" charset="0"/>
                <a:ea typeface="Arial" charset="0"/>
                <a:cs typeface="Arial" charset="0"/>
              </a:rPr>
              <a:t>, EasyMile</a:t>
            </a:r>
          </a:p>
        </p:txBody>
      </p:sp>
      <p:sp>
        <p:nvSpPr>
          <p:cNvPr id="32" name="Shape 401"/>
          <p:cNvSpPr/>
          <p:nvPr/>
        </p:nvSpPr>
        <p:spPr>
          <a:xfrm flipH="1" flipV="1">
            <a:off x="4447969" y="3202164"/>
            <a:ext cx="29027" cy="2002237"/>
          </a:xfrm>
          <a:prstGeom prst="line">
            <a:avLst/>
          </a:prstGeom>
          <a:ln w="38100" cap="rnd">
            <a:solidFill>
              <a:srgbClr val="00B2BD"/>
            </a:solidFill>
            <a:custDash>
              <a:ds d="100000" sp="200000"/>
            </a:custDash>
            <a:round/>
          </a:ln>
        </p:spPr>
        <p:txBody>
          <a:bodyPr lIns="0" tIns="0" rIns="0" bIns="0" anchor="ctr"/>
          <a:lstStyle/>
          <a:p>
            <a:pPr lvl="0">
              <a:defRPr sz="2200"/>
            </a:pPr>
            <a:endParaRPr/>
          </a:p>
        </p:txBody>
      </p:sp>
      <p:sp>
        <p:nvSpPr>
          <p:cNvPr id="33" name="Shape 402"/>
          <p:cNvSpPr/>
          <p:nvPr/>
        </p:nvSpPr>
        <p:spPr>
          <a:xfrm>
            <a:off x="923820" y="3182799"/>
            <a:ext cx="7296360" cy="0"/>
          </a:xfrm>
          <a:prstGeom prst="line">
            <a:avLst/>
          </a:prstGeom>
          <a:ln w="38100" cap="rnd">
            <a:solidFill>
              <a:srgbClr val="00B2BD"/>
            </a:solidFill>
            <a:custDash>
              <a:ds d="100000" sp="200000"/>
            </a:custDash>
            <a:round/>
          </a:ln>
        </p:spPr>
        <p:txBody>
          <a:bodyPr lIns="0" tIns="0" rIns="0" bIns="0" anchor="ctr"/>
          <a:lstStyle/>
          <a:p>
            <a:pPr lvl="0">
              <a:defRPr sz="2200"/>
            </a:pPr>
            <a:endParaRPr/>
          </a:p>
        </p:txBody>
      </p:sp>
      <p:sp>
        <p:nvSpPr>
          <p:cNvPr id="34" name="Shape 32"/>
          <p:cNvSpPr>
            <a:spLocks noGrp="1"/>
          </p:cNvSpPr>
          <p:nvPr>
            <p:ph type="title" idx="4294967295"/>
          </p:nvPr>
        </p:nvSpPr>
        <p:spPr>
          <a:xfrm>
            <a:off x="152400" y="1689508"/>
            <a:ext cx="8811491" cy="488662"/>
          </a:xfrm>
          <a:prstGeom prst="rect">
            <a:avLst/>
          </a:prstGeom>
        </p:spPr>
        <p:txBody>
          <a:bodyPr lIns="38100" tIns="38100" rIns="38100" bIns="38100">
            <a:noAutofit/>
          </a:bodyPr>
          <a:lstStyle>
            <a:lvl1pPr>
              <a:defRPr sz="4000" b="1">
                <a:solidFill>
                  <a:srgbClr val="00B2BD"/>
                </a:solidFill>
                <a:latin typeface="+mn-lt"/>
                <a:ea typeface="+mn-ea"/>
                <a:cs typeface="+mn-cs"/>
                <a:sym typeface="Helvetica Neue"/>
              </a:defRPr>
            </a:lvl1pPr>
          </a:lstStyle>
          <a:p>
            <a:pPr lvl="0">
              <a:defRPr sz="1800" b="0">
                <a:solidFill>
                  <a:srgbClr val="000000"/>
                </a:solidFill>
              </a:defRPr>
            </a:pPr>
            <a:r>
              <a:rPr sz="2800" b="1" dirty="0">
                <a:solidFill>
                  <a:srgbClr val="00B2BD"/>
                </a:solidFill>
                <a:latin typeface="Calibri" charset="0"/>
                <a:ea typeface="Calibri" charset="0"/>
                <a:cs typeface="Calibri" charset="0"/>
              </a:rPr>
              <a:t>SHARED DRIVERLESS TRANSPORTATION</a:t>
            </a:r>
          </a:p>
        </p:txBody>
      </p:sp>
      <p:sp>
        <p:nvSpPr>
          <p:cNvPr id="35" name="Shape 35"/>
          <p:cNvSpPr/>
          <p:nvPr/>
        </p:nvSpPr>
        <p:spPr>
          <a:xfrm>
            <a:off x="138545" y="2075019"/>
            <a:ext cx="8825346" cy="50252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4000">
                <a:solidFill>
                  <a:srgbClr val="9DCD50"/>
                </a:solidFill>
                <a:latin typeface="Helvetica Neue Medium"/>
                <a:ea typeface="Helvetica Neue Medium"/>
                <a:cs typeface="Helvetica Neue Medium"/>
                <a:sym typeface="Helvetica Neue Medium"/>
              </a:defRPr>
            </a:lvl1pPr>
          </a:lstStyle>
          <a:p>
            <a:pPr lvl="0" algn="ctr">
              <a:defRPr sz="1800">
                <a:solidFill>
                  <a:srgbClr val="000000"/>
                </a:solidFill>
              </a:defRPr>
            </a:pPr>
            <a:r>
              <a:rPr sz="2800" dirty="0">
                <a:solidFill>
                  <a:srgbClr val="9DCD50"/>
                </a:solidFill>
                <a:latin typeface="Calibri" charset="0"/>
                <a:ea typeface="Calibri" charset="0"/>
                <a:cs typeface="Calibri" charset="0"/>
              </a:rPr>
              <a:t>Reclaiming cities for the people</a:t>
            </a:r>
          </a:p>
        </p:txBody>
      </p:sp>
      <p:pic>
        <p:nvPicPr>
          <p:cNvPr id="36" name="Picture 3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503" y="3519744"/>
            <a:ext cx="2546924" cy="1375899"/>
          </a:xfrm>
          <a:prstGeom prst="rect">
            <a:avLst/>
          </a:prstGeom>
        </p:spPr>
      </p:pic>
      <p:sp>
        <p:nvSpPr>
          <p:cNvPr id="37" name="Shape 403"/>
          <p:cNvSpPr/>
          <p:nvPr/>
        </p:nvSpPr>
        <p:spPr>
          <a:xfrm>
            <a:off x="4965514" y="3557229"/>
            <a:ext cx="820738" cy="230832"/>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defRPr sz="1500">
                <a:latin typeface="Helvetica"/>
                <a:ea typeface="Helvetica"/>
                <a:cs typeface="Helvetica"/>
                <a:sym typeface="Helvetica"/>
              </a:defRPr>
            </a:lvl1pPr>
          </a:lstStyle>
          <a:p>
            <a:pPr lvl="0">
              <a:defRPr sz="1800"/>
            </a:pPr>
            <a:r>
              <a:rPr sz="1000">
                <a:latin typeface="Arial" charset="0"/>
                <a:ea typeface="Arial" charset="0"/>
                <a:cs typeface="Arial" charset="0"/>
              </a:rPr>
              <a:t>Photo credits</a:t>
            </a:r>
          </a:p>
        </p:txBody>
      </p:sp>
      <p:sp>
        <p:nvSpPr>
          <p:cNvPr id="38" name="Shape 404"/>
          <p:cNvSpPr/>
          <p:nvPr/>
        </p:nvSpPr>
        <p:spPr>
          <a:xfrm>
            <a:off x="4965514" y="3802546"/>
            <a:ext cx="2624116" cy="230832"/>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defRPr sz="1500">
                <a:latin typeface="Helvetica"/>
                <a:ea typeface="Helvetica"/>
                <a:cs typeface="Helvetica"/>
                <a:sym typeface="Helvetica"/>
              </a:defRPr>
            </a:lvl1pPr>
          </a:lstStyle>
          <a:p>
            <a:pPr lvl="0">
              <a:defRPr sz="1800"/>
            </a:pPr>
            <a:r>
              <a:rPr sz="1000">
                <a:latin typeface="Arial" charset="0"/>
                <a:ea typeface="Arial" charset="0"/>
                <a:cs typeface="Arial" charset="0"/>
              </a:rPr>
              <a:t>Singapore Traffic Congestion - Straits Times </a:t>
            </a:r>
          </a:p>
        </p:txBody>
      </p:sp>
      <p:sp>
        <p:nvSpPr>
          <p:cNvPr id="39" name="Shape 405"/>
          <p:cNvSpPr/>
          <p:nvPr/>
        </p:nvSpPr>
        <p:spPr>
          <a:xfrm>
            <a:off x="4965514" y="4047862"/>
            <a:ext cx="1902765" cy="230832"/>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defRPr sz="1500">
                <a:latin typeface="Helvetica"/>
                <a:ea typeface="Helvetica"/>
                <a:cs typeface="Helvetica"/>
                <a:sym typeface="Helvetica"/>
              </a:defRPr>
            </a:lvl1pPr>
          </a:lstStyle>
          <a:p>
            <a:pPr lvl="0">
              <a:defRPr sz="1800"/>
            </a:pPr>
            <a:r>
              <a:rPr sz="1000">
                <a:latin typeface="Arial" charset="0"/>
                <a:ea typeface="Arial" charset="0"/>
                <a:cs typeface="Arial" charset="0"/>
              </a:rPr>
              <a:t>Disabled Parking - Straits Times</a:t>
            </a:r>
          </a:p>
        </p:txBody>
      </p:sp>
      <p:sp>
        <p:nvSpPr>
          <p:cNvPr id="40" name="Shape 406"/>
          <p:cNvSpPr/>
          <p:nvPr/>
        </p:nvSpPr>
        <p:spPr>
          <a:xfrm>
            <a:off x="4965514" y="4293179"/>
            <a:ext cx="3592330" cy="230832"/>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defRPr sz="1500">
                <a:latin typeface="Helvetica"/>
                <a:ea typeface="Helvetica"/>
                <a:cs typeface="Helvetica"/>
                <a:sym typeface="Helvetica"/>
              </a:defRPr>
            </a:lvl1pPr>
          </a:lstStyle>
          <a:p>
            <a:pPr lvl="0">
              <a:defRPr sz="1800"/>
            </a:pPr>
            <a:r>
              <a:rPr sz="1000">
                <a:latin typeface="Arial" charset="0"/>
                <a:ea typeface="Arial" charset="0"/>
                <a:cs typeface="Arial" charset="0"/>
              </a:rPr>
              <a:t>Commuters vs bus vs cars - Australia Cycling Promotion Fund</a:t>
            </a:r>
          </a:p>
        </p:txBody>
      </p:sp>
      <p:sp>
        <p:nvSpPr>
          <p:cNvPr id="41" name="Shape 407"/>
          <p:cNvSpPr/>
          <p:nvPr/>
        </p:nvSpPr>
        <p:spPr>
          <a:xfrm>
            <a:off x="4965514" y="4537416"/>
            <a:ext cx="1958870" cy="230832"/>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defRPr sz="1500">
                <a:latin typeface="Helvetica"/>
                <a:ea typeface="Helvetica"/>
                <a:cs typeface="Helvetica"/>
                <a:sym typeface="Helvetica"/>
              </a:defRPr>
            </a:lvl1pPr>
          </a:lstStyle>
          <a:p>
            <a:pPr lvl="0">
              <a:defRPr sz="1800"/>
            </a:pPr>
            <a:r>
              <a:rPr sz="1000">
                <a:latin typeface="Arial" charset="0"/>
                <a:ea typeface="Arial" charset="0"/>
                <a:cs typeface="Arial" charset="0"/>
              </a:rPr>
              <a:t>COE prices - Channel News Asia</a:t>
            </a:r>
          </a:p>
        </p:txBody>
      </p:sp>
      <p:sp>
        <p:nvSpPr>
          <p:cNvPr id="42" name="Shape 408"/>
          <p:cNvSpPr/>
          <p:nvPr/>
        </p:nvSpPr>
        <p:spPr>
          <a:xfrm>
            <a:off x="4965514" y="4780821"/>
            <a:ext cx="1449115" cy="230832"/>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defRPr sz="1500">
                <a:latin typeface="Helvetica"/>
                <a:ea typeface="Helvetica"/>
                <a:cs typeface="Helvetica"/>
                <a:sym typeface="Helvetica"/>
              </a:defRPr>
            </a:lvl1pPr>
          </a:lstStyle>
          <a:p>
            <a:pPr lvl="0">
              <a:defRPr sz="1800"/>
            </a:pPr>
            <a:r>
              <a:rPr sz="1000">
                <a:latin typeface="Arial" charset="0"/>
                <a:ea typeface="Arial" charset="0"/>
                <a:cs typeface="Arial" charset="0"/>
              </a:rPr>
              <a:t>SMRT train - Calvin Teo</a:t>
            </a:r>
          </a:p>
        </p:txBody>
      </p:sp>
    </p:spTree>
    <p:extLst>
      <p:ext uri="{BB962C8B-B14F-4D97-AF65-F5344CB8AC3E}">
        <p14:creationId xmlns:p14="http://schemas.microsoft.com/office/powerpoint/2010/main" val="213413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930174" y="1770313"/>
            <a:ext cx="3498281" cy="989531"/>
            <a:chOff x="5426765" y="1643978"/>
            <a:chExt cx="3498281" cy="989531"/>
          </a:xfrm>
        </p:grpSpPr>
        <p:pic>
          <p:nvPicPr>
            <p:cNvPr id="18" name="Image 1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92092" y="1645141"/>
              <a:ext cx="969653" cy="969653"/>
            </a:xfrm>
            <a:prstGeom prst="rect">
              <a:avLst/>
            </a:prstGeom>
          </p:spPr>
        </p:pic>
        <p:pic>
          <p:nvPicPr>
            <p:cNvPr id="6" name="Imag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18550" y="1643978"/>
              <a:ext cx="969653" cy="969653"/>
            </a:xfrm>
            <a:prstGeom prst="rect">
              <a:avLst/>
            </a:prstGeom>
          </p:spPr>
        </p:pic>
        <p:pic>
          <p:nvPicPr>
            <p:cNvPr id="4" name="Imag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26765" y="1794200"/>
              <a:ext cx="1583704" cy="666750"/>
            </a:xfrm>
            <a:prstGeom prst="rect">
              <a:avLst/>
            </a:prstGeom>
          </p:spPr>
        </p:pic>
        <p:sp>
          <p:nvSpPr>
            <p:cNvPr id="5" name="ZoneTexte 4"/>
            <p:cNvSpPr txBox="1"/>
            <p:nvPr/>
          </p:nvSpPr>
          <p:spPr>
            <a:xfrm>
              <a:off x="6574277" y="1724208"/>
              <a:ext cx="422550"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fr-FR" sz="4400" b="1" i="0" u="none" strike="noStrike" cap="none" spc="0" normalizeH="0" baseline="0" dirty="0">
                  <a:ln>
                    <a:noFill/>
                  </a:ln>
                  <a:solidFill>
                    <a:srgbClr val="000000"/>
                  </a:solidFill>
                  <a:effectLst/>
                  <a:uFillTx/>
                  <a:latin typeface="Arial"/>
                  <a:ea typeface="Arial"/>
                  <a:cs typeface="Arial"/>
                  <a:sym typeface="Arial"/>
                </a:rPr>
                <a:t>=</a:t>
              </a:r>
            </a:p>
          </p:txBody>
        </p:sp>
        <p:pic>
          <p:nvPicPr>
            <p:cNvPr id="17" name="Image 1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55393" y="1663856"/>
              <a:ext cx="969653" cy="969653"/>
            </a:xfrm>
            <a:prstGeom prst="rect">
              <a:avLst/>
            </a:prstGeom>
          </p:spPr>
        </p:pic>
      </p:grpSp>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710" y="2809012"/>
            <a:ext cx="2879381" cy="1913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64972" y="4872406"/>
            <a:ext cx="2835894" cy="1917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Shape 102"/>
          <p:cNvSpPr/>
          <p:nvPr/>
        </p:nvSpPr>
        <p:spPr>
          <a:xfrm>
            <a:off x="1511498" y="1399858"/>
            <a:ext cx="6005141" cy="763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ctr">
              <a:defRPr sz="1800"/>
            </a:pPr>
            <a:r>
              <a:rPr lang="fr-FR" sz="1900" dirty="0">
                <a:solidFill>
                  <a:srgbClr val="00A1B3"/>
                </a:solidFill>
              </a:rPr>
              <a:t>The City has made usage of </a:t>
            </a:r>
            <a:r>
              <a:rPr lang="fr-FR" sz="1900" dirty="0" err="1">
                <a:solidFill>
                  <a:srgbClr val="00A1B3"/>
                </a:solidFill>
              </a:rPr>
              <a:t>private</a:t>
            </a:r>
            <a:r>
              <a:rPr lang="fr-FR" sz="1900" dirty="0">
                <a:solidFill>
                  <a:srgbClr val="00A1B3"/>
                </a:solidFill>
              </a:rPr>
              <a:t> car </a:t>
            </a:r>
            <a:r>
              <a:rPr lang="fr-FR" sz="1900" dirty="0" err="1">
                <a:solidFill>
                  <a:srgbClr val="00A1B3"/>
                </a:solidFill>
              </a:rPr>
              <a:t>extremely</a:t>
            </a:r>
            <a:r>
              <a:rPr lang="fr-FR" sz="1900" dirty="0">
                <a:solidFill>
                  <a:srgbClr val="00A1B3"/>
                </a:solidFill>
              </a:rPr>
              <a:t> </a:t>
            </a:r>
            <a:r>
              <a:rPr lang="fr-FR" sz="1900" dirty="0" err="1">
                <a:solidFill>
                  <a:srgbClr val="00A1B3"/>
                </a:solidFill>
              </a:rPr>
              <a:t>expensive</a:t>
            </a:r>
            <a:endParaRPr sz="1900" dirty="0">
              <a:solidFill>
                <a:srgbClr val="00A1B3"/>
              </a:solidFill>
            </a:endParaRPr>
          </a:p>
        </p:txBody>
      </p:sp>
      <p:pic>
        <p:nvPicPr>
          <p:cNvPr id="19" name="Image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13878" y="2910066"/>
            <a:ext cx="1606663" cy="3146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age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95645" y="2739966"/>
            <a:ext cx="2133600"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oupe 13"/>
          <p:cNvGrpSpPr/>
          <p:nvPr/>
        </p:nvGrpSpPr>
        <p:grpSpPr>
          <a:xfrm>
            <a:off x="490471" y="211039"/>
            <a:ext cx="8120698" cy="923297"/>
            <a:chOff x="490471" y="211039"/>
            <a:chExt cx="8120698" cy="923297"/>
          </a:xfrm>
        </p:grpSpPr>
        <p:pic>
          <p:nvPicPr>
            <p:cNvPr id="20" name="image01.jpg"/>
            <p:cNvPicPr/>
            <p:nvPr/>
          </p:nvPicPr>
          <p:blipFill>
            <a:blip r:embed="rId9"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21"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Vision</a:t>
              </a:r>
              <a:endParaRPr lang="fr-FR" sz="2400" b="1" dirty="0">
                <a:solidFill>
                  <a:srgbClr val="0097A7"/>
                </a:solidFill>
              </a:endParaRPr>
            </a:p>
            <a:p>
              <a:pPr lvl="0" algn="ctr">
                <a:defRPr sz="1800"/>
              </a:pPr>
              <a:r>
                <a:rPr lang="fr-FR" sz="2400" b="1" dirty="0">
                  <a:solidFill>
                    <a:srgbClr val="90C46B"/>
                  </a:solidFill>
                </a:rPr>
                <a:t>Observations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36488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00.jpg"/>
          <p:cNvPicPr/>
          <p:nvPr/>
        </p:nvPicPr>
        <p:blipFill>
          <a:blip r:embed="rId3" cstate="email">
            <a:extLst>
              <a:ext uri="{28A0092B-C50C-407E-A947-70E740481C1C}">
                <a14:useLocalDpi xmlns:a14="http://schemas.microsoft.com/office/drawing/2010/main"/>
              </a:ext>
            </a:extLst>
          </a:blip>
          <a:stretch>
            <a:fillRect/>
          </a:stretch>
        </p:blipFill>
        <p:spPr>
          <a:xfrm>
            <a:off x="504290" y="2087671"/>
            <a:ext cx="3072988" cy="1798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1" name="Shape 101"/>
          <p:cNvSpPr/>
          <p:nvPr/>
        </p:nvSpPr>
        <p:spPr>
          <a:xfrm>
            <a:off x="504290" y="6250721"/>
            <a:ext cx="8375141" cy="503182"/>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lvl1pPr>
              <a:lnSpc>
                <a:spcPct val="115000"/>
              </a:lnSpc>
              <a:spcBef>
                <a:spcPts val="1600"/>
              </a:spcBef>
              <a:defRPr sz="1800" b="1">
                <a:solidFill>
                  <a:srgbClr val="90C46B"/>
                </a:solidFill>
              </a:defRPr>
            </a:lvl1pPr>
          </a:lstStyle>
          <a:p>
            <a:pPr lvl="0" algn="ctr">
              <a:spcBef>
                <a:spcPts val="0"/>
              </a:spcBef>
              <a:defRPr b="0">
                <a:solidFill>
                  <a:srgbClr val="000000"/>
                </a:solidFill>
              </a:defRPr>
            </a:pPr>
            <a:r>
              <a:rPr b="1" dirty="0">
                <a:solidFill>
                  <a:srgbClr val="00A1B3"/>
                </a:solidFill>
              </a:rPr>
              <a:t>Because cars remains the only seamless door to door solution for urban</a:t>
            </a:r>
            <a:r>
              <a:rPr lang="fr-FR" b="1" dirty="0">
                <a:solidFill>
                  <a:srgbClr val="00A1B3"/>
                </a:solidFill>
              </a:rPr>
              <a:t> </a:t>
            </a:r>
            <a:r>
              <a:rPr b="1" dirty="0">
                <a:solidFill>
                  <a:srgbClr val="00A1B3"/>
                </a:solidFill>
              </a:rPr>
              <a:t>mobility </a:t>
            </a:r>
          </a:p>
        </p:txBody>
      </p:sp>
      <p:sp>
        <p:nvSpPr>
          <p:cNvPr id="102" name="Shape 102"/>
          <p:cNvSpPr/>
          <p:nvPr/>
        </p:nvSpPr>
        <p:spPr>
          <a:xfrm>
            <a:off x="2080951" y="1497517"/>
            <a:ext cx="4890427" cy="763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ctr">
              <a:defRPr sz="1800"/>
            </a:pPr>
            <a:r>
              <a:rPr sz="1900" dirty="0">
                <a:solidFill>
                  <a:srgbClr val="00A1B3"/>
                </a:solidFill>
              </a:rPr>
              <a:t>And yet traffic is increasingly congested </a:t>
            </a:r>
            <a:endParaRPr lang="fr-FR" sz="1900" dirty="0">
              <a:solidFill>
                <a:srgbClr val="00A1B3"/>
              </a:solidFill>
            </a:endParaRPr>
          </a:p>
          <a:p>
            <a:pPr lvl="0" algn="ctr">
              <a:defRPr sz="1800"/>
            </a:pPr>
            <a:r>
              <a:rPr sz="1900" dirty="0">
                <a:solidFill>
                  <a:srgbClr val="00A1B3"/>
                </a:solidFill>
              </a:rPr>
              <a:t>-</a:t>
            </a:r>
            <a:r>
              <a:rPr sz="1900" dirty="0"/>
              <a:t> </a:t>
            </a:r>
            <a:r>
              <a:rPr sz="1900" dirty="0">
                <a:solidFill>
                  <a:srgbClr val="00A1B3"/>
                </a:solidFill>
              </a:rPr>
              <a:t>Why ? </a:t>
            </a:r>
          </a:p>
        </p:txBody>
      </p:sp>
      <p:sp>
        <p:nvSpPr>
          <p:cNvPr id="103" name="Shape 103"/>
          <p:cNvSpPr/>
          <p:nvPr/>
        </p:nvSpPr>
        <p:spPr>
          <a:xfrm>
            <a:off x="4261638" y="3284588"/>
            <a:ext cx="430224" cy="288824"/>
          </a:xfrm>
          <a:prstGeom prst="rect">
            <a:avLst/>
          </a:prstGeom>
          <a:ln w="12700">
            <a:miter lim="400000"/>
          </a:ln>
        </p:spPr>
        <p:txBody>
          <a:bodyPr wrap="none" lIns="0" tIns="0" rIns="0" bIns="0">
            <a:spAutoFit/>
          </a:bodyPr>
          <a:lstStyle/>
          <a:p>
            <a:pPr lvl="0"/>
            <a:endParaRPr/>
          </a:p>
        </p:txBody>
      </p:sp>
      <p:pic>
        <p:nvPicPr>
          <p:cNvPr id="14" name="Imag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5122" y="2047914"/>
            <a:ext cx="3007366" cy="1899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ag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53119" y="4116452"/>
            <a:ext cx="3250708" cy="2027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Groupe 13"/>
          <p:cNvGrpSpPr/>
          <p:nvPr/>
        </p:nvGrpSpPr>
        <p:grpSpPr>
          <a:xfrm>
            <a:off x="490471" y="211039"/>
            <a:ext cx="8120698" cy="923297"/>
            <a:chOff x="490471" y="211039"/>
            <a:chExt cx="8120698" cy="923297"/>
          </a:xfrm>
        </p:grpSpPr>
        <p:pic>
          <p:nvPicPr>
            <p:cNvPr id="12" name="image01.jpg"/>
            <p:cNvPicPr/>
            <p:nvPr/>
          </p:nvPicPr>
          <p:blipFill>
            <a:blip r:embed="rId6"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13"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Vision</a:t>
              </a:r>
              <a:endParaRPr lang="fr-FR" sz="2400" b="1" dirty="0">
                <a:solidFill>
                  <a:srgbClr val="0097A7"/>
                </a:solidFill>
              </a:endParaRPr>
            </a:p>
            <a:p>
              <a:pPr lvl="0" algn="ctr">
                <a:defRPr sz="1800"/>
              </a:pPr>
              <a:r>
                <a:rPr lang="fr-FR" sz="2400" b="1" dirty="0">
                  <a:solidFill>
                    <a:srgbClr val="90C46B"/>
                  </a:solidFill>
                </a:rPr>
                <a:t>Observations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322794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02"/>
          <p:cNvSpPr/>
          <p:nvPr/>
        </p:nvSpPr>
        <p:spPr>
          <a:xfrm>
            <a:off x="1710743" y="1414797"/>
            <a:ext cx="5242562" cy="43471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ctr">
              <a:defRPr sz="1800"/>
            </a:pPr>
            <a:r>
              <a:rPr lang="fr-FR" sz="2400" dirty="0" err="1">
                <a:solidFill>
                  <a:srgbClr val="00A1B3"/>
                </a:solidFill>
              </a:rPr>
              <a:t>EasyMile’s</a:t>
            </a:r>
            <a:r>
              <a:rPr lang="fr-FR" sz="2400" dirty="0">
                <a:solidFill>
                  <a:srgbClr val="00A1B3"/>
                </a:solidFill>
              </a:rPr>
              <a:t> alternative </a:t>
            </a:r>
            <a:r>
              <a:rPr lang="fr-FR" sz="2400" dirty="0" err="1">
                <a:solidFill>
                  <a:srgbClr val="00A1B3"/>
                </a:solidFill>
              </a:rPr>
              <a:t>response</a:t>
            </a:r>
            <a:r>
              <a:rPr lang="fr-FR" sz="2400" dirty="0">
                <a:solidFill>
                  <a:srgbClr val="00A1B3"/>
                </a:solidFill>
              </a:rPr>
              <a:t> : </a:t>
            </a:r>
          </a:p>
        </p:txBody>
      </p:sp>
      <p:grpSp>
        <p:nvGrpSpPr>
          <p:cNvPr id="3" name="Groupe 2"/>
          <p:cNvGrpSpPr/>
          <p:nvPr/>
        </p:nvGrpSpPr>
        <p:grpSpPr>
          <a:xfrm>
            <a:off x="201495" y="1980205"/>
            <a:ext cx="8261057" cy="3657740"/>
            <a:chOff x="21551" y="1556135"/>
            <a:chExt cx="8261057" cy="3657740"/>
          </a:xfrm>
        </p:grpSpPr>
        <p:pic>
          <p:nvPicPr>
            <p:cNvPr id="16" name="Imag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9516191">
              <a:off x="21551" y="1664528"/>
              <a:ext cx="3549347" cy="3549347"/>
            </a:xfrm>
            <a:prstGeom prst="rect">
              <a:avLst/>
            </a:prstGeom>
          </p:spPr>
        </p:pic>
        <p:sp>
          <p:nvSpPr>
            <p:cNvPr id="2" name="ZoneTexte 1"/>
            <p:cNvSpPr txBox="1"/>
            <p:nvPr/>
          </p:nvSpPr>
          <p:spPr>
            <a:xfrm>
              <a:off x="3314523" y="1556135"/>
              <a:ext cx="4968085" cy="1477328"/>
            </a:xfrm>
            <a:prstGeom prst="rect">
              <a:avLst/>
            </a:prstGeom>
            <a:noFill/>
          </p:spPr>
          <p:txBody>
            <a:bodyPr wrap="square" rtlCol="0">
              <a:spAutoFit/>
            </a:bodyPr>
            <a:lstStyle/>
            <a:p>
              <a:pPr lvl="0" algn="ctr"/>
              <a:r>
                <a:rPr lang="en-US" sz="2400" dirty="0">
                  <a:solidFill>
                    <a:srgbClr val="00A1B3"/>
                  </a:solidFill>
                </a:rPr>
                <a:t>Pairing shared last mile autonomous vehicles with other public transportation systems</a:t>
              </a:r>
            </a:p>
            <a:p>
              <a:endParaRPr lang="fr-FR" dirty="0"/>
            </a:p>
          </p:txBody>
        </p:sp>
      </p:grpSp>
      <p:pic>
        <p:nvPicPr>
          <p:cNvPr id="9" name="Image 5"/>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779" y="3534184"/>
            <a:ext cx="3532091" cy="3259160"/>
          </a:xfrm>
          <a:prstGeom prst="rect">
            <a:avLst/>
          </a:prstGeom>
        </p:spPr>
      </p:pic>
      <p:grpSp>
        <p:nvGrpSpPr>
          <p:cNvPr id="17" name="Groupe 13"/>
          <p:cNvGrpSpPr/>
          <p:nvPr/>
        </p:nvGrpSpPr>
        <p:grpSpPr>
          <a:xfrm>
            <a:off x="490471" y="211039"/>
            <a:ext cx="8120698" cy="923297"/>
            <a:chOff x="490471" y="211039"/>
            <a:chExt cx="8120698" cy="923297"/>
          </a:xfrm>
        </p:grpSpPr>
        <p:pic>
          <p:nvPicPr>
            <p:cNvPr id="18" name="image01.jpg"/>
            <p:cNvPicPr/>
            <p:nvPr/>
          </p:nvPicPr>
          <p:blipFill>
            <a:blip r:embed="rId5"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19"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solution</a:t>
              </a:r>
              <a:endParaRPr lang="fr-FR" sz="2400" b="1" dirty="0">
                <a:solidFill>
                  <a:srgbClr val="0097A7"/>
                </a:solidFill>
              </a:endParaRPr>
            </a:p>
            <a:p>
              <a:pPr lvl="0" algn="ctr">
                <a:defRPr sz="1800"/>
              </a:pPr>
              <a:r>
                <a:rPr lang="fr-FR" sz="2400" b="1" dirty="0">
                  <a:solidFill>
                    <a:srgbClr val="90C46B"/>
                  </a:solidFill>
                </a:rPr>
                <a:t>An </a:t>
              </a:r>
              <a:r>
                <a:rPr lang="fr-FR" sz="2400" b="1" dirty="0" err="1">
                  <a:solidFill>
                    <a:srgbClr val="90C46B"/>
                  </a:solidFill>
                </a:rPr>
                <a:t>Autonomous</a:t>
              </a:r>
              <a:r>
                <a:rPr lang="fr-FR" sz="2400" b="1" dirty="0">
                  <a:solidFill>
                    <a:srgbClr val="90C46B"/>
                  </a:solidFill>
                </a:rPr>
                <a:t> Road Transport Solutions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84947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28"/>
          <p:cNvSpPr txBox="1">
            <a:spLocks/>
          </p:cNvSpPr>
          <p:nvPr/>
        </p:nvSpPr>
        <p:spPr>
          <a:xfrm>
            <a:off x="1220514" y="1181839"/>
            <a:ext cx="8150792" cy="10094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lnSpcReduction="20000"/>
          </a:bodyPr>
          <a:ls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a:lstStyle>
          <a:p>
            <a:pPr algn="just" defTabSz="649223">
              <a:buSzPct val="100000"/>
              <a:defRPr sz="1800"/>
            </a:pPr>
            <a:endParaRPr lang="en-US" sz="3500" dirty="0"/>
          </a:p>
          <a:p>
            <a:pPr algn="just" defTabSz="649223">
              <a:buSzPct val="100000"/>
              <a:defRPr sz="1800"/>
            </a:pPr>
            <a:r>
              <a:rPr lang="en-US" sz="2900" dirty="0">
                <a:solidFill>
                  <a:srgbClr val="00A1B3"/>
                </a:solidFill>
                <a:latin typeface="+mn-lt"/>
              </a:rPr>
              <a:t>Need to go from your house to your office ?</a:t>
            </a:r>
          </a:p>
          <a:p>
            <a:pPr algn="just" defTabSz="649223">
              <a:buSzPct val="100000"/>
              <a:defRPr sz="1800"/>
            </a:pPr>
            <a:r>
              <a:rPr lang="en-US" sz="1580" dirty="0"/>
              <a:t> </a:t>
            </a:r>
          </a:p>
          <a:p>
            <a:pPr algn="just" defTabSz="649223">
              <a:buSzPct val="100000"/>
              <a:defRPr sz="1800"/>
            </a:pPr>
            <a:endParaRPr lang="en-US" sz="1580" dirty="0"/>
          </a:p>
          <a:p>
            <a:pPr algn="just" defTabSz="649223">
              <a:buSzPct val="100000"/>
              <a:defRPr sz="1800"/>
            </a:pPr>
            <a:endParaRPr lang="en-US" sz="1580" dirty="0"/>
          </a:p>
          <a:p>
            <a:pPr algn="just" defTabSz="649223">
              <a:buSzPct val="100000"/>
              <a:defRPr sz="1800"/>
            </a:pPr>
            <a:endParaRPr lang="en-US" sz="1580" dirty="0"/>
          </a:p>
        </p:txBody>
      </p:sp>
      <p:grpSp>
        <p:nvGrpSpPr>
          <p:cNvPr id="2" name="Groupe 1"/>
          <p:cNvGrpSpPr/>
          <p:nvPr/>
        </p:nvGrpSpPr>
        <p:grpSpPr>
          <a:xfrm>
            <a:off x="166380" y="2191263"/>
            <a:ext cx="8661587" cy="3693388"/>
            <a:chOff x="166380" y="2191263"/>
            <a:chExt cx="8661587" cy="3693388"/>
          </a:xfrm>
        </p:grpSpPr>
        <p:grpSp>
          <p:nvGrpSpPr>
            <p:cNvPr id="13" name="Groupe 12"/>
            <p:cNvGrpSpPr/>
            <p:nvPr/>
          </p:nvGrpSpPr>
          <p:grpSpPr>
            <a:xfrm>
              <a:off x="5106895" y="2872298"/>
              <a:ext cx="3721072" cy="3012353"/>
              <a:chOff x="1870614" y="1418171"/>
              <a:chExt cx="5166877" cy="4705539"/>
            </a:xfrm>
          </p:grpSpPr>
          <p:pic>
            <p:nvPicPr>
              <p:cNvPr id="17"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643" y="1445467"/>
                <a:ext cx="3616714" cy="4678243"/>
              </a:xfrm>
              <a:prstGeom prst="rect">
                <a:avLst/>
              </a:prstGeom>
            </p:spPr>
          </p:pic>
          <p:pic>
            <p:nvPicPr>
              <p:cNvPr id="18"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4258" y="1418171"/>
                <a:ext cx="1983233" cy="1440000"/>
              </a:xfrm>
              <a:prstGeom prst="rect">
                <a:avLst/>
              </a:prstGeom>
            </p:spPr>
          </p:pic>
          <p:pic>
            <p:nvPicPr>
              <p:cNvPr id="19"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0614" y="1917946"/>
                <a:ext cx="1995181" cy="1440000"/>
              </a:xfrm>
              <a:prstGeom prst="rect">
                <a:avLst/>
              </a:prstGeom>
            </p:spPr>
          </p:pic>
        </p:grpSp>
        <p:sp>
          <p:nvSpPr>
            <p:cNvPr id="11" name="Shape 128"/>
            <p:cNvSpPr txBox="1">
              <a:spLocks/>
            </p:cNvSpPr>
            <p:nvPr/>
          </p:nvSpPr>
          <p:spPr>
            <a:xfrm>
              <a:off x="166380" y="2191263"/>
              <a:ext cx="6968263" cy="6993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70000" lnSpcReduction="20000"/>
            </a:bodyPr>
            <a:ls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a:lstStyle>
            <a:p>
              <a:pPr algn="just" defTabSz="649223">
                <a:buSzPct val="100000"/>
                <a:defRPr sz="1800"/>
              </a:pPr>
              <a:endParaRPr lang="en-US" sz="2900" dirty="0"/>
            </a:p>
            <a:p>
              <a:pPr marL="285750" indent="-285750" algn="just" defTabSz="649223">
                <a:buSzPct val="100000"/>
                <a:buFont typeface="Arial" panose="020B0604020202020204" pitchFamily="34" charset="0"/>
                <a:buChar char="•"/>
                <a:defRPr sz="1800"/>
              </a:pPr>
              <a:r>
                <a:rPr lang="en-US" sz="2900" dirty="0"/>
                <a:t>You just have to order a journey from your smart phone</a:t>
              </a:r>
            </a:p>
            <a:p>
              <a:pPr algn="just" defTabSz="649223">
                <a:buSzPct val="100000"/>
                <a:defRPr sz="1800"/>
              </a:pPr>
              <a:r>
                <a:rPr lang="en-US" sz="1580" dirty="0"/>
                <a:t> </a:t>
              </a:r>
            </a:p>
            <a:p>
              <a:pPr marL="285750" indent="-285750" algn="just" defTabSz="649223">
                <a:buSzPct val="100000"/>
                <a:buFont typeface="Arial" panose="020B0604020202020204" pitchFamily="34" charset="0"/>
                <a:buChar char="•"/>
                <a:defRPr sz="1800"/>
              </a:pPr>
              <a:endParaRPr lang="en-US" sz="1580" dirty="0"/>
            </a:p>
            <a:p>
              <a:pPr marL="285750" indent="-285750" algn="just" defTabSz="649223">
                <a:buSzPct val="100000"/>
                <a:buFont typeface="Arial" panose="020B0604020202020204" pitchFamily="34" charset="0"/>
                <a:buChar char="•"/>
                <a:defRPr sz="1800"/>
              </a:pPr>
              <a:endParaRPr lang="en-US" sz="1580" dirty="0"/>
            </a:p>
            <a:p>
              <a:pPr marL="99661" indent="-99661" algn="just" defTabSz="649223">
                <a:buSzPct val="100000"/>
                <a:buFontTx/>
                <a:buChar char="•"/>
                <a:defRPr sz="1800"/>
              </a:pPr>
              <a:endParaRPr lang="en-US" sz="1580" dirty="0"/>
            </a:p>
          </p:txBody>
        </p:sp>
      </p:grpSp>
      <p:sp>
        <p:nvSpPr>
          <p:cNvPr id="12" name="Shape 128"/>
          <p:cNvSpPr txBox="1">
            <a:spLocks/>
          </p:cNvSpPr>
          <p:nvPr/>
        </p:nvSpPr>
        <p:spPr>
          <a:xfrm>
            <a:off x="166380" y="4736788"/>
            <a:ext cx="4347747" cy="11192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a:lstStyle>
          <a:p>
            <a:pPr marL="285750" indent="-285750" algn="just" defTabSz="649223">
              <a:buSzPct val="100000"/>
              <a:buFont typeface="Arial" panose="020B0604020202020204" pitchFamily="34" charset="0"/>
              <a:buChar char="•"/>
              <a:defRPr sz="1800"/>
            </a:pPr>
            <a:r>
              <a:rPr lang="en-US" sz="2000" dirty="0">
                <a:latin typeface="+mn-lt"/>
              </a:rPr>
              <a:t>Off peak hours, the App proposes a premium service if you do not want to share your shuttle</a:t>
            </a:r>
          </a:p>
        </p:txBody>
      </p:sp>
      <p:sp>
        <p:nvSpPr>
          <p:cNvPr id="14" name="Shape 128"/>
          <p:cNvSpPr txBox="1">
            <a:spLocks/>
          </p:cNvSpPr>
          <p:nvPr/>
        </p:nvSpPr>
        <p:spPr>
          <a:xfrm>
            <a:off x="185544" y="3333220"/>
            <a:ext cx="4328583" cy="960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a:lstStyle>
          <a:p>
            <a:pPr marL="285750" indent="-285750" algn="just" defTabSz="649223">
              <a:buSzPct val="100000"/>
              <a:buFont typeface="Arial" panose="020B0604020202020204" pitchFamily="34" charset="0"/>
              <a:buChar char="•"/>
              <a:defRPr sz="1800"/>
            </a:pPr>
            <a:r>
              <a:rPr lang="en-US" sz="2000" dirty="0">
                <a:latin typeface="+mn-lt"/>
              </a:rPr>
              <a:t>The App tells you that in 3 minutes a shared autonomous vehicle will pick you up at your doorstep</a:t>
            </a:r>
          </a:p>
          <a:p>
            <a:pPr marL="285750" indent="-285750" algn="just" defTabSz="649223">
              <a:buSzPct val="100000"/>
              <a:buFont typeface="Arial" panose="020B0604020202020204" pitchFamily="34" charset="0"/>
              <a:buChar char="•"/>
              <a:defRPr sz="1800"/>
            </a:pPr>
            <a:endParaRPr lang="en-US" sz="1580" dirty="0"/>
          </a:p>
          <a:p>
            <a:pPr marL="99661" indent="-99661" algn="just" defTabSz="649223">
              <a:buSzPct val="100000"/>
              <a:buFontTx/>
              <a:buChar char="•"/>
              <a:defRPr sz="1800"/>
            </a:pPr>
            <a:endParaRPr lang="en-US" sz="1580" dirty="0"/>
          </a:p>
        </p:txBody>
      </p:sp>
      <p:grpSp>
        <p:nvGrpSpPr>
          <p:cNvPr id="21" name="Groupe 13"/>
          <p:cNvGrpSpPr/>
          <p:nvPr/>
        </p:nvGrpSpPr>
        <p:grpSpPr>
          <a:xfrm>
            <a:off x="490471" y="211039"/>
            <a:ext cx="8120698" cy="923297"/>
            <a:chOff x="490471" y="211039"/>
            <a:chExt cx="8120698" cy="923297"/>
          </a:xfrm>
        </p:grpSpPr>
        <p:pic>
          <p:nvPicPr>
            <p:cNvPr id="22" name="image01.jpg"/>
            <p:cNvPicPr/>
            <p:nvPr/>
          </p:nvPicPr>
          <p:blipFill>
            <a:blip r:embed="rId6"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26"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solution</a:t>
              </a:r>
              <a:endParaRPr lang="fr-FR" sz="2400" b="1" dirty="0">
                <a:solidFill>
                  <a:srgbClr val="0097A7"/>
                </a:solidFill>
              </a:endParaRPr>
            </a:p>
            <a:p>
              <a:pPr lvl="0" algn="ctr">
                <a:defRPr sz="1800"/>
              </a:pPr>
              <a:r>
                <a:rPr lang="fr-FR" sz="2400" b="1" dirty="0">
                  <a:solidFill>
                    <a:srgbClr val="90C46B"/>
                  </a:solidFill>
                </a:rPr>
                <a:t>An </a:t>
              </a:r>
              <a:r>
                <a:rPr lang="fr-FR" sz="2400" b="1" dirty="0" err="1">
                  <a:solidFill>
                    <a:srgbClr val="90C46B"/>
                  </a:solidFill>
                </a:rPr>
                <a:t>Autonomous</a:t>
              </a:r>
              <a:r>
                <a:rPr lang="fr-FR" sz="2400" b="1" dirty="0">
                  <a:solidFill>
                    <a:srgbClr val="90C46B"/>
                  </a:solidFill>
                </a:rPr>
                <a:t> Road Transport Solutions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230595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145028" y="4894942"/>
            <a:ext cx="3988851" cy="968721"/>
          </a:xfrm>
          <a:prstGeom prst="rect">
            <a:avLst/>
          </a:prstGeom>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9872" y="4809989"/>
            <a:ext cx="4032052" cy="95794"/>
          </a:xfrm>
          <a:prstGeom prst="rect">
            <a:avLst/>
          </a:prstGeom>
        </p:spPr>
      </p:pic>
      <p:pic>
        <p:nvPicPr>
          <p:cNvPr id="40" name="Picture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7912" y="2579822"/>
            <a:ext cx="1857786" cy="1988292"/>
          </a:xfrm>
          <a:prstGeom prst="rect">
            <a:avLst/>
          </a:prstGeom>
        </p:spPr>
      </p:pic>
      <p:pic>
        <p:nvPicPr>
          <p:cNvPr id="39" name="Picture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7484" y="2594445"/>
            <a:ext cx="4229348" cy="201006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8008" y="3521120"/>
            <a:ext cx="3278571" cy="540000"/>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3939" y="1875702"/>
            <a:ext cx="1510030" cy="609159"/>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13939" y="1875702"/>
            <a:ext cx="1510030" cy="609159"/>
          </a:xfrm>
          <a:prstGeom prst="rect">
            <a:avLst/>
          </a:prstGeom>
        </p:spPr>
      </p:pic>
      <p:sp>
        <p:nvSpPr>
          <p:cNvPr id="3" name="Shape 41"/>
          <p:cNvSpPr>
            <a:spLocks noGrp="1"/>
          </p:cNvSpPr>
          <p:nvPr>
            <p:ph type="title" idx="4294967295"/>
          </p:nvPr>
        </p:nvSpPr>
        <p:spPr>
          <a:xfrm>
            <a:off x="2604052" y="6172965"/>
            <a:ext cx="8811491" cy="474807"/>
          </a:xfrm>
          <a:prstGeom prst="rect">
            <a:avLst/>
          </a:prstGeom>
        </p:spPr>
        <p:txBody>
          <a:bodyPr wrap="none">
            <a:noAutofit/>
          </a:bodyPr>
          <a:lstStyle>
            <a:lvl1pPr>
              <a:defRPr sz="3500" b="1">
                <a:solidFill>
                  <a:srgbClr val="00B2BD"/>
                </a:solidFill>
                <a:latin typeface="+mn-lt"/>
                <a:ea typeface="+mn-ea"/>
                <a:cs typeface="+mn-cs"/>
                <a:sym typeface="Helvetica Neue"/>
              </a:defRPr>
            </a:lvl1pPr>
          </a:lstStyle>
          <a:p>
            <a:pPr lvl="0">
              <a:defRPr sz="1800" b="0">
                <a:solidFill>
                  <a:srgbClr val="000000"/>
                </a:solidFill>
              </a:defRPr>
            </a:pPr>
            <a:r>
              <a:rPr lang="en-US" sz="2500" b="1" dirty="0">
                <a:solidFill>
                  <a:srgbClr val="00B2BD"/>
                </a:solidFill>
              </a:rPr>
              <a:t>Unique Multi Modal System</a:t>
            </a:r>
            <a:endParaRPr sz="2500" b="1" dirty="0">
              <a:solidFill>
                <a:srgbClr val="00B2BD"/>
              </a:solidFill>
            </a:endParaRPr>
          </a:p>
        </p:txBody>
      </p:sp>
      <p:pic>
        <p:nvPicPr>
          <p:cNvPr id="2" name="Picture 1"/>
          <p:cNvPicPr>
            <a:picLocks noChangeAspect="1"/>
          </p:cNvPicPr>
          <p:nvPr/>
        </p:nvPicPr>
        <p:blipFill>
          <a:blip r:embed="rId10"/>
          <a:stretch>
            <a:fillRect/>
          </a:stretch>
        </p:blipFill>
        <p:spPr>
          <a:xfrm>
            <a:off x="1028700" y="1335595"/>
            <a:ext cx="7239000" cy="508168"/>
          </a:xfrm>
          <a:prstGeom prst="rect">
            <a:avLst/>
          </a:prstGeom>
        </p:spPr>
      </p:pic>
      <p:pic>
        <p:nvPicPr>
          <p:cNvPr id="11" name="Picture 10"/>
          <p:cNvPicPr>
            <a:picLocks/>
          </p:cNvPicPr>
          <p:nvPr/>
        </p:nvPicPr>
        <p:blipFill>
          <a:blip r:embed="rId11" cstate="email">
            <a:extLst>
              <a:ext uri="{28A0092B-C50C-407E-A947-70E740481C1C}">
                <a14:useLocalDpi xmlns:a14="http://schemas.microsoft.com/office/drawing/2010/main"/>
              </a:ext>
            </a:extLst>
          </a:blip>
          <a:stretch>
            <a:fillRect/>
          </a:stretch>
        </p:blipFill>
        <p:spPr>
          <a:xfrm>
            <a:off x="154379" y="4055510"/>
            <a:ext cx="8823366" cy="102640"/>
          </a:xfrm>
          <a:prstGeom prst="rect">
            <a:avLst/>
          </a:prstGeom>
        </p:spPr>
      </p:pic>
      <p:pic>
        <p:nvPicPr>
          <p:cNvPr id="21" name="Picture 2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5191" y="1988061"/>
            <a:ext cx="731651" cy="496800"/>
          </a:xfrm>
          <a:prstGeom prst="rect">
            <a:avLst/>
          </a:prstGeom>
        </p:spPr>
      </p:pic>
      <p:pic>
        <p:nvPicPr>
          <p:cNvPr id="26" name="Picture 2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817469" y="1988608"/>
            <a:ext cx="731651" cy="496800"/>
          </a:xfrm>
          <a:prstGeom prst="rect">
            <a:avLst/>
          </a:prstGeom>
        </p:spPr>
      </p:pic>
      <p:pic>
        <p:nvPicPr>
          <p:cNvPr id="28" name="Picture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89974" y="1871825"/>
            <a:ext cx="1508146" cy="608400"/>
          </a:xfrm>
          <a:prstGeom prst="rect">
            <a:avLst/>
          </a:prstGeom>
        </p:spPr>
      </p:pic>
      <p:pic>
        <p:nvPicPr>
          <p:cNvPr id="9" name="Picture 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835841" y="2222895"/>
            <a:ext cx="421759" cy="371550"/>
          </a:xfrm>
          <a:prstGeom prst="rect">
            <a:avLst/>
          </a:prstGeom>
        </p:spPr>
      </p:pic>
      <p:pic>
        <p:nvPicPr>
          <p:cNvPr id="12" name="Picture 1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595390" y="3521120"/>
            <a:ext cx="3271189" cy="538784"/>
          </a:xfrm>
          <a:prstGeom prst="rect">
            <a:avLst/>
          </a:prstGeom>
        </p:spPr>
      </p:pic>
      <p:pic>
        <p:nvPicPr>
          <p:cNvPr id="30" name="Picture 2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67674" y="3521120"/>
            <a:ext cx="3271189" cy="538784"/>
          </a:xfrm>
          <a:prstGeom prst="rect">
            <a:avLst/>
          </a:prstGeom>
        </p:spPr>
      </p:pic>
      <p:pic>
        <p:nvPicPr>
          <p:cNvPr id="34" name="Picture 3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05962" y="3869735"/>
            <a:ext cx="421759" cy="371550"/>
          </a:xfrm>
          <a:prstGeom prst="rect">
            <a:avLst/>
          </a:prstGeom>
        </p:spPr>
      </p:pic>
      <p:pic>
        <p:nvPicPr>
          <p:cNvPr id="35" name="Picture 3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50270" y="4622167"/>
            <a:ext cx="1824420" cy="1514269"/>
          </a:xfrm>
          <a:prstGeom prst="rect">
            <a:avLst/>
          </a:prstGeom>
        </p:spPr>
      </p:pic>
      <p:pic>
        <p:nvPicPr>
          <p:cNvPr id="24" name="Picture 2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85192" y="4894942"/>
            <a:ext cx="731649" cy="496799"/>
          </a:xfrm>
          <a:prstGeom prst="rect">
            <a:avLst/>
          </a:prstGeom>
        </p:spPr>
      </p:pic>
      <p:pic>
        <p:nvPicPr>
          <p:cNvPr id="38" name="Picture 3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5191" y="4894942"/>
            <a:ext cx="731651" cy="496800"/>
          </a:xfrm>
          <a:prstGeom prst="rect">
            <a:avLst/>
          </a:prstGeom>
        </p:spPr>
      </p:pic>
      <p:pic>
        <p:nvPicPr>
          <p:cNvPr id="41" name="Picture 40"/>
          <p:cNvPicPr>
            <a:picLocks/>
          </p:cNvPicPr>
          <p:nvPr/>
        </p:nvPicPr>
        <p:blipFill>
          <a:blip r:embed="rId18" cstate="email">
            <a:extLst>
              <a:ext uri="{28A0092B-C50C-407E-A947-70E740481C1C}">
                <a14:useLocalDpi xmlns:a14="http://schemas.microsoft.com/office/drawing/2010/main"/>
              </a:ext>
            </a:extLst>
          </a:blip>
          <a:stretch>
            <a:fillRect/>
          </a:stretch>
        </p:blipFill>
        <p:spPr>
          <a:xfrm>
            <a:off x="6079043" y="4203372"/>
            <a:ext cx="55661" cy="355911"/>
          </a:xfrm>
          <a:prstGeom prst="rect">
            <a:avLst/>
          </a:prstGeom>
        </p:spPr>
      </p:pic>
      <p:pic>
        <p:nvPicPr>
          <p:cNvPr id="36" name="Picture 3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850270" y="4620836"/>
            <a:ext cx="1826024" cy="1515600"/>
          </a:xfrm>
          <a:prstGeom prst="rect">
            <a:avLst/>
          </a:prstGeom>
        </p:spPr>
      </p:pic>
      <p:pic>
        <p:nvPicPr>
          <p:cNvPr id="37" name="Picture 3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850270" y="4620836"/>
            <a:ext cx="1826024" cy="1515600"/>
          </a:xfrm>
          <a:prstGeom prst="rect">
            <a:avLst/>
          </a:prstGeom>
        </p:spPr>
      </p:pic>
      <p:pic>
        <p:nvPicPr>
          <p:cNvPr id="45" name="Picture 44"/>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257800" y="4380400"/>
            <a:ext cx="3200400" cy="1807719"/>
          </a:xfrm>
          <a:prstGeom prst="rect">
            <a:avLst/>
          </a:prstGeom>
        </p:spPr>
      </p:pic>
      <p:grpSp>
        <p:nvGrpSpPr>
          <p:cNvPr id="32" name="Groupe 13"/>
          <p:cNvGrpSpPr/>
          <p:nvPr/>
        </p:nvGrpSpPr>
        <p:grpSpPr>
          <a:xfrm>
            <a:off x="490471" y="211039"/>
            <a:ext cx="8120698" cy="923297"/>
            <a:chOff x="490471" y="211039"/>
            <a:chExt cx="8120698" cy="923297"/>
          </a:xfrm>
        </p:grpSpPr>
        <p:pic>
          <p:nvPicPr>
            <p:cNvPr id="33" name="image01.jpg"/>
            <p:cNvPicPr/>
            <p:nvPr/>
          </p:nvPicPr>
          <p:blipFill>
            <a:blip r:embed="rId22"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43"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solution</a:t>
              </a:r>
              <a:endParaRPr lang="fr-FR" sz="2400" b="1" dirty="0">
                <a:solidFill>
                  <a:srgbClr val="0097A7"/>
                </a:solidFill>
              </a:endParaRPr>
            </a:p>
            <a:p>
              <a:pPr lvl="0" algn="ctr">
                <a:defRPr sz="1800"/>
              </a:pPr>
              <a:r>
                <a:rPr lang="fr-FR" sz="2400" b="1" dirty="0">
                  <a:solidFill>
                    <a:srgbClr val="90C46B"/>
                  </a:solidFill>
                </a:rPr>
                <a:t>An </a:t>
              </a:r>
              <a:r>
                <a:rPr lang="fr-FR" sz="2400" b="1" dirty="0" err="1">
                  <a:solidFill>
                    <a:srgbClr val="90C46B"/>
                  </a:solidFill>
                </a:rPr>
                <a:t>Autonomous</a:t>
              </a:r>
              <a:r>
                <a:rPr lang="fr-FR" sz="2400" b="1" dirty="0">
                  <a:solidFill>
                    <a:srgbClr val="90C46B"/>
                  </a:solidFill>
                </a:rPr>
                <a:t> Road Transport Solutions</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24977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300" fill="hold"/>
                                        <p:tgtEl>
                                          <p:spTgt spid="39"/>
                                        </p:tgtEl>
                                        <p:attrNameLst>
                                          <p:attrName>style.visibility</p:attrName>
                                        </p:attrNameLst>
                                      </p:cBhvr>
                                      <p:tavLst>
                                        <p:tav tm="0">
                                          <p:val>
                                            <p:strVal val="hidden"/>
                                          </p:val>
                                        </p:tav>
                                        <p:tav tm="50000">
                                          <p:val>
                                            <p:strVal val="visible"/>
                                          </p:val>
                                        </p:tav>
                                      </p:tavLst>
                                    </p:anim>
                                  </p:childTnLst>
                                </p:cTn>
                              </p:par>
                            </p:childTnLst>
                          </p:cTn>
                        </p:par>
                        <p:par>
                          <p:cTn id="7" fill="hold">
                            <p:stCondLst>
                              <p:cond delay="900"/>
                            </p:stCondLst>
                            <p:childTnLst>
                              <p:par>
                                <p:cTn id="8" presetID="1" presetClass="exit" presetSubtype="0" fill="hold" nodeType="afterEffect">
                                  <p:stCondLst>
                                    <p:cond delay="0"/>
                                  </p:stCondLst>
                                  <p:childTnLst>
                                    <p:set>
                                      <p:cBhvr>
                                        <p:cTn id="9" dur="1" fill="hold">
                                          <p:stCondLst>
                                            <p:cond delay="0"/>
                                          </p:stCondLst>
                                        </p:cTn>
                                        <p:tgtEl>
                                          <p:spTgt spid="39"/>
                                        </p:tgtEl>
                                        <p:attrNameLst>
                                          <p:attrName>style.visibility</p:attrName>
                                        </p:attrNameLst>
                                      </p:cBhvr>
                                      <p:to>
                                        <p:strVal val="hidden"/>
                                      </p:to>
                                    </p:set>
                                  </p:childTnLst>
                                </p:cTn>
                              </p:par>
                            </p:childTnLst>
                          </p:cTn>
                        </p:par>
                        <p:par>
                          <p:cTn id="10" fill="hold">
                            <p:stCondLst>
                              <p:cond delay="900"/>
                            </p:stCondLst>
                            <p:childTnLst>
                              <p:par>
                                <p:cTn id="11" presetID="0" presetClass="path" presetSubtype="0" accel="50000" decel="50000" fill="hold" nodeType="afterEffect">
                                  <p:stCondLst>
                                    <p:cond delay="0"/>
                                  </p:stCondLst>
                                  <p:childTnLst>
                                    <p:animMotion origin="layout" path="M 4.44444E-6 4.07407E-6 L 0.321 0.00023 " pathEditMode="relative" rAng="0" ptsTypes="AA">
                                      <p:cBhvr>
                                        <p:cTn id="12" dur="2000" fill="hold"/>
                                        <p:tgtEl>
                                          <p:spTgt spid="21"/>
                                        </p:tgtEl>
                                        <p:attrNameLst>
                                          <p:attrName>ppt_x</p:attrName>
                                          <p:attrName>ppt_y</p:attrName>
                                        </p:attrNameLst>
                                      </p:cBhvr>
                                      <p:rCtr x="16042" y="0"/>
                                    </p:animMotion>
                                  </p:childTnLst>
                                </p:cTn>
                              </p:par>
                            </p:childTnLst>
                          </p:cTn>
                        </p:par>
                        <p:par>
                          <p:cTn id="13" fill="hold">
                            <p:stCondLst>
                              <p:cond delay="2900"/>
                            </p:stCondLst>
                            <p:childTnLst>
                              <p:par>
                                <p:cTn id="14" presetID="1" presetClass="exit" presetSubtype="0" fill="hold" nodeType="afterEffect">
                                  <p:stCondLst>
                                    <p:cond delay="0"/>
                                  </p:stCondLst>
                                  <p:childTnLst>
                                    <p:set>
                                      <p:cBhvr>
                                        <p:cTn id="15" dur="1" fill="hold">
                                          <p:stCondLst>
                                            <p:cond delay="0"/>
                                          </p:stCondLst>
                                        </p:cTn>
                                        <p:tgtEl>
                                          <p:spTgt spid="21"/>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9"/>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2900"/>
                            </p:stCondLst>
                            <p:childTnLst>
                              <p:par>
                                <p:cTn id="21" presetID="1"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par>
                          <p:cTn id="23" fill="hold">
                            <p:stCondLst>
                              <p:cond delay="2900"/>
                            </p:stCondLst>
                            <p:childTnLst>
                              <p:par>
                                <p:cTn id="24" presetID="35" presetClass="emph" presetSubtype="0" repeatCount="3000" fill="hold" nodeType="afterEffect">
                                  <p:stCondLst>
                                    <p:cond delay="0"/>
                                  </p:stCondLst>
                                  <p:childTnLst>
                                    <p:anim calcmode="discrete" valueType="str">
                                      <p:cBhvr>
                                        <p:cTn id="25" dur="300" fill="hold"/>
                                        <p:tgtEl>
                                          <p:spTgt spid="40"/>
                                        </p:tgtEl>
                                        <p:attrNameLst>
                                          <p:attrName>style.visibility</p:attrName>
                                        </p:attrNameLst>
                                      </p:cBhvr>
                                      <p:tavLst>
                                        <p:tav tm="0">
                                          <p:val>
                                            <p:strVal val="hidden"/>
                                          </p:val>
                                        </p:tav>
                                        <p:tav tm="50000">
                                          <p:val>
                                            <p:strVal val="visible"/>
                                          </p:val>
                                        </p:tav>
                                      </p:tavLst>
                                    </p:anim>
                                  </p:childTnLst>
                                </p:cTn>
                              </p:par>
                            </p:childTnLst>
                          </p:cTn>
                        </p:par>
                        <p:par>
                          <p:cTn id="26" fill="hold">
                            <p:stCondLst>
                              <p:cond delay="3800"/>
                            </p:stCondLst>
                            <p:childTnLst>
                              <p:par>
                                <p:cTn id="27" presetID="1" presetClass="exit" presetSubtype="0" fill="hold" nodeType="afterEffect">
                                  <p:stCondLst>
                                    <p:cond delay="0"/>
                                  </p:stCondLst>
                                  <p:childTnLst>
                                    <p:set>
                                      <p:cBhvr>
                                        <p:cTn id="28" dur="1" fill="hold">
                                          <p:stCondLst>
                                            <p:cond delay="0"/>
                                          </p:stCondLst>
                                        </p:cTn>
                                        <p:tgtEl>
                                          <p:spTgt spid="40"/>
                                        </p:tgtEl>
                                        <p:attrNameLst>
                                          <p:attrName>style.visibility</p:attrName>
                                        </p:attrNameLst>
                                      </p:cBhvr>
                                      <p:to>
                                        <p:strVal val="hidden"/>
                                      </p:to>
                                    </p:set>
                                  </p:childTnLst>
                                </p:cTn>
                              </p:par>
                            </p:childTnLst>
                          </p:cTn>
                        </p:par>
                        <p:par>
                          <p:cTn id="29" fill="hold">
                            <p:stCondLst>
                              <p:cond delay="3800"/>
                            </p:stCondLst>
                            <p:childTnLst>
                              <p:par>
                                <p:cTn id="30" presetID="0" presetClass="path" presetSubtype="0" accel="50000" decel="50000" fill="hold" nodeType="afterEffect">
                                  <p:stCondLst>
                                    <p:cond delay="0"/>
                                  </p:stCondLst>
                                  <p:childTnLst>
                                    <p:animMotion origin="layout" path="M -2.77778E-6 -4.07407E-6 L 0.42396 -0.00046 " pathEditMode="relative" rAng="0" ptsTypes="AA">
                                      <p:cBhvr>
                                        <p:cTn id="31" dur="2000" fill="hold"/>
                                        <p:tgtEl>
                                          <p:spTgt spid="20"/>
                                        </p:tgtEl>
                                        <p:attrNameLst>
                                          <p:attrName>ppt_x</p:attrName>
                                          <p:attrName>ppt_y</p:attrName>
                                        </p:attrNameLst>
                                      </p:cBhvr>
                                      <p:rCtr x="21198" y="-23"/>
                                    </p:animMotion>
                                  </p:childTnLst>
                                </p:cTn>
                              </p:par>
                            </p:childTnLst>
                          </p:cTn>
                        </p:par>
                        <p:par>
                          <p:cTn id="32" fill="hold">
                            <p:stCondLst>
                              <p:cond delay="5800"/>
                            </p:stCondLst>
                            <p:childTnLst>
                              <p:par>
                                <p:cTn id="33" presetID="1"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5800"/>
                            </p:stCondLst>
                            <p:childTnLst>
                              <p:par>
                                <p:cTn id="36" presetID="1"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par>
                          <p:cTn id="38" fill="hold">
                            <p:stCondLst>
                              <p:cond delay="5800"/>
                            </p:stCondLst>
                            <p:childTnLst>
                              <p:par>
                                <p:cTn id="39" presetID="0" presetClass="path" presetSubtype="0" accel="50000" decel="50000" fill="hold" nodeType="afterEffect">
                                  <p:stCondLst>
                                    <p:cond delay="0"/>
                                  </p:stCondLst>
                                  <p:childTnLst>
                                    <p:animMotion origin="layout" path="M 0.00053 0.00648 L -0.0618 0.20903 " pathEditMode="relative" rAng="0" ptsTypes="AA">
                                      <p:cBhvr>
                                        <p:cTn id="40" dur="2000" fill="hold"/>
                                        <p:tgtEl>
                                          <p:spTgt spid="9"/>
                                        </p:tgtEl>
                                        <p:attrNameLst>
                                          <p:attrName>ppt_x</p:attrName>
                                          <p:attrName>ppt_y</p:attrName>
                                        </p:attrNameLst>
                                      </p:cBhvr>
                                      <p:rCtr x="-3125" y="10116"/>
                                    </p:animMotion>
                                  </p:childTnLst>
                                </p:cTn>
                              </p:par>
                            </p:childTnLst>
                          </p:cTn>
                        </p:par>
                        <p:par>
                          <p:cTn id="41" fill="hold">
                            <p:stCondLst>
                              <p:cond delay="7800"/>
                            </p:stCondLst>
                            <p:childTnLst>
                              <p:par>
                                <p:cTn id="42" presetID="1" presetClass="exit" presetSubtype="0" fill="hold" nodeType="after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7800"/>
                            </p:stCondLst>
                            <p:childTnLst>
                              <p:par>
                                <p:cTn id="45" presetID="1"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par>
                          <p:cTn id="47" fill="hold">
                            <p:stCondLst>
                              <p:cond delay="7800"/>
                            </p:stCondLst>
                            <p:childTnLst>
                              <p:par>
                                <p:cTn id="48" presetID="1" presetClass="exit" presetSubtype="0" fill="hold" nodeType="after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childTnLst>
                          </p:cTn>
                        </p:par>
                        <p:par>
                          <p:cTn id="52" fill="hold">
                            <p:stCondLst>
                              <p:cond delay="7800"/>
                            </p:stCondLst>
                            <p:childTnLst>
                              <p:par>
                                <p:cTn id="53" presetID="1"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35" presetClass="emph" presetSubtype="0" repeatCount="3000" fill="hold" nodeType="withEffect">
                                  <p:stCondLst>
                                    <p:cond delay="0"/>
                                  </p:stCondLst>
                                  <p:childTnLst>
                                    <p:anim calcmode="discrete" valueType="str">
                                      <p:cBhvr>
                                        <p:cTn id="56" dur="300" fill="hold"/>
                                        <p:tgtEl>
                                          <p:spTgt spid="41"/>
                                        </p:tgtEl>
                                        <p:attrNameLst>
                                          <p:attrName>style.visibility</p:attrName>
                                        </p:attrNameLst>
                                      </p:cBhvr>
                                      <p:tavLst>
                                        <p:tav tm="0">
                                          <p:val>
                                            <p:strVal val="hidden"/>
                                          </p:val>
                                        </p:tav>
                                        <p:tav tm="50000">
                                          <p:val>
                                            <p:strVal val="visible"/>
                                          </p:val>
                                        </p:tav>
                                      </p:tavLst>
                                    </p:anim>
                                  </p:childTnLst>
                                </p:cTn>
                              </p:par>
                            </p:childTnLst>
                          </p:cTn>
                        </p:par>
                        <p:par>
                          <p:cTn id="57" fill="hold">
                            <p:stCondLst>
                              <p:cond delay="8700"/>
                            </p:stCondLst>
                            <p:childTnLst>
                              <p:par>
                                <p:cTn id="58" presetID="1" presetClass="exit" presetSubtype="0" fill="hold" nodeType="afterEffect">
                                  <p:stCondLst>
                                    <p:cond delay="0"/>
                                  </p:stCondLst>
                                  <p:childTnLst>
                                    <p:set>
                                      <p:cBhvr>
                                        <p:cTn id="59" dur="1" fill="hold">
                                          <p:stCondLst>
                                            <p:cond delay="0"/>
                                          </p:stCondLst>
                                        </p:cTn>
                                        <p:tgtEl>
                                          <p:spTgt spid="41"/>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6"/>
                                        </p:tgtEl>
                                        <p:attrNameLst>
                                          <p:attrName>style.visibility</p:attrName>
                                        </p:attrNameLst>
                                      </p:cBhvr>
                                      <p:to>
                                        <p:strVal val="hidden"/>
                                      </p:to>
                                    </p:set>
                                  </p:childTnLst>
                                </p:cTn>
                              </p:par>
                              <p:par>
                                <p:cTn id="62" presetID="0" presetClass="path" presetSubtype="0" accel="50000" decel="50000" fill="hold" nodeType="withEffect">
                                  <p:stCondLst>
                                    <p:cond delay="0"/>
                                  </p:stCondLst>
                                  <p:childTnLst>
                                    <p:animMotion origin="layout" path="M 2.22222E-6 2.22222E-6 L -0.58247 -0.00116 " pathEditMode="relative" rAng="0" ptsTypes="AA">
                                      <p:cBhvr>
                                        <p:cTn id="63" dur="2000" fill="hold"/>
                                        <p:tgtEl>
                                          <p:spTgt spid="10"/>
                                        </p:tgtEl>
                                        <p:attrNameLst>
                                          <p:attrName>ppt_x</p:attrName>
                                          <p:attrName>ppt_y</p:attrName>
                                        </p:attrNameLst>
                                      </p:cBhvr>
                                      <p:rCtr x="-29132" y="-69"/>
                                    </p:animMotion>
                                  </p:childTnLst>
                                </p:cTn>
                              </p:par>
                            </p:childTnLst>
                          </p:cTn>
                        </p:par>
                        <p:par>
                          <p:cTn id="64" fill="hold">
                            <p:stCondLst>
                              <p:cond delay="10700"/>
                            </p:stCondLst>
                            <p:childTnLst>
                              <p:par>
                                <p:cTn id="65" presetID="1"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par>
                          <p:cTn id="67" fill="hold">
                            <p:stCondLst>
                              <p:cond delay="10700"/>
                            </p:stCondLst>
                            <p:childTnLst>
                              <p:par>
                                <p:cTn id="68" presetID="1" presetClass="entr" presetSubtype="0"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10700"/>
                            </p:stCondLst>
                            <p:childTnLst>
                              <p:par>
                                <p:cTn id="71" presetID="0" presetClass="path" presetSubtype="0" accel="50000" decel="50000" fill="hold" nodeType="afterEffect">
                                  <p:stCondLst>
                                    <p:cond delay="0"/>
                                  </p:stCondLst>
                                  <p:childTnLst>
                                    <p:animMotion origin="layout" path="M 3.88889E-6 4.81481E-6 L -0.03872 0.15555 " pathEditMode="relative" rAng="0" ptsTypes="AA">
                                      <p:cBhvr>
                                        <p:cTn id="72" dur="2000" fill="hold"/>
                                        <p:tgtEl>
                                          <p:spTgt spid="34"/>
                                        </p:tgtEl>
                                        <p:attrNameLst>
                                          <p:attrName>ppt_x</p:attrName>
                                          <p:attrName>ppt_y</p:attrName>
                                        </p:attrNameLst>
                                      </p:cBhvr>
                                      <p:rCtr x="-1944" y="7778"/>
                                    </p:animMotion>
                                  </p:childTnLst>
                                </p:cTn>
                              </p:par>
                            </p:childTnLst>
                          </p:cTn>
                        </p:par>
                        <p:par>
                          <p:cTn id="73" fill="hold">
                            <p:stCondLst>
                              <p:cond delay="12700"/>
                            </p:stCondLst>
                            <p:childTnLst>
                              <p:par>
                                <p:cTn id="74" presetID="1" presetClass="exit" presetSubtype="0" fill="hold" nodeType="afterEffect">
                                  <p:stCondLst>
                                    <p:cond delay="0"/>
                                  </p:stCondLst>
                                  <p:childTnLst>
                                    <p:set>
                                      <p:cBhvr>
                                        <p:cTn id="75" dur="1" fill="hold">
                                          <p:stCondLst>
                                            <p:cond delay="0"/>
                                          </p:stCondLst>
                                        </p:cTn>
                                        <p:tgtEl>
                                          <p:spTgt spid="34"/>
                                        </p:tgtEl>
                                        <p:attrNameLst>
                                          <p:attrName>style.visibility</p:attrName>
                                        </p:attrNameLst>
                                      </p:cBhvr>
                                      <p:to>
                                        <p:strVal val="hidden"/>
                                      </p:to>
                                    </p:set>
                                  </p:childTnLst>
                                </p:cTn>
                              </p:par>
                            </p:childTnLst>
                          </p:cTn>
                        </p:par>
                        <p:par>
                          <p:cTn id="76" fill="hold">
                            <p:stCondLst>
                              <p:cond delay="12700"/>
                            </p:stCondLst>
                            <p:childTnLst>
                              <p:par>
                                <p:cTn id="77" presetID="1" presetClass="entr" presetSubtype="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par>
                          <p:cTn id="81" fill="hold">
                            <p:stCondLst>
                              <p:cond delay="12700"/>
                            </p:stCondLst>
                            <p:childTnLst>
                              <p:par>
                                <p:cTn id="82" presetID="1" presetClass="exit" presetSubtype="0" fill="hold" nodeType="afterEffect">
                                  <p:stCondLst>
                                    <p:cond delay="0"/>
                                  </p:stCondLst>
                                  <p:childTnLst>
                                    <p:set>
                                      <p:cBhvr>
                                        <p:cTn id="83" dur="1" fill="hold">
                                          <p:stCondLst>
                                            <p:cond delay="0"/>
                                          </p:stCondLst>
                                        </p:cTn>
                                        <p:tgtEl>
                                          <p:spTgt spid="37"/>
                                        </p:tgtEl>
                                        <p:attrNameLst>
                                          <p:attrName>style.visibility</p:attrName>
                                        </p:attrNameLst>
                                      </p:cBhvr>
                                      <p:to>
                                        <p:strVal val="hidden"/>
                                      </p:to>
                                    </p:set>
                                  </p:childTnLst>
                                </p:cTn>
                              </p:par>
                            </p:childTnLst>
                          </p:cTn>
                        </p:par>
                        <p:par>
                          <p:cTn id="84" fill="hold">
                            <p:stCondLst>
                              <p:cond delay="12700"/>
                            </p:stCondLst>
                            <p:childTnLst>
                              <p:par>
                                <p:cTn id="85" presetID="35" presetClass="emph" presetSubtype="0" repeatCount="3000" fill="hold" nodeType="afterEffect">
                                  <p:stCondLst>
                                    <p:cond delay="0"/>
                                  </p:stCondLst>
                                  <p:childTnLst>
                                    <p:anim calcmode="discrete" valueType="str">
                                      <p:cBhvr>
                                        <p:cTn id="86" dur="300" fill="hold"/>
                                        <p:tgtEl>
                                          <p:spTgt spid="42"/>
                                        </p:tgtEl>
                                        <p:attrNameLst>
                                          <p:attrName>style.visibility</p:attrName>
                                        </p:attrNameLst>
                                      </p:cBhvr>
                                      <p:tavLst>
                                        <p:tav tm="0">
                                          <p:val>
                                            <p:strVal val="hidden"/>
                                          </p:val>
                                        </p:tav>
                                        <p:tav tm="50000">
                                          <p:val>
                                            <p:strVal val="visible"/>
                                          </p:val>
                                        </p:tav>
                                      </p:tavLst>
                                    </p:anim>
                                  </p:childTnLst>
                                </p:cTn>
                              </p:par>
                            </p:childTnLst>
                          </p:cTn>
                        </p:par>
                        <p:par>
                          <p:cTn id="87" fill="hold">
                            <p:stCondLst>
                              <p:cond delay="13600"/>
                            </p:stCondLst>
                            <p:childTnLst>
                              <p:par>
                                <p:cTn id="88" presetID="1" presetClass="exit" presetSubtype="0" fill="hold" nodeType="afterEffect">
                                  <p:stCondLst>
                                    <p:cond delay="0"/>
                                  </p:stCondLst>
                                  <p:childTnLst>
                                    <p:set>
                                      <p:cBhvr>
                                        <p:cTn id="89" dur="1" fill="hold">
                                          <p:stCondLst>
                                            <p:cond delay="0"/>
                                          </p:stCondLst>
                                        </p:cTn>
                                        <p:tgtEl>
                                          <p:spTgt spid="42"/>
                                        </p:tgtEl>
                                        <p:attrNameLst>
                                          <p:attrName>style.visibility</p:attrName>
                                        </p:attrNameLst>
                                      </p:cBhvr>
                                      <p:to>
                                        <p:strVal val="hidden"/>
                                      </p:to>
                                    </p:set>
                                  </p:childTnLst>
                                </p:cTn>
                              </p:par>
                            </p:childTnLst>
                          </p:cTn>
                        </p:par>
                        <p:par>
                          <p:cTn id="90" fill="hold">
                            <p:stCondLst>
                              <p:cond delay="13600"/>
                            </p:stCondLst>
                            <p:childTnLst>
                              <p:par>
                                <p:cTn id="91" presetID="0" presetClass="path" presetSubtype="0" accel="50000" decel="50000" fill="hold" nodeType="afterEffect">
                                  <p:stCondLst>
                                    <p:cond delay="0"/>
                                  </p:stCondLst>
                                  <p:childTnLst>
                                    <p:animMotion origin="layout" path="M 4.44444E-6 1.48148E-6 L 0.31909 1.48148E-6 " pathEditMode="relative" rAng="0" ptsTypes="AA">
                                      <p:cBhvr>
                                        <p:cTn id="92" dur="2000" fill="hold"/>
                                        <p:tgtEl>
                                          <p:spTgt spid="38"/>
                                        </p:tgtEl>
                                        <p:attrNameLst>
                                          <p:attrName>ppt_x</p:attrName>
                                          <p:attrName>ppt_y</p:attrName>
                                        </p:attrNameLst>
                                      </p:cBhvr>
                                      <p:rCtr x="15955" y="0"/>
                                    </p:animMotion>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35"/>
                                        </p:tgtEl>
                                        <p:attrNameLst>
                                          <p:attrName>style.visibility</p:attrName>
                                        </p:attrNameLst>
                                      </p:cBhvr>
                                      <p:to>
                                        <p:strVal val="hidden"/>
                                      </p:to>
                                    </p:set>
                                  </p:childTnLst>
                                </p:cTn>
                              </p:par>
                              <p:par>
                                <p:cTn id="97" presetID="45"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ppt_w</p:attrName>
                                        </p:attrNameLst>
                                      </p:cBhvr>
                                      <p:tavLst>
                                        <p:tav tm="0" fmla="#ppt_w*sin(2.5*pi*$)">
                                          <p:val>
                                            <p:fltVal val="0"/>
                                          </p:val>
                                        </p:tav>
                                        <p:tav tm="100000">
                                          <p:val>
                                            <p:fltVal val="1"/>
                                          </p:val>
                                        </p:tav>
                                      </p:tavLst>
                                    </p:anim>
                                    <p:anim calcmode="lin" valueType="num">
                                      <p:cBhvr>
                                        <p:cTn id="101" dur="10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270409" y="1244741"/>
            <a:ext cx="2674512" cy="2244581"/>
            <a:chOff x="9673316" y="2761638"/>
            <a:chExt cx="5037366" cy="4318542"/>
          </a:xfrm>
        </p:grpSpPr>
        <p:sp>
          <p:nvSpPr>
            <p:cNvPr id="11" name="Rectangle 10"/>
            <p:cNvSpPr/>
            <p:nvPr/>
          </p:nvSpPr>
          <p:spPr>
            <a:xfrm>
              <a:off x="10261823" y="6458415"/>
              <a:ext cx="3732787" cy="621765"/>
            </a:xfrm>
            <a:prstGeom prst="rect">
              <a:avLst/>
            </a:prstGeom>
          </p:spPr>
          <p:txBody>
            <a:bodyPr wrap="square">
              <a:spAutoFit/>
            </a:bodyPr>
            <a:lstStyle/>
            <a:p>
              <a:pPr algn="ctr"/>
              <a:r>
                <a:rPr lang="en-US" sz="1500" b="1" dirty="0">
                  <a:solidFill>
                    <a:srgbClr val="686868"/>
                  </a:solidFill>
                </a:rPr>
                <a:t>Supervision System</a:t>
              </a:r>
              <a:endParaRPr lang="en-US" sz="1500" b="1" dirty="0">
                <a:solidFill>
                  <a:srgbClr val="686868"/>
                </a:solidFill>
                <a:latin typeface="Helvetica Neue" charset="0"/>
                <a:ea typeface="Helvetica Neue" charset="0"/>
                <a:cs typeface="Helvetica Neue"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3316" y="2761638"/>
              <a:ext cx="5037366" cy="3959370"/>
            </a:xfrm>
            <a:prstGeom prst="rect">
              <a:avLst/>
            </a:prstGeom>
          </p:spPr>
        </p:pic>
      </p:grpSp>
      <p:grpSp>
        <p:nvGrpSpPr>
          <p:cNvPr id="31" name="Group 30"/>
          <p:cNvGrpSpPr/>
          <p:nvPr/>
        </p:nvGrpSpPr>
        <p:grpSpPr>
          <a:xfrm>
            <a:off x="3864078" y="4434458"/>
            <a:ext cx="1460091" cy="2315195"/>
            <a:chOff x="11065935" y="8899590"/>
            <a:chExt cx="2301188" cy="3584971"/>
          </a:xfrm>
        </p:grpSpPr>
        <p:sp>
          <p:nvSpPr>
            <p:cNvPr id="13" name="Rectangle 12"/>
            <p:cNvSpPr/>
            <p:nvPr/>
          </p:nvSpPr>
          <p:spPr>
            <a:xfrm>
              <a:off x="11065935" y="11626721"/>
              <a:ext cx="2301188" cy="857840"/>
            </a:xfrm>
            <a:prstGeom prst="rect">
              <a:avLst/>
            </a:prstGeom>
          </p:spPr>
          <p:txBody>
            <a:bodyPr wrap="square">
              <a:spAutoFit/>
            </a:bodyPr>
            <a:lstStyle/>
            <a:p>
              <a:pPr algn="ctr"/>
              <a:r>
                <a:rPr lang="en-US" sz="1500" b="1" dirty="0">
                  <a:solidFill>
                    <a:srgbClr val="686868"/>
                  </a:solidFill>
                </a:rPr>
                <a:t>Third party </a:t>
              </a:r>
              <a:br>
                <a:rPr lang="en-US" sz="1500" b="1" dirty="0">
                  <a:solidFill>
                    <a:srgbClr val="686868"/>
                  </a:solidFill>
                </a:rPr>
              </a:br>
              <a:r>
                <a:rPr lang="en-US" sz="1500" b="1" dirty="0">
                  <a:solidFill>
                    <a:srgbClr val="686868"/>
                  </a:solidFill>
                </a:rPr>
                <a:t>software</a:t>
              </a:r>
              <a:endParaRPr lang="en-US" sz="1500" b="1" dirty="0">
                <a:solidFill>
                  <a:srgbClr val="686868"/>
                </a:solidFill>
                <a:latin typeface="Helvetica Neue" charset="0"/>
                <a:ea typeface="Helvetica Neue" charset="0"/>
                <a:cs typeface="Helvetica Neue"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7916" y="8899590"/>
              <a:ext cx="1548165" cy="2666284"/>
            </a:xfrm>
            <a:prstGeom prst="rect">
              <a:avLst/>
            </a:prstGeom>
          </p:spPr>
        </p:pic>
      </p:gr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9320" y="3976534"/>
            <a:ext cx="771867" cy="637920"/>
          </a:xfrm>
          <a:prstGeom prst="rect">
            <a:avLst/>
          </a:prstGeom>
          <a:noFill/>
        </p:spPr>
      </p:pic>
      <p:grpSp>
        <p:nvGrpSpPr>
          <p:cNvPr id="22" name="Group 21"/>
          <p:cNvGrpSpPr/>
          <p:nvPr/>
        </p:nvGrpSpPr>
        <p:grpSpPr>
          <a:xfrm>
            <a:off x="5944920" y="3699846"/>
            <a:ext cx="2911485" cy="3011550"/>
            <a:chOff x="14993257" y="7971255"/>
            <a:chExt cx="4442726" cy="5194595"/>
          </a:xfrm>
        </p:grpSpPr>
        <p:sp>
          <p:nvSpPr>
            <p:cNvPr id="14" name="Rectangle 13"/>
            <p:cNvSpPr/>
            <p:nvPr/>
          </p:nvSpPr>
          <p:spPr>
            <a:xfrm>
              <a:off x="14993257" y="12210264"/>
              <a:ext cx="4172666" cy="955586"/>
            </a:xfrm>
            <a:prstGeom prst="rect">
              <a:avLst/>
            </a:prstGeom>
          </p:spPr>
          <p:txBody>
            <a:bodyPr wrap="square">
              <a:spAutoFit/>
            </a:bodyPr>
            <a:lstStyle/>
            <a:p>
              <a:pPr algn="ctr"/>
              <a:r>
                <a:rPr lang="en-US" sz="1500" b="1" dirty="0">
                  <a:solidFill>
                    <a:srgbClr val="686868"/>
                  </a:solidFill>
                </a:rPr>
                <a:t>Traffic light or </a:t>
              </a:r>
              <a:br>
                <a:rPr lang="en-US" sz="1500" b="1" dirty="0">
                  <a:solidFill>
                    <a:srgbClr val="686868"/>
                  </a:solidFill>
                </a:rPr>
              </a:br>
              <a:r>
                <a:rPr lang="en-US" sz="1500" b="1" dirty="0">
                  <a:solidFill>
                    <a:srgbClr val="686868"/>
                  </a:solidFill>
                </a:rPr>
                <a:t>infrastructure sensors</a:t>
              </a:r>
              <a:endParaRPr lang="en-US" sz="1500" b="1" dirty="0">
                <a:solidFill>
                  <a:srgbClr val="686868"/>
                </a:solidFill>
                <a:latin typeface="Helvetica Neue" charset="0"/>
                <a:ea typeface="Helvetica Neue" charset="0"/>
                <a:cs typeface="Helvetica Neue"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50706" y="7971255"/>
              <a:ext cx="2685277" cy="3824614"/>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38482" y="8468435"/>
              <a:ext cx="1168667" cy="3356171"/>
            </a:xfrm>
            <a:prstGeom prst="rect">
              <a:avLst/>
            </a:prstGeom>
          </p:spPr>
        </p:pic>
      </p:gr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5037" y="3219057"/>
            <a:ext cx="871182" cy="720000"/>
          </a:xfrm>
          <a:prstGeom prst="rect">
            <a:avLst/>
          </a:prstGeom>
          <a:noFill/>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9932" y="3389740"/>
            <a:ext cx="871182" cy="720000"/>
          </a:xfrm>
          <a:prstGeom prst="rect">
            <a:avLst/>
          </a:prstGeom>
          <a:noFill/>
        </p:spPr>
      </p:pic>
      <p:grpSp>
        <p:nvGrpSpPr>
          <p:cNvPr id="24" name="Group 23"/>
          <p:cNvGrpSpPr/>
          <p:nvPr/>
        </p:nvGrpSpPr>
        <p:grpSpPr>
          <a:xfrm>
            <a:off x="581021" y="4515570"/>
            <a:ext cx="2210880" cy="2196777"/>
            <a:chOff x="2750558" y="8441713"/>
            <a:chExt cx="3497954" cy="3434919"/>
          </a:xfrm>
        </p:grpSpPr>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50558" y="8441713"/>
              <a:ext cx="3497954" cy="2513415"/>
            </a:xfrm>
            <a:prstGeom prst="rect">
              <a:avLst/>
            </a:prstGeom>
          </p:spPr>
        </p:pic>
        <p:sp>
          <p:nvSpPr>
            <p:cNvPr id="12" name="Rectangle 11"/>
            <p:cNvSpPr/>
            <p:nvPr/>
          </p:nvSpPr>
          <p:spPr>
            <a:xfrm>
              <a:off x="3007501" y="11010391"/>
              <a:ext cx="2837279" cy="866241"/>
            </a:xfrm>
            <a:prstGeom prst="rect">
              <a:avLst/>
            </a:prstGeom>
          </p:spPr>
          <p:txBody>
            <a:bodyPr wrap="square">
              <a:spAutoFit/>
            </a:bodyPr>
            <a:lstStyle/>
            <a:p>
              <a:pPr algn="ctr"/>
              <a:r>
                <a:rPr lang="en-US" sz="1500" b="1" dirty="0">
                  <a:solidFill>
                    <a:srgbClr val="686868"/>
                  </a:solidFill>
                </a:rPr>
                <a:t>EZ10s or other </a:t>
              </a:r>
            </a:p>
            <a:p>
              <a:pPr algn="ctr"/>
              <a:r>
                <a:rPr lang="en-US" sz="1500" b="1" dirty="0">
                  <a:solidFill>
                    <a:srgbClr val="686868"/>
                  </a:solidFill>
                </a:rPr>
                <a:t>kind of vehicles</a:t>
              </a:r>
              <a:endParaRPr lang="en-US" sz="1500" b="1" dirty="0">
                <a:solidFill>
                  <a:srgbClr val="686868"/>
                </a:solidFill>
                <a:latin typeface="Helvetica Neue" charset="0"/>
                <a:ea typeface="Helvetica Neue" charset="0"/>
                <a:cs typeface="Helvetica Neue" charset="0"/>
              </a:endParaRPr>
            </a:p>
          </p:txBody>
        </p:sp>
      </p:gr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7875" y="3991912"/>
            <a:ext cx="871182" cy="720000"/>
          </a:xfrm>
          <a:prstGeom prst="rect">
            <a:avLst/>
          </a:prstGeom>
          <a:noFill/>
        </p:spPr>
      </p:pic>
      <p:sp>
        <p:nvSpPr>
          <p:cNvPr id="27" name="Shape 135"/>
          <p:cNvSpPr/>
          <p:nvPr/>
        </p:nvSpPr>
        <p:spPr>
          <a:xfrm flipH="1">
            <a:off x="1789716" y="3060113"/>
            <a:ext cx="2004634" cy="916421"/>
          </a:xfrm>
          <a:prstGeom prst="line">
            <a:avLst/>
          </a:prstGeom>
          <a:noFill/>
          <a:ln w="63500" cap="rnd">
            <a:solidFill>
              <a:srgbClr val="5E5E5E"/>
            </a:solidFill>
            <a:custDash>
              <a:ds d="100000" sp="200000"/>
            </a:custDash>
            <a:miter lim="400000"/>
          </a:ln>
          <a:effectLst/>
        </p:spPr>
        <p:txBody>
          <a:bodyPr wrap="square" lIns="26789" tIns="26789" rIns="26789" bIns="26789" numCol="1" anchor="ctr">
            <a:noAutofit/>
          </a:bodyPr>
          <a:lstStyle/>
          <a:p>
            <a:pPr>
              <a:defRPr sz="3200"/>
            </a:pPr>
            <a:endParaRPr sz="1200"/>
          </a:p>
        </p:txBody>
      </p:sp>
      <p:sp>
        <p:nvSpPr>
          <p:cNvPr id="28" name="Shape 135"/>
          <p:cNvSpPr/>
          <p:nvPr/>
        </p:nvSpPr>
        <p:spPr>
          <a:xfrm>
            <a:off x="5324168" y="3060112"/>
            <a:ext cx="1129147" cy="368887"/>
          </a:xfrm>
          <a:prstGeom prst="line">
            <a:avLst/>
          </a:prstGeom>
          <a:noFill/>
          <a:ln w="63500" cap="rnd">
            <a:solidFill>
              <a:srgbClr val="5E5E5E"/>
            </a:solidFill>
            <a:custDash>
              <a:ds d="100000" sp="200000"/>
            </a:custDash>
            <a:miter lim="400000"/>
          </a:ln>
          <a:effectLst/>
        </p:spPr>
        <p:txBody>
          <a:bodyPr wrap="square" lIns="26789" tIns="26789" rIns="26789" bIns="26789" numCol="1" anchor="ctr">
            <a:noAutofit/>
          </a:bodyPr>
          <a:lstStyle/>
          <a:p>
            <a:pPr>
              <a:defRPr sz="3200"/>
            </a:pPr>
            <a:endParaRPr sz="1200"/>
          </a:p>
        </p:txBody>
      </p:sp>
      <p:sp>
        <p:nvSpPr>
          <p:cNvPr id="29" name="Shape 135"/>
          <p:cNvSpPr/>
          <p:nvPr/>
        </p:nvSpPr>
        <p:spPr>
          <a:xfrm>
            <a:off x="5848109" y="2905431"/>
            <a:ext cx="2197135" cy="313625"/>
          </a:xfrm>
          <a:prstGeom prst="line">
            <a:avLst/>
          </a:prstGeom>
          <a:noFill/>
          <a:ln w="63500" cap="rnd">
            <a:solidFill>
              <a:srgbClr val="5E5E5E"/>
            </a:solidFill>
            <a:custDash>
              <a:ds d="100000" sp="200000"/>
            </a:custDash>
            <a:miter lim="400000"/>
          </a:ln>
          <a:effectLst/>
        </p:spPr>
        <p:txBody>
          <a:bodyPr wrap="square" lIns="26789" tIns="26789" rIns="26789" bIns="26789" numCol="1" anchor="ctr">
            <a:noAutofit/>
          </a:bodyPr>
          <a:lstStyle/>
          <a:p>
            <a:pPr>
              <a:defRPr sz="3200"/>
            </a:pPr>
            <a:endParaRPr sz="1200"/>
          </a:p>
        </p:txBody>
      </p:sp>
      <p:sp>
        <p:nvSpPr>
          <p:cNvPr id="30" name="Shape 135"/>
          <p:cNvSpPr/>
          <p:nvPr/>
        </p:nvSpPr>
        <p:spPr>
          <a:xfrm flipH="1">
            <a:off x="4577122" y="3534082"/>
            <a:ext cx="0" cy="442452"/>
          </a:xfrm>
          <a:prstGeom prst="line">
            <a:avLst/>
          </a:prstGeom>
          <a:noFill/>
          <a:ln w="63500" cap="rnd">
            <a:solidFill>
              <a:srgbClr val="5E5E5E"/>
            </a:solidFill>
            <a:custDash>
              <a:ds d="100000" sp="200000"/>
            </a:custDash>
            <a:miter lim="400000"/>
          </a:ln>
          <a:effectLst/>
        </p:spPr>
        <p:txBody>
          <a:bodyPr wrap="square" lIns="26789" tIns="26789" rIns="26789" bIns="26789" numCol="1" anchor="ctr">
            <a:noAutofit/>
          </a:bodyPr>
          <a:lstStyle/>
          <a:p>
            <a:pPr>
              <a:defRPr sz="3200"/>
            </a:pPr>
            <a:endParaRPr sz="1200"/>
          </a:p>
        </p:txBody>
      </p:sp>
      <p:grpSp>
        <p:nvGrpSpPr>
          <p:cNvPr id="26" name="Groupe 13"/>
          <p:cNvGrpSpPr/>
          <p:nvPr/>
        </p:nvGrpSpPr>
        <p:grpSpPr>
          <a:xfrm>
            <a:off x="490471" y="211039"/>
            <a:ext cx="8120698" cy="1292629"/>
            <a:chOff x="490471" y="211039"/>
            <a:chExt cx="8120698" cy="1292629"/>
          </a:xfrm>
        </p:grpSpPr>
        <p:pic>
          <p:nvPicPr>
            <p:cNvPr id="36" name="image01.jpg"/>
            <p:cNvPicPr/>
            <p:nvPr/>
          </p:nvPicPr>
          <p:blipFill>
            <a:blip r:embed="rId8"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37" name="Shape 95"/>
            <p:cNvSpPr/>
            <p:nvPr/>
          </p:nvSpPr>
          <p:spPr>
            <a:xfrm>
              <a:off x="1789716" y="211039"/>
              <a:ext cx="6821453" cy="1292629"/>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solution</a:t>
              </a:r>
              <a:endParaRPr lang="fr-FR" sz="2400" b="1" dirty="0">
                <a:solidFill>
                  <a:srgbClr val="0097A7"/>
                </a:solidFill>
              </a:endParaRPr>
            </a:p>
            <a:p>
              <a:pPr lvl="0" algn="ctr">
                <a:defRPr sz="1800"/>
              </a:pPr>
              <a:r>
                <a:rPr lang="fr-FR" sz="2400" b="1" dirty="0">
                  <a:solidFill>
                    <a:srgbClr val="90C46B"/>
                  </a:solidFill>
                </a:rPr>
                <a:t>An </a:t>
              </a:r>
              <a:r>
                <a:rPr lang="fr-FR" sz="2400" b="1" dirty="0" err="1">
                  <a:solidFill>
                    <a:srgbClr val="90C46B"/>
                  </a:solidFill>
                </a:rPr>
                <a:t>Autonomous</a:t>
              </a:r>
              <a:r>
                <a:rPr lang="fr-FR" sz="2400" b="1" dirty="0">
                  <a:solidFill>
                    <a:srgbClr val="90C46B"/>
                  </a:solidFill>
                </a:rPr>
                <a:t> Road Transport Solutions </a:t>
              </a:r>
              <a:br>
                <a:rPr lang="fr-FR" sz="2400" b="1" dirty="0">
                  <a:solidFill>
                    <a:srgbClr val="90C46B"/>
                  </a:solidFill>
                </a:rPr>
              </a:br>
              <a:r>
                <a:rPr lang="fr-FR" sz="2400" b="1" dirty="0" err="1">
                  <a:solidFill>
                    <a:srgbClr val="90C46B"/>
                  </a:solidFill>
                </a:rPr>
                <a:t>based</a:t>
              </a:r>
              <a:r>
                <a:rPr lang="fr-FR" sz="2400" b="1" dirty="0">
                  <a:solidFill>
                    <a:srgbClr val="90C46B"/>
                  </a:solidFill>
                </a:rPr>
                <a:t> on </a:t>
              </a:r>
              <a:r>
                <a:rPr lang="fr-FR" sz="2400" b="1" dirty="0" err="1">
                  <a:solidFill>
                    <a:srgbClr val="90C46B"/>
                  </a:solidFill>
                </a:rPr>
                <a:t>our</a:t>
              </a:r>
              <a:r>
                <a:rPr lang="fr-FR" sz="2400" b="1" dirty="0">
                  <a:solidFill>
                    <a:srgbClr val="90C46B"/>
                  </a:solidFill>
                </a:rPr>
                <a:t> EZ10 </a:t>
              </a:r>
              <a:r>
                <a:rPr lang="fr-FR" sz="2400" b="1" dirty="0" err="1">
                  <a:solidFill>
                    <a:srgbClr val="90C46B"/>
                  </a:solidFill>
                </a:rPr>
                <a:t>Driverless</a:t>
              </a:r>
              <a:r>
                <a:rPr lang="fr-FR" sz="2400" b="1" dirty="0">
                  <a:solidFill>
                    <a:srgbClr val="90C46B"/>
                  </a:solidFill>
                </a:rPr>
                <a:t> solution</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2905036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26" presetClass="emph" presetSubtype="0" repeatCount="2000" fill="hold" nodeType="afterEffect">
                                  <p:stCondLst>
                                    <p:cond delay="0"/>
                                  </p:stCondLst>
                                  <p:childTnLst>
                                    <p:animEffect transition="out" filter="fade">
                                      <p:cBhvr>
                                        <p:cTn id="16" dur="1000" tmFilter="0, 0; .2, .5; .8, .5; 1, 0"/>
                                        <p:tgtEl>
                                          <p:spTgt spid="21"/>
                                        </p:tgtEl>
                                      </p:cBhvr>
                                    </p:animEffect>
                                    <p:animScale>
                                      <p:cBhvr>
                                        <p:cTn id="17" dur="500" autoRev="1" fill="hold"/>
                                        <p:tgtEl>
                                          <p:spTgt spid="21"/>
                                        </p:tgtEl>
                                      </p:cBhvr>
                                      <p:by x="105000" y="105000"/>
                                    </p:animScale>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0"/>
                            </p:stCondLst>
                            <p:childTnLst>
                              <p:par>
                                <p:cTn id="29" presetID="26" presetClass="emph" presetSubtype="0" repeatCount="2000" fill="hold" nodeType="afterEffect">
                                  <p:stCondLst>
                                    <p:cond delay="0"/>
                                  </p:stCondLst>
                                  <p:childTnLst>
                                    <p:animEffect transition="out" filter="fade">
                                      <p:cBhvr>
                                        <p:cTn id="30" dur="1000" tmFilter="0, 0; .2, .5; .8, .5; 1, 0"/>
                                        <p:tgtEl>
                                          <p:spTgt spid="18"/>
                                        </p:tgtEl>
                                      </p:cBhvr>
                                    </p:animEffect>
                                    <p:animScale>
                                      <p:cBhvr>
                                        <p:cTn id="31" dur="500" autoRev="1" fill="hold"/>
                                        <p:tgtEl>
                                          <p:spTgt spid="18"/>
                                        </p:tgtEl>
                                      </p:cBhvr>
                                      <p:by x="105000" y="105000"/>
                                    </p:animScale>
                                  </p:childTnLst>
                                </p:cTn>
                              </p:par>
                              <p:par>
                                <p:cTn id="32" presetID="2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26" presetClass="emph" presetSubtype="0" repeatCount="2000" fill="hold" nodeType="withEffect">
                                  <p:stCondLst>
                                    <p:cond delay="0"/>
                                  </p:stCondLst>
                                  <p:childTnLst>
                                    <p:animEffect transition="out" filter="fade">
                                      <p:cBhvr>
                                        <p:cTn id="45" dur="1000" tmFilter="0, 0; .2, .5; .8, .5; 1, 0"/>
                                        <p:tgtEl>
                                          <p:spTgt spid="20"/>
                                        </p:tgtEl>
                                      </p:cBhvr>
                                    </p:animEffect>
                                    <p:animScale>
                                      <p:cBhvr>
                                        <p:cTn id="46" dur="500" autoRev="1" fill="hold"/>
                                        <p:tgtEl>
                                          <p:spTgt spid="20"/>
                                        </p:tgtEl>
                                      </p:cBhvr>
                                      <p:by x="105000" y="105000"/>
                                    </p:animScale>
                                  </p:childTnLst>
                                </p:cTn>
                              </p:par>
                              <p:par>
                                <p:cTn id="47" presetID="26" presetClass="emph" presetSubtype="0" repeatCount="2000" fill="hold" nodeType="withEffect">
                                  <p:stCondLst>
                                    <p:cond delay="0"/>
                                  </p:stCondLst>
                                  <p:childTnLst>
                                    <p:animEffect transition="out" filter="fade">
                                      <p:cBhvr>
                                        <p:cTn id="48" dur="1000" tmFilter="0, 0; .2, .5; .8, .5; 1, 0"/>
                                        <p:tgtEl>
                                          <p:spTgt spid="19"/>
                                        </p:tgtEl>
                                      </p:cBhvr>
                                    </p:animEffect>
                                    <p:animScale>
                                      <p:cBhvr>
                                        <p:cTn id="49" dur="500" autoRev="1" fill="hold"/>
                                        <p:tgtEl>
                                          <p:spTgt spid="19"/>
                                        </p:tgtEl>
                                      </p:cBhvr>
                                      <p:by x="105000" y="105000"/>
                                    </p:animScale>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noChangeArrowheads="1"/>
          </p:cNvSpPr>
          <p:nvPr/>
        </p:nvSpPr>
        <p:spPr bwMode="auto">
          <a:xfrm>
            <a:off x="859781" y="1648409"/>
            <a:ext cx="3542098"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lang="fr-FR" altLang="fr-FR" sz="1400" dirty="0" err="1">
                <a:latin typeface="Arial" panose="020B0604020202020204" pitchFamily="34" charset="0"/>
                <a:ea typeface="Times New Roman" panose="02020603050405020304" pitchFamily="18" charset="0"/>
                <a:cs typeface="Arial" panose="020B0604020202020204" pitchFamily="34" charset="0"/>
              </a:rPr>
              <a:t>D</a:t>
            </a:r>
            <a:r>
              <a:rPr kumimoji="0" lang="fr-FR" altLang="fr-FR"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riverless</a:t>
            </a: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a:t>
            </a: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vehicle</a:t>
            </a: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 carry up to 12 people</a:t>
            </a:r>
          </a:p>
          <a:p>
            <a:pPr marR="0" lvl="0" algn="just" defTabSz="914400" rtl="0" eaLnBrk="0" fontAlgn="base" latinLnBrk="0" hangingPunct="0">
              <a:lnSpc>
                <a:spcPct val="100000"/>
              </a:lnSpc>
              <a:spcBef>
                <a:spcPct val="0"/>
              </a:spcBef>
              <a:spcAft>
                <a:spcPct val="0"/>
              </a:spcAft>
              <a:buClrTx/>
              <a:buSzTx/>
              <a:tabLst/>
            </a:pPr>
            <a:endParaRPr lang="fr-FR" altLang="fr-FR" sz="14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Access</a:t>
            </a:r>
            <a:r>
              <a:rPr kumimoji="0" lang="fr-FR" altLang="fr-FR" sz="1400" b="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fr-FR"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ramp</a:t>
            </a: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lang="fr-FR" altLang="fr-FR" sz="1400" dirty="0">
                <a:latin typeface="Arial" panose="020B0604020202020204" pitchFamily="34" charset="0"/>
                <a:ea typeface="Times New Roman" panose="02020603050405020304" pitchFamily="18" charset="0"/>
                <a:cs typeface="Arial" panose="020B0604020202020204" pitchFamily="34" charset="0"/>
              </a:rPr>
              <a:t>M</a:t>
            </a: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oves </a:t>
            </a:r>
            <a:r>
              <a:rPr kumimoji="0" lang="fr-FR" altLang="fr-FR"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autonomously</a:t>
            </a: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endParaRPr lang="fr-FR" altLang="fr-FR" sz="14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lang="fr-FR" altLang="fr-FR" sz="1400" dirty="0" err="1">
                <a:latin typeface="Arial" panose="020B0604020202020204" pitchFamily="34" charset="0"/>
                <a:ea typeface="Times New Roman" panose="02020603050405020304" pitchFamily="18" charset="0"/>
                <a:cs typeface="Arial" panose="020B0604020202020204" pitchFamily="34" charset="0"/>
              </a:rPr>
              <a:t>D</a:t>
            </a:r>
            <a:r>
              <a:rPr kumimoji="0" lang="fr-FR" altLang="fr-FR"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ifferent</a:t>
            </a: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location technologies</a:t>
            </a:r>
          </a:p>
          <a:p>
            <a:pPr marR="0" lvl="0" algn="just" defTabSz="914400" rtl="0" eaLnBrk="0" fontAlgn="base" latinLnBrk="0" hangingPunct="0">
              <a:lnSpc>
                <a:spcPct val="100000"/>
              </a:lnSpc>
              <a:spcBef>
                <a:spcPct val="0"/>
              </a:spcBef>
              <a:spcAft>
                <a:spcPct val="0"/>
              </a:spcAft>
              <a:buClrTx/>
              <a:buSzTx/>
              <a:tabLst/>
            </a:pP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lang="fr-FR" altLang="fr-FR" sz="1400" dirty="0">
                <a:latin typeface="Arial" panose="020B0604020202020204" pitchFamily="34" charset="0"/>
                <a:ea typeface="Times New Roman" panose="02020603050405020304" pitchFamily="18" charset="0"/>
                <a:cs typeface="Arial" panose="020B0604020202020204" pitchFamily="34" charset="0"/>
              </a:rPr>
              <a:t>N</a:t>
            </a:r>
            <a:r>
              <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 infrastructure</a:t>
            </a:r>
            <a:r>
              <a:rPr lang="fr-FR" altLang="fr-FR" sz="1400" dirty="0">
                <a:latin typeface="Arial" panose="020B0604020202020204" pitchFamily="34" charset="0"/>
                <a:ea typeface="Times New Roman" panose="02020603050405020304" pitchFamily="18" charset="0"/>
                <a:cs typeface="Arial" panose="020B0604020202020204" pitchFamily="34" charset="0"/>
              </a:rPr>
              <a:t> </a:t>
            </a:r>
            <a:r>
              <a:rPr lang="fr-FR" altLang="fr-FR" sz="1400" dirty="0" err="1">
                <a:latin typeface="Arial" panose="020B0604020202020204" pitchFamily="34" charset="0"/>
                <a:ea typeface="Times New Roman" panose="02020603050405020304" pitchFamily="18" charset="0"/>
                <a:cs typeface="Arial" panose="020B0604020202020204" pitchFamily="34" charset="0"/>
              </a:rPr>
              <a:t>required</a:t>
            </a:r>
            <a:endParaRPr lang="fr-FR" altLang="fr-FR" sz="14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lang="fr-FR" altLang="fr-FR" sz="1400" dirty="0">
                <a:latin typeface="Arial" panose="020B0604020202020204" pitchFamily="34" charset="0"/>
                <a:ea typeface="Times New Roman" panose="02020603050405020304" pitchFamily="18" charset="0"/>
                <a:cs typeface="Arial" panose="020B0604020202020204" pitchFamily="34" charset="0"/>
              </a:rPr>
              <a:t>Obstacle </a:t>
            </a:r>
            <a:r>
              <a:rPr lang="fr-FR" altLang="fr-FR" sz="1400" dirty="0" err="1">
                <a:latin typeface="Arial" panose="020B0604020202020204" pitchFamily="34" charset="0"/>
                <a:ea typeface="Times New Roman" panose="02020603050405020304" pitchFamily="18" charset="0"/>
                <a:cs typeface="Arial" panose="020B0604020202020204" pitchFamily="34" charset="0"/>
              </a:rPr>
              <a:t>detection</a:t>
            </a:r>
            <a:endParaRPr lang="fr-FR" altLang="fr-FR" sz="14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lang="fr-FR" altLang="fr-FR" sz="1400" dirty="0">
                <a:latin typeface="Arial" panose="020B0604020202020204" pitchFamily="34" charset="0"/>
                <a:ea typeface="Times New Roman" panose="02020603050405020304" pitchFamily="18" charset="0"/>
                <a:cs typeface="Arial" panose="020B0604020202020204" pitchFamily="34" charset="0"/>
              </a:rPr>
              <a:t>3 </a:t>
            </a:r>
            <a:r>
              <a:rPr lang="fr-FR" altLang="fr-FR" sz="1400" dirty="0" err="1">
                <a:latin typeface="Arial" panose="020B0604020202020204" pitchFamily="34" charset="0"/>
                <a:ea typeface="Times New Roman" panose="02020603050405020304" pitchFamily="18" charset="0"/>
                <a:cs typeface="Arial" panose="020B0604020202020204" pitchFamily="34" charset="0"/>
              </a:rPr>
              <a:t>operation</a:t>
            </a:r>
            <a:r>
              <a:rPr lang="fr-FR" altLang="fr-FR" sz="1400" dirty="0">
                <a:latin typeface="Arial" panose="020B0604020202020204" pitchFamily="34" charset="0"/>
                <a:ea typeface="Times New Roman" panose="02020603050405020304" pitchFamily="18" charset="0"/>
                <a:cs typeface="Arial" panose="020B0604020202020204" pitchFamily="34" charset="0"/>
              </a:rPr>
              <a:t> modes</a:t>
            </a:r>
            <a:endParaRPr kumimoji="0" lang="fr-FR" altLang="fr-F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 9"/>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92654" y="1954630"/>
            <a:ext cx="4791456" cy="4497149"/>
          </a:xfrm>
          <a:prstGeom prst="rect">
            <a:avLst/>
          </a:prstGeom>
        </p:spPr>
      </p:pic>
      <p:grpSp>
        <p:nvGrpSpPr>
          <p:cNvPr id="11" name="Groupe 13"/>
          <p:cNvGrpSpPr/>
          <p:nvPr/>
        </p:nvGrpSpPr>
        <p:grpSpPr>
          <a:xfrm>
            <a:off x="490471" y="211039"/>
            <a:ext cx="8120698" cy="923297"/>
            <a:chOff x="490471" y="211039"/>
            <a:chExt cx="8120698" cy="923297"/>
          </a:xfrm>
        </p:grpSpPr>
        <p:pic>
          <p:nvPicPr>
            <p:cNvPr id="12" name="image01.jpg"/>
            <p:cNvPicPr/>
            <p:nvPr/>
          </p:nvPicPr>
          <p:blipFill>
            <a:blip r:embed="rId4" cstate="email">
              <a:extLst>
                <a:ext uri="{28A0092B-C50C-407E-A947-70E740481C1C}">
                  <a14:useLocalDpi xmlns:a14="http://schemas.microsoft.com/office/drawing/2010/main"/>
                </a:ext>
              </a:extLst>
            </a:blip>
            <a:stretch>
              <a:fillRect/>
            </a:stretch>
          </p:blipFill>
          <p:spPr>
            <a:xfrm>
              <a:off x="490471" y="256499"/>
              <a:ext cx="1220272" cy="827566"/>
            </a:xfrm>
            <a:prstGeom prst="rect">
              <a:avLst/>
            </a:prstGeom>
            <a:ln w="12700">
              <a:miter lim="400000"/>
            </a:ln>
          </p:spPr>
        </p:pic>
        <p:sp>
          <p:nvSpPr>
            <p:cNvPr id="13" name="Shape 95"/>
            <p:cNvSpPr/>
            <p:nvPr/>
          </p:nvSpPr>
          <p:spPr>
            <a:xfrm>
              <a:off x="1789716" y="211039"/>
              <a:ext cx="6821453" cy="923297"/>
            </a:xfrm>
            <a:prstGeom prst="rect">
              <a:avLst/>
            </a:prstGeom>
            <a:ln w="12700">
              <a:miter lim="400000"/>
            </a:ln>
            <a:extLst>
              <a:ext uri="{C572A759-6A51-4108-AA02-DFA0A04FC94B}">
                <ma14:wrappingTextBoxFlag xmlns="" xmlns:ma14="http://schemas.microsoft.com/office/mac/drawingml/2011/main" val="1"/>
              </a:ext>
            </a:extLst>
          </p:spPr>
          <p:txBody>
            <a:bodyPr wrap="square" lIns="91424" tIns="91424" rIns="91424" bIns="91424">
              <a:spAutoFit/>
            </a:bodyPr>
            <a:lstStyle/>
            <a:p>
              <a:pPr lvl="0" algn="ctr">
                <a:defRPr sz="1800"/>
              </a:pPr>
              <a:r>
                <a:rPr lang="fr-FR" sz="2400" b="1" dirty="0" err="1">
                  <a:solidFill>
                    <a:srgbClr val="00A1B3"/>
                  </a:solidFill>
                </a:rPr>
                <a:t>EasyMile’s</a:t>
              </a:r>
              <a:r>
                <a:rPr lang="fr-FR" sz="2400" b="1" dirty="0">
                  <a:solidFill>
                    <a:srgbClr val="00A1B3"/>
                  </a:solidFill>
                </a:rPr>
                <a:t> solution</a:t>
              </a:r>
            </a:p>
            <a:p>
              <a:pPr lvl="0" algn="ctr">
                <a:defRPr sz="1800"/>
              </a:pPr>
              <a:r>
                <a:rPr lang="fr-FR" sz="2400" b="1" dirty="0">
                  <a:solidFill>
                    <a:srgbClr val="90C46B"/>
                  </a:solidFill>
                  <a:latin typeface="Calibri"/>
                  <a:ea typeface="Calibri"/>
                  <a:cs typeface="Calibri"/>
                  <a:sym typeface="Calibri"/>
                </a:rPr>
                <a:t>EZ10 </a:t>
              </a:r>
              <a:r>
                <a:rPr lang="fr-FR" sz="2400" b="1" dirty="0" err="1">
                  <a:solidFill>
                    <a:srgbClr val="90C46B"/>
                  </a:solidFill>
                  <a:latin typeface="Calibri"/>
                  <a:ea typeface="Calibri"/>
                  <a:cs typeface="Calibri"/>
                  <a:sym typeface="Calibri"/>
                </a:rPr>
                <a:t>vehicle</a:t>
              </a:r>
              <a:r>
                <a:rPr lang="fr-FR" sz="2400" b="1" dirty="0">
                  <a:solidFill>
                    <a:srgbClr val="90C46B"/>
                  </a:solidFill>
                  <a:latin typeface="Calibri"/>
                  <a:ea typeface="Calibri"/>
                  <a:cs typeface="Calibri"/>
                  <a:sym typeface="Calibri"/>
                </a:rPr>
                <a:t> </a:t>
              </a:r>
              <a:r>
                <a:rPr lang="fr-FR" sz="2400" b="1" dirty="0" err="1">
                  <a:solidFill>
                    <a:srgbClr val="90C46B"/>
                  </a:solidFill>
                  <a:latin typeface="Calibri"/>
                  <a:ea typeface="Calibri"/>
                  <a:cs typeface="Calibri"/>
                  <a:sym typeface="Calibri"/>
                </a:rPr>
                <a:t>overview</a:t>
              </a:r>
              <a:endParaRPr sz="2400" b="1" dirty="0">
                <a:solidFill>
                  <a:srgbClr val="90C46B"/>
                </a:solidFill>
                <a:latin typeface="Calibri"/>
                <a:ea typeface="Calibri"/>
                <a:cs typeface="Calibri"/>
                <a:sym typeface="Calibri"/>
              </a:endParaRPr>
            </a:p>
          </p:txBody>
        </p:sp>
      </p:grpSp>
    </p:spTree>
    <p:extLst>
      <p:ext uri="{BB962C8B-B14F-4D97-AF65-F5344CB8AC3E}">
        <p14:creationId xmlns:p14="http://schemas.microsoft.com/office/powerpoint/2010/main" val="348727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763</Words>
  <Application>Microsoft Office PowerPoint</Application>
  <PresentationFormat>Affichage à l'écran (4:3)</PresentationFormat>
  <Paragraphs>201</Paragraphs>
  <Slides>22</Slides>
  <Notes>12</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Helvetica</vt:lpstr>
      <vt:lpstr>Helvetica Neue</vt:lpstr>
      <vt:lpstr>Helvetica Neue Medium</vt:lpstr>
      <vt:lpstr>Times New Roman</vt:lpstr>
      <vt:lpstr>Office Theme</vt:lpstr>
      <vt:lpstr>SHARED DRIVERLESS TRANSPORTATION</vt:lpstr>
      <vt:lpstr>Présentation PowerPoint</vt:lpstr>
      <vt:lpstr>Présentation PowerPoint</vt:lpstr>
      <vt:lpstr>Présentation PowerPoint</vt:lpstr>
      <vt:lpstr>Présentation PowerPoint</vt:lpstr>
      <vt:lpstr>Présentation PowerPoint</vt:lpstr>
      <vt:lpstr>Unique Multi Modal System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EZ10’s Milestones</vt:lpstr>
      <vt:lpstr>EasyMile’s Milestones</vt:lpstr>
      <vt:lpstr>Présentation PowerPoint</vt:lpstr>
      <vt:lpstr>Présentation PowerPoint</vt:lpstr>
      <vt:lpstr>Présentation PowerPoint</vt:lpstr>
      <vt:lpstr>Présentation PowerPoint</vt:lpstr>
      <vt:lpstr>SHARED DRIVERLESS TRANSPORTATION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CSI</dc:creator>
  <cp:lastModifiedBy>Clément Delbouys</cp:lastModifiedBy>
  <cp:revision>244</cp:revision>
  <dcterms:created xsi:type="dcterms:W3CDTF">2013-11-20T07:54:26Z</dcterms:created>
  <dcterms:modified xsi:type="dcterms:W3CDTF">2017-01-09T11:22:46Z</dcterms:modified>
</cp:coreProperties>
</file>