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4" r:id="rId5"/>
    <p:sldMasterId id="2147483734" r:id="rId6"/>
  </p:sldMasterIdLst>
  <p:notesMasterIdLst>
    <p:notesMasterId r:id="rId21"/>
  </p:notesMasterIdLst>
  <p:sldIdLst>
    <p:sldId id="259" r:id="rId7"/>
    <p:sldId id="271" r:id="rId8"/>
    <p:sldId id="274" r:id="rId9"/>
    <p:sldId id="294" r:id="rId10"/>
    <p:sldId id="284" r:id="rId11"/>
    <p:sldId id="297" r:id="rId12"/>
    <p:sldId id="264" r:id="rId13"/>
    <p:sldId id="272" r:id="rId14"/>
    <p:sldId id="296" r:id="rId15"/>
    <p:sldId id="293" r:id="rId16"/>
    <p:sldId id="287" r:id="rId17"/>
    <p:sldId id="275" r:id="rId18"/>
    <p:sldId id="277" r:id="rId19"/>
    <p:sldId id="270" r:id="rId20"/>
  </p:sldIdLst>
  <p:sldSz cx="9144000" cy="5145088"/>
  <p:notesSz cx="6735763" cy="9866313"/>
  <p:defaultTextStyle>
    <a:defPPr>
      <a:defRPr lang="nb-NO"/>
    </a:defPPr>
    <a:lvl1pPr marL="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5F5F5"/>
    <a:srgbClr val="707070"/>
    <a:srgbClr val="32374B"/>
    <a:srgbClr val="252525"/>
    <a:srgbClr val="555555"/>
    <a:srgbClr val="999999"/>
    <a:srgbClr val="006BB3"/>
    <a:srgbClr val="AAAAB4"/>
    <a:srgbClr val="6E0A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48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1AA31-88CA-4D63-8E87-C87CF047A30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2E21D6B-1B55-41F2-80E7-0B4794951C53}">
      <dgm:prSet phldrT="[Tekst]"/>
      <dgm:spPr>
        <a:solidFill>
          <a:srgbClr val="92D050"/>
        </a:solidFill>
      </dgm:spPr>
      <dgm:t>
        <a:bodyPr/>
        <a:lstStyle/>
        <a:p>
          <a:r>
            <a:rPr lang="nb-NO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Behov og bestilling</a:t>
          </a:r>
        </a:p>
        <a:p>
          <a:r>
            <a:rPr lang="nb-NO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(markedsinitiativ, ruteendring </a:t>
          </a:r>
          <a:r>
            <a:rPr lang="nb-NO" b="0" cap="none" spc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osv</a:t>
          </a:r>
          <a:r>
            <a:rPr lang="nb-NO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)</a:t>
          </a:r>
        </a:p>
      </dgm:t>
    </dgm:pt>
    <dgm:pt modelId="{F2E49282-4BFA-46DF-B7F5-396653D3D915}" type="parTrans" cxnId="{13AFA7EA-11A7-4A0A-8B78-3A385281B244}">
      <dgm:prSet/>
      <dgm:spPr/>
      <dgm:t>
        <a:bodyPr/>
        <a:lstStyle/>
        <a:p>
          <a:endParaRPr lang="nb-NO"/>
        </a:p>
      </dgm:t>
    </dgm:pt>
    <dgm:pt modelId="{E7A0F5B3-A489-44CF-8B5C-3D66616977DE}" type="sibTrans" cxnId="{13AFA7EA-11A7-4A0A-8B78-3A385281B244}">
      <dgm:prSet/>
      <dgm:spPr/>
      <dgm:t>
        <a:bodyPr/>
        <a:lstStyle/>
        <a:p>
          <a:endParaRPr lang="nb-NO"/>
        </a:p>
      </dgm:t>
    </dgm:pt>
    <dgm:pt modelId="{7EB73771-0798-4395-9885-8E98C2D5DD83}">
      <dgm:prSet phldrT="[Tekst]"/>
      <dgm:spPr/>
      <dgm:t>
        <a:bodyPr/>
        <a:lstStyle/>
        <a:p>
          <a:r>
            <a:rPr lang="nb-NO"/>
            <a:t>Konkurranse-gjennomføring</a:t>
          </a:r>
        </a:p>
        <a:p>
          <a:r>
            <a:rPr lang="nb-NO"/>
            <a:t>(innkjøp)</a:t>
          </a:r>
        </a:p>
      </dgm:t>
    </dgm:pt>
    <dgm:pt modelId="{CB18FC25-117A-40F8-9D7E-AABFBC7137A6}" type="parTrans" cxnId="{26DA97BA-1662-40F9-B604-CD6B00D3D473}">
      <dgm:prSet/>
      <dgm:spPr/>
      <dgm:t>
        <a:bodyPr/>
        <a:lstStyle/>
        <a:p>
          <a:endParaRPr lang="nb-NO"/>
        </a:p>
      </dgm:t>
    </dgm:pt>
    <dgm:pt modelId="{822CF8AC-86E3-4F2C-B8DF-4FB8765E7256}" type="sibTrans" cxnId="{26DA97BA-1662-40F9-B604-CD6B00D3D473}">
      <dgm:prSet/>
      <dgm:spPr/>
      <dgm:t>
        <a:bodyPr/>
        <a:lstStyle/>
        <a:p>
          <a:endParaRPr lang="nb-NO"/>
        </a:p>
      </dgm:t>
    </dgm:pt>
    <dgm:pt modelId="{4C54286D-2B46-4DC3-B2B7-388A00946AE5}">
      <dgm:prSet phldrT="[Tekst]"/>
      <dgm:spPr/>
      <dgm:t>
        <a:bodyPr/>
        <a:lstStyle/>
        <a:p>
          <a:r>
            <a:rPr lang="nb-NO"/>
            <a:t>Oppstartsfase</a:t>
          </a:r>
        </a:p>
      </dgm:t>
    </dgm:pt>
    <dgm:pt modelId="{1F7270C8-02B5-40B8-9D42-4E3080042496}" type="parTrans" cxnId="{F8AB5C36-BCB9-4570-A9E6-533A5D45470B}">
      <dgm:prSet/>
      <dgm:spPr/>
      <dgm:t>
        <a:bodyPr/>
        <a:lstStyle/>
        <a:p>
          <a:endParaRPr lang="nb-NO"/>
        </a:p>
      </dgm:t>
    </dgm:pt>
    <dgm:pt modelId="{CE61F0BE-301C-4356-AF37-146488243FD7}" type="sibTrans" cxnId="{F8AB5C36-BCB9-4570-A9E6-533A5D45470B}">
      <dgm:prSet/>
      <dgm:spPr/>
      <dgm:t>
        <a:bodyPr/>
        <a:lstStyle/>
        <a:p>
          <a:endParaRPr lang="nb-NO"/>
        </a:p>
      </dgm:t>
    </dgm:pt>
    <dgm:pt modelId="{EB16C240-9517-4E7F-A8A4-B0C0DBFA7A3B}">
      <dgm:prSet/>
      <dgm:spPr/>
      <dgm:t>
        <a:bodyPr/>
        <a:lstStyle/>
        <a:p>
          <a:r>
            <a:rPr lang="nb-NO"/>
            <a:t>Avklare behov og forberede konkurransen</a:t>
          </a:r>
        </a:p>
        <a:p>
          <a:r>
            <a:rPr lang="nb-NO"/>
            <a:t>(forprosjekt)</a:t>
          </a:r>
        </a:p>
      </dgm:t>
    </dgm:pt>
    <dgm:pt modelId="{C86A9053-BC60-4E7F-9F3F-6FDF22599B23}" type="parTrans" cxnId="{9654E5AF-9C12-48C9-9DCF-DD5D3575C10A}">
      <dgm:prSet/>
      <dgm:spPr/>
      <dgm:t>
        <a:bodyPr/>
        <a:lstStyle/>
        <a:p>
          <a:endParaRPr lang="nb-NO"/>
        </a:p>
      </dgm:t>
    </dgm:pt>
    <dgm:pt modelId="{2700EE52-2E07-4D79-95E6-952374B9B665}" type="sibTrans" cxnId="{9654E5AF-9C12-48C9-9DCF-DD5D3575C10A}">
      <dgm:prSet/>
      <dgm:spPr/>
      <dgm:t>
        <a:bodyPr/>
        <a:lstStyle/>
        <a:p>
          <a:endParaRPr lang="nb-NO"/>
        </a:p>
      </dgm:t>
    </dgm:pt>
    <dgm:pt modelId="{894F76FE-7F84-47EC-A284-3C22230D491B}">
      <dgm:prSet/>
      <dgm:spPr/>
      <dgm:t>
        <a:bodyPr/>
        <a:lstStyle/>
        <a:p>
          <a:r>
            <a:rPr lang="nb-NO"/>
            <a:t>Kontrakts-oppfølging</a:t>
          </a:r>
        </a:p>
      </dgm:t>
    </dgm:pt>
    <dgm:pt modelId="{B53F4B8E-DC6F-4771-9005-6AA449679A61}" type="parTrans" cxnId="{FCE6AC7D-18B6-4D1C-8FD9-E1B0C37E5D48}">
      <dgm:prSet/>
      <dgm:spPr/>
      <dgm:t>
        <a:bodyPr/>
        <a:lstStyle/>
        <a:p>
          <a:endParaRPr lang="nb-NO"/>
        </a:p>
      </dgm:t>
    </dgm:pt>
    <dgm:pt modelId="{46358FAD-E327-4932-9105-962D6AFB7E59}" type="sibTrans" cxnId="{FCE6AC7D-18B6-4D1C-8FD9-E1B0C37E5D48}">
      <dgm:prSet/>
      <dgm:spPr/>
      <dgm:t>
        <a:bodyPr/>
        <a:lstStyle/>
        <a:p>
          <a:endParaRPr lang="nb-NO"/>
        </a:p>
      </dgm:t>
    </dgm:pt>
    <dgm:pt modelId="{98F7A488-10D4-4F2D-8A2A-DC1B1E328F98}">
      <dgm:prSet/>
      <dgm:spPr>
        <a:solidFill>
          <a:srgbClr val="FFC000"/>
        </a:solidFill>
      </dgm:spPr>
      <dgm:t>
        <a:bodyPr/>
        <a:lstStyle/>
        <a:p>
          <a:r>
            <a:rPr lang="nb-NO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Avslutning, evaluering og læring</a:t>
          </a:r>
        </a:p>
      </dgm:t>
    </dgm:pt>
    <dgm:pt modelId="{4CBEBA75-6F24-40F8-A5B0-C62202E38993}" type="parTrans" cxnId="{85C3E0FF-1934-4750-B469-E08526F45C79}">
      <dgm:prSet/>
      <dgm:spPr/>
      <dgm:t>
        <a:bodyPr/>
        <a:lstStyle/>
        <a:p>
          <a:endParaRPr lang="nb-NO"/>
        </a:p>
      </dgm:t>
    </dgm:pt>
    <dgm:pt modelId="{FF2A3607-E3EC-4449-84DB-68CBB38C26AF}" type="sibTrans" cxnId="{85C3E0FF-1934-4750-B469-E08526F45C79}">
      <dgm:prSet/>
      <dgm:spPr/>
      <dgm:t>
        <a:bodyPr/>
        <a:lstStyle/>
        <a:p>
          <a:endParaRPr lang="nb-NO"/>
        </a:p>
      </dgm:t>
    </dgm:pt>
    <dgm:pt modelId="{63639814-5AC0-4217-BBB2-E40CDC755ACE}" type="pres">
      <dgm:prSet presAssocID="{69D1AA31-88CA-4D63-8E87-C87CF047A304}" presName="Name0" presStyleCnt="0">
        <dgm:presLayoutVars>
          <dgm:dir/>
          <dgm:animLvl val="lvl"/>
          <dgm:resizeHandles val="exact"/>
        </dgm:presLayoutVars>
      </dgm:prSet>
      <dgm:spPr/>
    </dgm:pt>
    <dgm:pt modelId="{2AD9DD40-A724-4935-8223-BC986C8984AB}" type="pres">
      <dgm:prSet presAssocID="{32E21D6B-1B55-41F2-80E7-0B4794951C53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83E0E90A-81D0-45F6-A25C-BC6D464F7EED}" type="pres">
      <dgm:prSet presAssocID="{E7A0F5B3-A489-44CF-8B5C-3D66616977DE}" presName="parTxOnlySpace" presStyleCnt="0"/>
      <dgm:spPr/>
    </dgm:pt>
    <dgm:pt modelId="{38207686-F081-4500-A68E-9008C5B78D0B}" type="pres">
      <dgm:prSet presAssocID="{EB16C240-9517-4E7F-A8A4-B0C0DBFA7A3B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CE32BA75-35F9-425A-A9CA-821E02A05C20}" type="pres">
      <dgm:prSet presAssocID="{2700EE52-2E07-4D79-95E6-952374B9B665}" presName="parTxOnlySpace" presStyleCnt="0"/>
      <dgm:spPr/>
    </dgm:pt>
    <dgm:pt modelId="{FF7D335F-FE2C-47C6-88C4-E9AD27469DB0}" type="pres">
      <dgm:prSet presAssocID="{7EB73771-0798-4395-9885-8E98C2D5DD83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556BBA84-3DE7-496C-9A7F-B389F9E6513A}" type="pres">
      <dgm:prSet presAssocID="{822CF8AC-86E3-4F2C-B8DF-4FB8765E7256}" presName="parTxOnlySpace" presStyleCnt="0"/>
      <dgm:spPr/>
    </dgm:pt>
    <dgm:pt modelId="{88B9D43E-2F52-49BD-A47A-12C6120D4DD2}" type="pres">
      <dgm:prSet presAssocID="{4C54286D-2B46-4DC3-B2B7-388A00946AE5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0A88193-4A8E-4AA5-B889-C9382B1C3DEA}" type="pres">
      <dgm:prSet presAssocID="{CE61F0BE-301C-4356-AF37-146488243FD7}" presName="parTxOnlySpace" presStyleCnt="0"/>
      <dgm:spPr/>
    </dgm:pt>
    <dgm:pt modelId="{95F8409C-C562-4EF3-9D2A-3BCCCBC26C47}" type="pres">
      <dgm:prSet presAssocID="{894F76FE-7F84-47EC-A284-3C22230D491B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C8FC87EE-BFC6-4C3E-87C1-6612248D1A2A}" type="pres">
      <dgm:prSet presAssocID="{46358FAD-E327-4932-9105-962D6AFB7E59}" presName="parTxOnlySpace" presStyleCnt="0"/>
      <dgm:spPr/>
    </dgm:pt>
    <dgm:pt modelId="{359C6AA5-D322-4AFB-A8B7-8AFC7C3D479D}" type="pres">
      <dgm:prSet presAssocID="{98F7A488-10D4-4F2D-8A2A-DC1B1E328F98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25D77E2B-19B6-4C68-AE32-12A64621ED02}" type="presOf" srcId="{EB16C240-9517-4E7F-A8A4-B0C0DBFA7A3B}" destId="{38207686-F081-4500-A68E-9008C5B78D0B}" srcOrd="0" destOrd="0" presId="urn:microsoft.com/office/officeart/2005/8/layout/chevron1"/>
    <dgm:cxn modelId="{54138B30-663F-4D90-A94A-75AD72C56F9C}" type="presOf" srcId="{7EB73771-0798-4395-9885-8E98C2D5DD83}" destId="{FF7D335F-FE2C-47C6-88C4-E9AD27469DB0}" srcOrd="0" destOrd="0" presId="urn:microsoft.com/office/officeart/2005/8/layout/chevron1"/>
    <dgm:cxn modelId="{F8AB5C36-BCB9-4570-A9E6-533A5D45470B}" srcId="{69D1AA31-88CA-4D63-8E87-C87CF047A304}" destId="{4C54286D-2B46-4DC3-B2B7-388A00946AE5}" srcOrd="3" destOrd="0" parTransId="{1F7270C8-02B5-40B8-9D42-4E3080042496}" sibTransId="{CE61F0BE-301C-4356-AF37-146488243FD7}"/>
    <dgm:cxn modelId="{9C0E243F-7381-43DA-A9F4-1624212D2D75}" type="presOf" srcId="{32E21D6B-1B55-41F2-80E7-0B4794951C53}" destId="{2AD9DD40-A724-4935-8223-BC986C8984AB}" srcOrd="0" destOrd="0" presId="urn:microsoft.com/office/officeart/2005/8/layout/chevron1"/>
    <dgm:cxn modelId="{B418AD6A-6240-48C0-BB87-3B476EA26696}" type="presOf" srcId="{69D1AA31-88CA-4D63-8E87-C87CF047A304}" destId="{63639814-5AC0-4217-BBB2-E40CDC755ACE}" srcOrd="0" destOrd="0" presId="urn:microsoft.com/office/officeart/2005/8/layout/chevron1"/>
    <dgm:cxn modelId="{55E6816E-8249-433D-93BB-247F9073B65A}" type="presOf" srcId="{4C54286D-2B46-4DC3-B2B7-388A00946AE5}" destId="{88B9D43E-2F52-49BD-A47A-12C6120D4DD2}" srcOrd="0" destOrd="0" presId="urn:microsoft.com/office/officeart/2005/8/layout/chevron1"/>
    <dgm:cxn modelId="{FCE6AC7D-18B6-4D1C-8FD9-E1B0C37E5D48}" srcId="{69D1AA31-88CA-4D63-8E87-C87CF047A304}" destId="{894F76FE-7F84-47EC-A284-3C22230D491B}" srcOrd="4" destOrd="0" parTransId="{B53F4B8E-DC6F-4771-9005-6AA449679A61}" sibTransId="{46358FAD-E327-4932-9105-962D6AFB7E59}"/>
    <dgm:cxn modelId="{962B959B-8704-470D-B544-484C85F044C4}" type="presOf" srcId="{98F7A488-10D4-4F2D-8A2A-DC1B1E328F98}" destId="{359C6AA5-D322-4AFB-A8B7-8AFC7C3D479D}" srcOrd="0" destOrd="0" presId="urn:microsoft.com/office/officeart/2005/8/layout/chevron1"/>
    <dgm:cxn modelId="{9654E5AF-9C12-48C9-9DCF-DD5D3575C10A}" srcId="{69D1AA31-88CA-4D63-8E87-C87CF047A304}" destId="{EB16C240-9517-4E7F-A8A4-B0C0DBFA7A3B}" srcOrd="1" destOrd="0" parTransId="{C86A9053-BC60-4E7F-9F3F-6FDF22599B23}" sibTransId="{2700EE52-2E07-4D79-95E6-952374B9B665}"/>
    <dgm:cxn modelId="{26DA97BA-1662-40F9-B604-CD6B00D3D473}" srcId="{69D1AA31-88CA-4D63-8E87-C87CF047A304}" destId="{7EB73771-0798-4395-9885-8E98C2D5DD83}" srcOrd="2" destOrd="0" parTransId="{CB18FC25-117A-40F8-9D7E-AABFBC7137A6}" sibTransId="{822CF8AC-86E3-4F2C-B8DF-4FB8765E7256}"/>
    <dgm:cxn modelId="{4DDFA1D6-9290-47C1-BFCC-1DBD259CCBA6}" type="presOf" srcId="{894F76FE-7F84-47EC-A284-3C22230D491B}" destId="{95F8409C-C562-4EF3-9D2A-3BCCCBC26C47}" srcOrd="0" destOrd="0" presId="urn:microsoft.com/office/officeart/2005/8/layout/chevron1"/>
    <dgm:cxn modelId="{13AFA7EA-11A7-4A0A-8B78-3A385281B244}" srcId="{69D1AA31-88CA-4D63-8E87-C87CF047A304}" destId="{32E21D6B-1B55-41F2-80E7-0B4794951C53}" srcOrd="0" destOrd="0" parTransId="{F2E49282-4BFA-46DF-B7F5-396653D3D915}" sibTransId="{E7A0F5B3-A489-44CF-8B5C-3D66616977DE}"/>
    <dgm:cxn modelId="{85C3E0FF-1934-4750-B469-E08526F45C79}" srcId="{69D1AA31-88CA-4D63-8E87-C87CF047A304}" destId="{98F7A488-10D4-4F2D-8A2A-DC1B1E328F98}" srcOrd="5" destOrd="0" parTransId="{4CBEBA75-6F24-40F8-A5B0-C62202E38993}" sibTransId="{FF2A3607-E3EC-4449-84DB-68CBB38C26AF}"/>
    <dgm:cxn modelId="{CEA48268-664A-43DB-9699-A18C98105C9F}" type="presParOf" srcId="{63639814-5AC0-4217-BBB2-E40CDC755ACE}" destId="{2AD9DD40-A724-4935-8223-BC986C8984AB}" srcOrd="0" destOrd="0" presId="urn:microsoft.com/office/officeart/2005/8/layout/chevron1"/>
    <dgm:cxn modelId="{A5F51D2E-0599-4094-9546-BACB7DACA423}" type="presParOf" srcId="{63639814-5AC0-4217-BBB2-E40CDC755ACE}" destId="{83E0E90A-81D0-45F6-A25C-BC6D464F7EED}" srcOrd="1" destOrd="0" presId="urn:microsoft.com/office/officeart/2005/8/layout/chevron1"/>
    <dgm:cxn modelId="{5847AA02-1013-4274-95A3-DA7107ED2977}" type="presParOf" srcId="{63639814-5AC0-4217-BBB2-E40CDC755ACE}" destId="{38207686-F081-4500-A68E-9008C5B78D0B}" srcOrd="2" destOrd="0" presId="urn:microsoft.com/office/officeart/2005/8/layout/chevron1"/>
    <dgm:cxn modelId="{350670E9-D6B8-4EF0-90E9-89673EF6A9F9}" type="presParOf" srcId="{63639814-5AC0-4217-BBB2-E40CDC755ACE}" destId="{CE32BA75-35F9-425A-A9CA-821E02A05C20}" srcOrd="3" destOrd="0" presId="urn:microsoft.com/office/officeart/2005/8/layout/chevron1"/>
    <dgm:cxn modelId="{2EDE578C-7A44-49AB-9A03-93EADD4C8293}" type="presParOf" srcId="{63639814-5AC0-4217-BBB2-E40CDC755ACE}" destId="{FF7D335F-FE2C-47C6-88C4-E9AD27469DB0}" srcOrd="4" destOrd="0" presId="urn:microsoft.com/office/officeart/2005/8/layout/chevron1"/>
    <dgm:cxn modelId="{C4AD938B-95C8-435E-A51B-256CADA034D2}" type="presParOf" srcId="{63639814-5AC0-4217-BBB2-E40CDC755ACE}" destId="{556BBA84-3DE7-496C-9A7F-B389F9E6513A}" srcOrd="5" destOrd="0" presId="urn:microsoft.com/office/officeart/2005/8/layout/chevron1"/>
    <dgm:cxn modelId="{BC623EB9-CD05-480D-9F6C-E0C865AA2CBA}" type="presParOf" srcId="{63639814-5AC0-4217-BBB2-E40CDC755ACE}" destId="{88B9D43E-2F52-49BD-A47A-12C6120D4DD2}" srcOrd="6" destOrd="0" presId="urn:microsoft.com/office/officeart/2005/8/layout/chevron1"/>
    <dgm:cxn modelId="{0D1CDE50-43C5-4361-AA70-6BED2226907F}" type="presParOf" srcId="{63639814-5AC0-4217-BBB2-E40CDC755ACE}" destId="{30A88193-4A8E-4AA5-B889-C9382B1C3DEA}" srcOrd="7" destOrd="0" presId="urn:microsoft.com/office/officeart/2005/8/layout/chevron1"/>
    <dgm:cxn modelId="{CA4446B0-BEE4-4367-A2ED-0206E9D100C8}" type="presParOf" srcId="{63639814-5AC0-4217-BBB2-E40CDC755ACE}" destId="{95F8409C-C562-4EF3-9D2A-3BCCCBC26C47}" srcOrd="8" destOrd="0" presId="urn:microsoft.com/office/officeart/2005/8/layout/chevron1"/>
    <dgm:cxn modelId="{57A20A47-438A-4F03-B2A6-5D05AC51C225}" type="presParOf" srcId="{63639814-5AC0-4217-BBB2-E40CDC755ACE}" destId="{C8FC87EE-BFC6-4C3E-87C1-6612248D1A2A}" srcOrd="9" destOrd="0" presId="urn:microsoft.com/office/officeart/2005/8/layout/chevron1"/>
    <dgm:cxn modelId="{A89ADB08-F14E-4E0A-9552-91B6920C48CA}" type="presParOf" srcId="{63639814-5AC0-4217-BBB2-E40CDC755ACE}" destId="{359C6AA5-D322-4AFB-A8B7-8AFC7C3D479D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FB7A28B-3378-4590-9FC3-5EB5DCBA8A8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42D8669B-A2A0-47EA-92E3-EEB7708DD555}">
      <dgm:prSet phldrT="[Tekst]" custT="1"/>
      <dgm:spPr>
        <a:xfrm>
          <a:off x="1854733" y="946984"/>
          <a:ext cx="2195189" cy="2195189"/>
        </a:xfrm>
        <a:solidFill>
          <a:srgbClr val="92D050">
            <a:alpha val="50000"/>
          </a:srgbClr>
        </a:solidFill>
        <a:ln w="25400" cap="flat" cmpd="sng" algn="ctr">
          <a:solidFill>
            <a:srgbClr val="92D050"/>
          </a:solidFill>
          <a:prstDash val="solid"/>
        </a:ln>
        <a:effectLst/>
      </dgm:spPr>
      <dgm:t>
        <a:bodyPr/>
        <a:lstStyle/>
        <a:p>
          <a:r>
            <a:rPr lang="nb-NO" sz="700">
              <a:solidFill>
                <a:schemeClr val="tx1"/>
              </a:solidFill>
              <a:latin typeface="Calibri"/>
              <a:ea typeface="+mn-ea"/>
              <a:cs typeface="+mn-cs"/>
            </a:rPr>
            <a:t>Område-team</a:t>
          </a:r>
        </a:p>
      </dgm:t>
    </dgm:pt>
    <dgm:pt modelId="{8AE38538-F84D-48CB-A4C3-12D38A1C7599}" type="parTrans" cxnId="{5A6A688D-BEAB-4004-9A96-FBCD2D4F910B}">
      <dgm:prSet/>
      <dgm:spPr/>
      <dgm:t>
        <a:bodyPr/>
        <a:lstStyle/>
        <a:p>
          <a:endParaRPr lang="nb-NO"/>
        </a:p>
      </dgm:t>
    </dgm:pt>
    <dgm:pt modelId="{B5CCCCF1-4696-453C-B634-CA9A51A7BE51}" type="sibTrans" cxnId="{5A6A688D-BEAB-4004-9A96-FBCD2D4F910B}">
      <dgm:prSet/>
      <dgm:spPr/>
      <dgm:t>
        <a:bodyPr/>
        <a:lstStyle/>
        <a:p>
          <a:endParaRPr lang="nb-NO"/>
        </a:p>
      </dgm:t>
    </dgm:pt>
    <dgm:pt modelId="{8B8BF148-5071-4B24-A874-86368C65064B}">
      <dgm:prSet phldrT="[Tekst]" custT="1"/>
      <dgm:spPr>
        <a:xfrm>
          <a:off x="2403530" y="67726"/>
          <a:ext cx="1097594" cy="1097594"/>
        </a:xfrm>
        <a:solidFill>
          <a:srgbClr val="C0504D">
            <a:alpha val="50000"/>
          </a:srgbClr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endParaRPr lang="nb-NO" sz="8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8664C4DA-A782-4B85-B9F4-EC9F6F4876DA}" type="parTrans" cxnId="{61ED2705-D472-4C53-8933-209E4F7390AF}">
      <dgm:prSet/>
      <dgm:spPr/>
      <dgm:t>
        <a:bodyPr/>
        <a:lstStyle/>
        <a:p>
          <a:endParaRPr lang="nb-NO"/>
        </a:p>
      </dgm:t>
    </dgm:pt>
    <dgm:pt modelId="{9B368AEA-D356-4A29-9FD2-6337916D3249}" type="sibTrans" cxnId="{61ED2705-D472-4C53-8933-209E4F7390AF}">
      <dgm:prSet/>
      <dgm:spPr/>
      <dgm:t>
        <a:bodyPr/>
        <a:lstStyle/>
        <a:p>
          <a:endParaRPr lang="nb-NO"/>
        </a:p>
      </dgm:t>
    </dgm:pt>
    <dgm:pt modelId="{53B4266B-A462-475F-BE7A-708BDE2C0D7A}">
      <dgm:prSet phldrT="[Tekst]" custT="1"/>
      <dgm:spPr>
        <a:xfrm>
          <a:off x="3242920" y="2651102"/>
          <a:ext cx="1097594" cy="1097594"/>
        </a:xfrm>
        <a:solidFill>
          <a:srgbClr val="C0504D">
            <a:alpha val="50000"/>
          </a:srgbClr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endParaRPr lang="nb-NO" sz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435A4139-FAA0-47D1-A6D1-D9D57B17662C}" type="parTrans" cxnId="{8E0CD251-5D2D-4F53-A5D8-08167C6C2760}">
      <dgm:prSet/>
      <dgm:spPr/>
      <dgm:t>
        <a:bodyPr/>
        <a:lstStyle/>
        <a:p>
          <a:endParaRPr lang="nb-NO"/>
        </a:p>
      </dgm:t>
    </dgm:pt>
    <dgm:pt modelId="{F6CCF6F3-2039-416F-997D-0A2B6FC2CA87}" type="sibTrans" cxnId="{8E0CD251-5D2D-4F53-A5D8-08167C6C2760}">
      <dgm:prSet/>
      <dgm:spPr/>
      <dgm:t>
        <a:bodyPr/>
        <a:lstStyle/>
        <a:p>
          <a:endParaRPr lang="nb-NO"/>
        </a:p>
      </dgm:t>
    </dgm:pt>
    <dgm:pt modelId="{E9AEE5BB-0173-457C-84A4-FB0080E0AA95}">
      <dgm:prSet phldrT="[Tekst]" custT="1"/>
      <dgm:spPr>
        <a:xfrm>
          <a:off x="1033019" y="1004000"/>
          <a:ext cx="1097594" cy="1097594"/>
        </a:xfrm>
        <a:solidFill>
          <a:srgbClr val="0070C0">
            <a:alpha val="50000"/>
          </a:srgbClr>
        </a:solidFill>
        <a:ln w="25400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endParaRPr lang="nb-NO" sz="8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AABD0694-E73C-49D8-87AD-43D39C1EB75A}" type="parTrans" cxnId="{3CB2F43D-9EA5-4E6E-AC16-D49812ADF409}">
      <dgm:prSet/>
      <dgm:spPr/>
      <dgm:t>
        <a:bodyPr/>
        <a:lstStyle/>
        <a:p>
          <a:endParaRPr lang="nb-NO"/>
        </a:p>
      </dgm:t>
    </dgm:pt>
    <dgm:pt modelId="{93BEC405-A645-4854-9EEA-A0D7498C70AE}" type="sibTrans" cxnId="{3CB2F43D-9EA5-4E6E-AC16-D49812ADF409}">
      <dgm:prSet/>
      <dgm:spPr/>
      <dgm:t>
        <a:bodyPr/>
        <a:lstStyle/>
        <a:p>
          <a:endParaRPr lang="nb-NO"/>
        </a:p>
      </dgm:t>
    </dgm:pt>
    <dgm:pt modelId="{4B315B2B-FBAD-B44B-9F17-D706BE51E068}">
      <dgm:prSet/>
      <dgm:spPr>
        <a:xfrm>
          <a:off x="1564141" y="2651102"/>
          <a:ext cx="1097594" cy="1097594"/>
        </a:xfrm>
        <a:solidFill>
          <a:srgbClr val="C0504D">
            <a:alpha val="50000"/>
          </a:srgbClr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endParaRPr lang="nb-NO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E97BD31C-208D-5049-97E2-374F93113ED9}" type="parTrans" cxnId="{8AEF91AF-FED1-2345-9922-1F860594BDE7}">
      <dgm:prSet/>
      <dgm:spPr/>
      <dgm:t>
        <a:bodyPr/>
        <a:lstStyle/>
        <a:p>
          <a:endParaRPr lang="nb-NO"/>
        </a:p>
      </dgm:t>
    </dgm:pt>
    <dgm:pt modelId="{DFF02645-1C56-2348-B441-85683256C631}" type="sibTrans" cxnId="{8AEF91AF-FED1-2345-9922-1F860594BDE7}">
      <dgm:prSet/>
      <dgm:spPr/>
      <dgm:t>
        <a:bodyPr/>
        <a:lstStyle/>
        <a:p>
          <a:endParaRPr lang="nb-NO"/>
        </a:p>
      </dgm:t>
    </dgm:pt>
    <dgm:pt modelId="{50C62A67-A0DA-4DDD-B06B-DE6820FF6474}">
      <dgm:prSet phldrT="[Tekst]" custT="1"/>
      <dgm:spPr>
        <a:xfrm>
          <a:off x="3705068" y="1061556"/>
          <a:ext cx="1097594" cy="1097594"/>
        </a:xfrm>
        <a:solidFill>
          <a:srgbClr val="C0504D">
            <a:alpha val="50000"/>
          </a:srgbClr>
        </a:solidFill>
        <a:ln w="25400" cap="flat" cmpd="sng" algn="ctr">
          <a:solidFill>
            <a:srgbClr val="C0504D"/>
          </a:solidFill>
          <a:prstDash val="solid"/>
        </a:ln>
        <a:effectLst/>
      </dgm:spPr>
      <dgm:t>
        <a:bodyPr/>
        <a:lstStyle/>
        <a:p>
          <a:endParaRPr lang="nb-NO" sz="8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gm:t>
    </dgm:pt>
    <dgm:pt modelId="{76BB1BAD-D6AC-4FD0-BDA8-47D36D6841C8}" type="sibTrans" cxnId="{B0B9EAFC-9287-4023-8A9B-F18E1E16208F}">
      <dgm:prSet/>
      <dgm:spPr/>
      <dgm:t>
        <a:bodyPr/>
        <a:lstStyle/>
        <a:p>
          <a:endParaRPr lang="nb-NO"/>
        </a:p>
      </dgm:t>
    </dgm:pt>
    <dgm:pt modelId="{9B006022-EAC8-495B-A8E6-C1818F1387C2}" type="parTrans" cxnId="{B0B9EAFC-9287-4023-8A9B-F18E1E16208F}">
      <dgm:prSet/>
      <dgm:spPr/>
      <dgm:t>
        <a:bodyPr/>
        <a:lstStyle/>
        <a:p>
          <a:endParaRPr lang="nb-NO"/>
        </a:p>
      </dgm:t>
    </dgm:pt>
    <dgm:pt modelId="{EDEA1AB8-A8EB-44EE-98E2-2798CD108ECD}" type="pres">
      <dgm:prSet presAssocID="{5FB7A28B-3378-4590-9FC3-5EB5DCBA8A89}" presName="composite" presStyleCnt="0">
        <dgm:presLayoutVars>
          <dgm:chMax val="1"/>
          <dgm:dir/>
          <dgm:resizeHandles val="exact"/>
        </dgm:presLayoutVars>
      </dgm:prSet>
      <dgm:spPr/>
    </dgm:pt>
    <dgm:pt modelId="{683C218E-4D98-4C30-A13A-E9F5FB12C4B4}" type="pres">
      <dgm:prSet presAssocID="{5FB7A28B-3378-4590-9FC3-5EB5DCBA8A89}" presName="radial" presStyleCnt="0">
        <dgm:presLayoutVars>
          <dgm:animLvl val="ctr"/>
        </dgm:presLayoutVars>
      </dgm:prSet>
      <dgm:spPr/>
    </dgm:pt>
    <dgm:pt modelId="{865C782B-9DFD-498B-9D34-6250F04D0212}" type="pres">
      <dgm:prSet presAssocID="{42D8669B-A2A0-47EA-92E3-EEB7708DD555}" presName="centerShape" presStyleLbl="vennNode1" presStyleIdx="0" presStyleCnt="6" custScaleX="115986" custLinFactNeighborX="2721" custLinFactNeighborY="-682"/>
      <dgm:spPr>
        <a:prstGeom prst="ellipse">
          <a:avLst/>
        </a:prstGeom>
      </dgm:spPr>
    </dgm:pt>
    <dgm:pt modelId="{FF109873-1C2E-49D2-ADCF-8A1050CA2772}" type="pres">
      <dgm:prSet presAssocID="{8B8BF148-5071-4B24-A874-86368C65064B}" presName="node" presStyleLbl="vennNode1" presStyleIdx="1" presStyleCnt="6" custRadScaleRad="108058">
        <dgm:presLayoutVars>
          <dgm:bulletEnabled val="1"/>
        </dgm:presLayoutVars>
      </dgm:prSet>
      <dgm:spPr>
        <a:prstGeom prst="ellipse">
          <a:avLst/>
        </a:prstGeom>
      </dgm:spPr>
    </dgm:pt>
    <dgm:pt modelId="{287F378E-0A76-46F4-B50D-DF13B0AE69E7}" type="pres">
      <dgm:prSet presAssocID="{50C62A67-A0DA-4DDD-B06B-DE6820FF6474}" presName="node" presStyleLbl="vennNode1" presStyleIdx="2" presStyleCnt="6" custRadScaleRad="117349" custRadScaleInc="2544">
        <dgm:presLayoutVars>
          <dgm:bulletEnabled val="1"/>
        </dgm:presLayoutVars>
      </dgm:prSet>
      <dgm:spPr>
        <a:prstGeom prst="ellipse">
          <a:avLst/>
        </a:prstGeom>
      </dgm:spPr>
    </dgm:pt>
    <dgm:pt modelId="{9EC9C2F7-87DC-4750-AB0B-6C24D0B32461}" type="pres">
      <dgm:prSet presAssocID="{53B4266B-A462-475F-BE7A-708BDE2C0D7A}" presName="node" presStyleLbl="vennNode1" presStyleIdx="3" presStyleCnt="6" custRadScaleRad="93756" custRadScaleInc="-654">
        <dgm:presLayoutVars>
          <dgm:bulletEnabled val="1"/>
        </dgm:presLayoutVars>
      </dgm:prSet>
      <dgm:spPr>
        <a:prstGeom prst="ellipse">
          <a:avLst/>
        </a:prstGeom>
      </dgm:spPr>
    </dgm:pt>
    <dgm:pt modelId="{B621DCBD-609B-4640-A9A6-AE2658C129E9}" type="pres">
      <dgm:prSet presAssocID="{4B315B2B-FBAD-B44B-9F17-D706BE51E068}" presName="node" presStyleLbl="vennNode1" presStyleIdx="4" presStyleCnt="6" custRadScaleRad="101356" custRadScaleInc="-9884">
        <dgm:presLayoutVars>
          <dgm:bulletEnabled val="1"/>
        </dgm:presLayoutVars>
      </dgm:prSet>
      <dgm:spPr>
        <a:prstGeom prst="ellipse">
          <a:avLst/>
        </a:prstGeom>
      </dgm:spPr>
    </dgm:pt>
    <dgm:pt modelId="{CB0AA77F-29CF-4DBC-974C-6B967A1255C9}" type="pres">
      <dgm:prSet presAssocID="{E9AEE5BB-0173-457C-84A4-FB0080E0AA95}" presName="node" presStyleLbl="vennNode1" presStyleIdx="5" presStyleCnt="6" custRadScaleRad="101962" custRadScaleInc="2416">
        <dgm:presLayoutVars>
          <dgm:bulletEnabled val="1"/>
        </dgm:presLayoutVars>
      </dgm:prSet>
      <dgm:spPr>
        <a:prstGeom prst="ellipse">
          <a:avLst/>
        </a:prstGeom>
      </dgm:spPr>
    </dgm:pt>
  </dgm:ptLst>
  <dgm:cxnLst>
    <dgm:cxn modelId="{A1A64C00-0A00-4C7D-92FF-557F120C2FF6}" type="presOf" srcId="{53B4266B-A462-475F-BE7A-708BDE2C0D7A}" destId="{9EC9C2F7-87DC-4750-AB0B-6C24D0B32461}" srcOrd="0" destOrd="0" presId="urn:microsoft.com/office/officeart/2005/8/layout/radial3"/>
    <dgm:cxn modelId="{61ED2705-D472-4C53-8933-209E4F7390AF}" srcId="{42D8669B-A2A0-47EA-92E3-EEB7708DD555}" destId="{8B8BF148-5071-4B24-A874-86368C65064B}" srcOrd="0" destOrd="0" parTransId="{8664C4DA-A782-4B85-B9F4-EC9F6F4876DA}" sibTransId="{9B368AEA-D356-4A29-9FD2-6337916D3249}"/>
    <dgm:cxn modelId="{DB9D8607-1F80-4481-826E-89651A5451A6}" type="presOf" srcId="{4B315B2B-FBAD-B44B-9F17-D706BE51E068}" destId="{B621DCBD-609B-4640-A9A6-AE2658C129E9}" srcOrd="0" destOrd="0" presId="urn:microsoft.com/office/officeart/2005/8/layout/radial3"/>
    <dgm:cxn modelId="{45A1A21A-EE6F-458B-9A91-15F7CFE2CC88}" type="presOf" srcId="{42D8669B-A2A0-47EA-92E3-EEB7708DD555}" destId="{865C782B-9DFD-498B-9D34-6250F04D0212}" srcOrd="0" destOrd="0" presId="urn:microsoft.com/office/officeart/2005/8/layout/radial3"/>
    <dgm:cxn modelId="{BE80AD1A-D408-44A3-8D39-42593412AA1E}" type="presOf" srcId="{50C62A67-A0DA-4DDD-B06B-DE6820FF6474}" destId="{287F378E-0A76-46F4-B50D-DF13B0AE69E7}" srcOrd="0" destOrd="0" presId="urn:microsoft.com/office/officeart/2005/8/layout/radial3"/>
    <dgm:cxn modelId="{C5252935-4510-4F04-B923-B88EEFFCCB7A}" type="presOf" srcId="{E9AEE5BB-0173-457C-84A4-FB0080E0AA95}" destId="{CB0AA77F-29CF-4DBC-974C-6B967A1255C9}" srcOrd="0" destOrd="0" presId="urn:microsoft.com/office/officeart/2005/8/layout/radial3"/>
    <dgm:cxn modelId="{3CB2F43D-9EA5-4E6E-AC16-D49812ADF409}" srcId="{42D8669B-A2A0-47EA-92E3-EEB7708DD555}" destId="{E9AEE5BB-0173-457C-84A4-FB0080E0AA95}" srcOrd="4" destOrd="0" parTransId="{AABD0694-E73C-49D8-87AD-43D39C1EB75A}" sibTransId="{93BEC405-A645-4854-9EEA-A0D7498C70AE}"/>
    <dgm:cxn modelId="{8E0CD251-5D2D-4F53-A5D8-08167C6C2760}" srcId="{42D8669B-A2A0-47EA-92E3-EEB7708DD555}" destId="{53B4266B-A462-475F-BE7A-708BDE2C0D7A}" srcOrd="2" destOrd="0" parTransId="{435A4139-FAA0-47D1-A6D1-D9D57B17662C}" sibTransId="{F6CCF6F3-2039-416F-997D-0A2B6FC2CA87}"/>
    <dgm:cxn modelId="{E664B485-FC89-43CE-A637-47C8825A5462}" type="presOf" srcId="{8B8BF148-5071-4B24-A874-86368C65064B}" destId="{FF109873-1C2E-49D2-ADCF-8A1050CA2772}" srcOrd="0" destOrd="0" presId="urn:microsoft.com/office/officeart/2005/8/layout/radial3"/>
    <dgm:cxn modelId="{5A6A688D-BEAB-4004-9A96-FBCD2D4F910B}" srcId="{5FB7A28B-3378-4590-9FC3-5EB5DCBA8A89}" destId="{42D8669B-A2A0-47EA-92E3-EEB7708DD555}" srcOrd="0" destOrd="0" parTransId="{8AE38538-F84D-48CB-A4C3-12D38A1C7599}" sibTransId="{B5CCCCF1-4696-453C-B634-CA9A51A7BE51}"/>
    <dgm:cxn modelId="{5833BAAA-656B-44FE-9CA4-A43023BD933C}" type="presOf" srcId="{5FB7A28B-3378-4590-9FC3-5EB5DCBA8A89}" destId="{EDEA1AB8-A8EB-44EE-98E2-2798CD108ECD}" srcOrd="0" destOrd="0" presId="urn:microsoft.com/office/officeart/2005/8/layout/radial3"/>
    <dgm:cxn modelId="{8AEF91AF-FED1-2345-9922-1F860594BDE7}" srcId="{42D8669B-A2A0-47EA-92E3-EEB7708DD555}" destId="{4B315B2B-FBAD-B44B-9F17-D706BE51E068}" srcOrd="3" destOrd="0" parTransId="{E97BD31C-208D-5049-97E2-374F93113ED9}" sibTransId="{DFF02645-1C56-2348-B441-85683256C631}"/>
    <dgm:cxn modelId="{B0B9EAFC-9287-4023-8A9B-F18E1E16208F}" srcId="{42D8669B-A2A0-47EA-92E3-EEB7708DD555}" destId="{50C62A67-A0DA-4DDD-B06B-DE6820FF6474}" srcOrd="1" destOrd="0" parTransId="{9B006022-EAC8-495B-A8E6-C1818F1387C2}" sibTransId="{76BB1BAD-D6AC-4FD0-BDA8-47D36D6841C8}"/>
    <dgm:cxn modelId="{C0AF774A-2648-4C6C-AC84-293CC7EECDB0}" type="presParOf" srcId="{EDEA1AB8-A8EB-44EE-98E2-2798CD108ECD}" destId="{683C218E-4D98-4C30-A13A-E9F5FB12C4B4}" srcOrd="0" destOrd="0" presId="urn:microsoft.com/office/officeart/2005/8/layout/radial3"/>
    <dgm:cxn modelId="{38B5162C-571E-4933-A4BF-7D4547E776AF}" type="presParOf" srcId="{683C218E-4D98-4C30-A13A-E9F5FB12C4B4}" destId="{865C782B-9DFD-498B-9D34-6250F04D0212}" srcOrd="0" destOrd="0" presId="urn:microsoft.com/office/officeart/2005/8/layout/radial3"/>
    <dgm:cxn modelId="{904C19DB-C7D5-4364-9686-FD8360F75AA3}" type="presParOf" srcId="{683C218E-4D98-4C30-A13A-E9F5FB12C4B4}" destId="{FF109873-1C2E-49D2-ADCF-8A1050CA2772}" srcOrd="1" destOrd="0" presId="urn:microsoft.com/office/officeart/2005/8/layout/radial3"/>
    <dgm:cxn modelId="{E26DDEF2-0F44-4CC2-8E62-CE0A19ABB4FF}" type="presParOf" srcId="{683C218E-4D98-4C30-A13A-E9F5FB12C4B4}" destId="{287F378E-0A76-46F4-B50D-DF13B0AE69E7}" srcOrd="2" destOrd="0" presId="urn:microsoft.com/office/officeart/2005/8/layout/radial3"/>
    <dgm:cxn modelId="{F75BC6F5-63CD-486E-AA9D-6124EC0100D4}" type="presParOf" srcId="{683C218E-4D98-4C30-A13A-E9F5FB12C4B4}" destId="{9EC9C2F7-87DC-4750-AB0B-6C24D0B32461}" srcOrd="3" destOrd="0" presId="urn:microsoft.com/office/officeart/2005/8/layout/radial3"/>
    <dgm:cxn modelId="{53B1CF47-C2CA-4421-AB6E-2565309905EB}" type="presParOf" srcId="{683C218E-4D98-4C30-A13A-E9F5FB12C4B4}" destId="{B621DCBD-609B-4640-A9A6-AE2658C129E9}" srcOrd="4" destOrd="0" presId="urn:microsoft.com/office/officeart/2005/8/layout/radial3"/>
    <dgm:cxn modelId="{EB5A3882-8ACC-4CA7-95DB-A27AF1AB1138}" type="presParOf" srcId="{683C218E-4D98-4C30-A13A-E9F5FB12C4B4}" destId="{CB0AA77F-29CF-4DBC-974C-6B967A1255C9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9DD40-A724-4935-8223-BC986C8984AB}">
      <dsp:nvSpPr>
        <dsp:cNvPr id="0" name=""/>
        <dsp:cNvSpPr/>
      </dsp:nvSpPr>
      <dsp:spPr>
        <a:xfrm>
          <a:off x="4096" y="564545"/>
          <a:ext cx="1523853" cy="609541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Behov og bestilling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(markedsinitiativ, ruteendring </a:t>
          </a:r>
          <a:r>
            <a:rPr lang="nb-NO" sz="900" b="0" kern="1200" cap="none" spc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osv</a:t>
          </a:r>
          <a:r>
            <a:rPr lang="nb-NO" sz="9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)</a:t>
          </a:r>
        </a:p>
      </dsp:txBody>
      <dsp:txXfrm>
        <a:off x="308867" y="564545"/>
        <a:ext cx="914312" cy="609541"/>
      </dsp:txXfrm>
    </dsp:sp>
    <dsp:sp modelId="{38207686-F081-4500-A68E-9008C5B78D0B}">
      <dsp:nvSpPr>
        <dsp:cNvPr id="0" name=""/>
        <dsp:cNvSpPr/>
      </dsp:nvSpPr>
      <dsp:spPr>
        <a:xfrm>
          <a:off x="1375564" y="564545"/>
          <a:ext cx="1523853" cy="6095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Avklare behov og forberede konkurransen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(forprosjekt)</a:t>
          </a:r>
        </a:p>
      </dsp:txBody>
      <dsp:txXfrm>
        <a:off x="1680335" y="564545"/>
        <a:ext cx="914312" cy="609541"/>
      </dsp:txXfrm>
    </dsp:sp>
    <dsp:sp modelId="{FF7D335F-FE2C-47C6-88C4-E9AD27469DB0}">
      <dsp:nvSpPr>
        <dsp:cNvPr id="0" name=""/>
        <dsp:cNvSpPr/>
      </dsp:nvSpPr>
      <dsp:spPr>
        <a:xfrm>
          <a:off x="2747032" y="564545"/>
          <a:ext cx="1523853" cy="6095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Konkurranse-gjennomføring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(innkjøp)</a:t>
          </a:r>
        </a:p>
      </dsp:txBody>
      <dsp:txXfrm>
        <a:off x="3051803" y="564545"/>
        <a:ext cx="914312" cy="609541"/>
      </dsp:txXfrm>
    </dsp:sp>
    <dsp:sp modelId="{88B9D43E-2F52-49BD-A47A-12C6120D4DD2}">
      <dsp:nvSpPr>
        <dsp:cNvPr id="0" name=""/>
        <dsp:cNvSpPr/>
      </dsp:nvSpPr>
      <dsp:spPr>
        <a:xfrm>
          <a:off x="4118500" y="564545"/>
          <a:ext cx="1523853" cy="6095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Oppstartsfase</a:t>
          </a:r>
        </a:p>
      </dsp:txBody>
      <dsp:txXfrm>
        <a:off x="4423271" y="564545"/>
        <a:ext cx="914312" cy="609541"/>
      </dsp:txXfrm>
    </dsp:sp>
    <dsp:sp modelId="{95F8409C-C562-4EF3-9D2A-3BCCCBC26C47}">
      <dsp:nvSpPr>
        <dsp:cNvPr id="0" name=""/>
        <dsp:cNvSpPr/>
      </dsp:nvSpPr>
      <dsp:spPr>
        <a:xfrm>
          <a:off x="5489968" y="564545"/>
          <a:ext cx="1523853" cy="60954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Kontrakts-oppfølging</a:t>
          </a:r>
        </a:p>
      </dsp:txBody>
      <dsp:txXfrm>
        <a:off x="5794739" y="564545"/>
        <a:ext cx="914312" cy="609541"/>
      </dsp:txXfrm>
    </dsp:sp>
    <dsp:sp modelId="{359C6AA5-D322-4AFB-A8B7-8AFC7C3D479D}">
      <dsp:nvSpPr>
        <dsp:cNvPr id="0" name=""/>
        <dsp:cNvSpPr/>
      </dsp:nvSpPr>
      <dsp:spPr>
        <a:xfrm>
          <a:off x="6861436" y="564545"/>
          <a:ext cx="1523853" cy="609541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b="0" kern="120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Avslutning, evaluering og læring</a:t>
          </a:r>
        </a:p>
      </dsp:txBody>
      <dsp:txXfrm>
        <a:off x="7166207" y="564545"/>
        <a:ext cx="914312" cy="609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5C782B-9DFD-498B-9D34-6250F04D0212}">
      <dsp:nvSpPr>
        <dsp:cNvPr id="0" name=""/>
        <dsp:cNvSpPr/>
      </dsp:nvSpPr>
      <dsp:spPr>
        <a:xfrm>
          <a:off x="152040" y="177433"/>
          <a:ext cx="487074" cy="419942"/>
        </a:xfrm>
        <a:prstGeom prst="ellipse">
          <a:avLst/>
        </a:prstGeom>
        <a:solidFill>
          <a:srgbClr val="92D050">
            <a:alpha val="50000"/>
          </a:srgbClr>
        </a:solidFill>
        <a:ln w="254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700" kern="1200">
              <a:solidFill>
                <a:schemeClr val="tx1"/>
              </a:solidFill>
              <a:latin typeface="Calibri"/>
              <a:ea typeface="+mn-ea"/>
              <a:cs typeface="+mn-cs"/>
            </a:rPr>
            <a:t>Område-team</a:t>
          </a:r>
        </a:p>
      </dsp:txBody>
      <dsp:txXfrm>
        <a:off x="223370" y="238932"/>
        <a:ext cx="344414" cy="296944"/>
      </dsp:txXfrm>
    </dsp:sp>
    <dsp:sp modelId="{FF109873-1C2E-49D2-ADCF-8A1050CA2772}">
      <dsp:nvSpPr>
        <dsp:cNvPr id="0" name=""/>
        <dsp:cNvSpPr/>
      </dsp:nvSpPr>
      <dsp:spPr>
        <a:xfrm>
          <a:off x="275724" y="0"/>
          <a:ext cx="209971" cy="209971"/>
        </a:xfrm>
        <a:prstGeom prst="ellipse">
          <a:avLst/>
        </a:prstGeom>
        <a:solidFill>
          <a:srgbClr val="C0504D">
            <a:alpha val="50000"/>
          </a:srgbClr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306474" y="30750"/>
        <a:ext cx="148471" cy="148471"/>
      </dsp:txXfrm>
    </dsp:sp>
    <dsp:sp modelId="{287F378E-0A76-46F4-B50D-DF13B0AE69E7}">
      <dsp:nvSpPr>
        <dsp:cNvPr id="0" name=""/>
        <dsp:cNvSpPr/>
      </dsp:nvSpPr>
      <dsp:spPr>
        <a:xfrm>
          <a:off x="551449" y="196875"/>
          <a:ext cx="209971" cy="209971"/>
        </a:xfrm>
        <a:prstGeom prst="ellipse">
          <a:avLst/>
        </a:prstGeom>
        <a:solidFill>
          <a:srgbClr val="C0504D">
            <a:alpha val="50000"/>
          </a:srgbClr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582199" y="227625"/>
        <a:ext cx="148471" cy="148471"/>
      </dsp:txXfrm>
    </dsp:sp>
    <dsp:sp modelId="{9EC9C2F7-87DC-4750-AB0B-6C24D0B32461}">
      <dsp:nvSpPr>
        <dsp:cNvPr id="0" name=""/>
        <dsp:cNvSpPr/>
      </dsp:nvSpPr>
      <dsp:spPr>
        <a:xfrm>
          <a:off x="427972" y="492115"/>
          <a:ext cx="209971" cy="209971"/>
        </a:xfrm>
        <a:prstGeom prst="ellipse">
          <a:avLst/>
        </a:prstGeom>
        <a:solidFill>
          <a:srgbClr val="C0504D">
            <a:alpha val="50000"/>
          </a:srgbClr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2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58722" y="522865"/>
        <a:ext cx="148471" cy="148471"/>
      </dsp:txXfrm>
    </dsp:sp>
    <dsp:sp modelId="{B621DCBD-609B-4640-A9A6-AE2658C129E9}">
      <dsp:nvSpPr>
        <dsp:cNvPr id="0" name=""/>
        <dsp:cNvSpPr/>
      </dsp:nvSpPr>
      <dsp:spPr>
        <a:xfrm>
          <a:off x="141976" y="520115"/>
          <a:ext cx="209971" cy="209971"/>
        </a:xfrm>
        <a:prstGeom prst="ellipse">
          <a:avLst/>
        </a:prstGeom>
        <a:solidFill>
          <a:srgbClr val="C0504D">
            <a:alpha val="50000"/>
          </a:srgbClr>
        </a:solidFill>
        <a:ln w="25400" cap="flat" cmpd="sng" algn="ctr">
          <a:solidFill>
            <a:srgbClr val="C0504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9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172726" y="550865"/>
        <a:ext cx="148471" cy="148471"/>
      </dsp:txXfrm>
    </dsp:sp>
    <dsp:sp modelId="{CB0AA77F-29CF-4DBC-974C-6B967A1255C9}">
      <dsp:nvSpPr>
        <dsp:cNvPr id="0" name=""/>
        <dsp:cNvSpPr/>
      </dsp:nvSpPr>
      <dsp:spPr>
        <a:xfrm>
          <a:off x="13544" y="192066"/>
          <a:ext cx="209971" cy="209971"/>
        </a:xfrm>
        <a:prstGeom prst="ellipse">
          <a:avLst/>
        </a:prstGeom>
        <a:solidFill>
          <a:srgbClr val="0070C0">
            <a:alpha val="50000"/>
          </a:srgbClr>
        </a:solidFill>
        <a:ln w="254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800" kern="1200">
            <a:solidFill>
              <a:sysClr val="windowText" lastClr="000000"/>
            </a:solidFill>
            <a:latin typeface="Calibri"/>
            <a:ea typeface="+mn-ea"/>
            <a:cs typeface="+mn-cs"/>
          </a:endParaRPr>
        </a:p>
      </dsp:txBody>
      <dsp:txXfrm>
        <a:off x="44294" y="222816"/>
        <a:ext cx="148471" cy="148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1CCE-DE94-457F-A721-621E60F76388}" type="datetimeFigureOut">
              <a:rPr lang="nb-NO" smtClean="0"/>
              <a:t>01.03.2023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11163" y="1233488"/>
            <a:ext cx="59134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EC5F-42F9-478B-96FA-BC4F826463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63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0609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4292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3867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411163" y="1233488"/>
            <a:ext cx="5913437" cy="3328987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FEC5F-42F9-478B-96FA-BC4F8264636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013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8FB8BA9-23CC-3F49-B3FF-D32FC2294F9E}" type="datetime1">
              <a:rPr lang="nb-NO" smtClean="0"/>
              <a:t>01.03.2023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395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19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551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øn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372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Turki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503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Lill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183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13303112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48080"/>
            <a:ext cx="3886206" cy="428454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48080"/>
            <a:ext cx="3886206" cy="4284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104013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0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19" y="1369642"/>
            <a:ext cx="3991495" cy="319461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20095670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798725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0481289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 By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647681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55727111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93810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15429660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65305350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5">
            <a:extLst>
              <a:ext uri="{FF2B5EF4-FFF2-40B4-BE49-F238E27FC236}">
                <a16:creationId xmlns:a16="http://schemas.microsoft.com/office/drawing/2014/main" id="{A0FA3E6E-C9C2-884F-81F3-FBDF861EC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3" y="544171"/>
            <a:ext cx="7209875" cy="40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550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 #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1">
            <a:extLst>
              <a:ext uri="{FF2B5EF4-FFF2-40B4-BE49-F238E27FC236}">
                <a16:creationId xmlns:a16="http://schemas.microsoft.com/office/drawing/2014/main" id="{CA3D46FE-415B-DF45-AF47-E0AC0E701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0258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395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mulighet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5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696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70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 Bå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595978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4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61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01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5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2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81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750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y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40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å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12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lysbilde T-bane vint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1316665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egion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93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Trik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463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04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66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200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illet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blipFill dpi="0" rotWithShape="1">
            <a:blip r:embed="rId3"/>
            <a:srcRect/>
            <a:stretch>
              <a:fillRect/>
            </a:stretch>
          </a:blip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777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223059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tel og innhold - hvit bu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pic>
        <p:nvPicPr>
          <p:cNvPr id="8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867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4"/>
            <a:ext cx="9145535" cy="514740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1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7"/>
            <a:ext cx="9145535" cy="514588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tellysbilde RegionBus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279834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57"/>
            <a:ext cx="9145533" cy="514588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5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57"/>
            <a:ext cx="9145533" cy="514588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37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1" cy="514588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5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1" cy="51458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9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0" cy="51458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157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0" cy="514588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24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5528" cy="514588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18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133031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388620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30001"/>
            <a:ext cx="3886206" cy="387097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10401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0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19" y="1369642"/>
            <a:ext cx="3991495" cy="3194612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20095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tellysbilde T-ban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648069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798725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048128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5572711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9381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1542966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6530535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"/>
            <a:ext cx="9144000" cy="5145012"/>
          </a:xfrm>
          <a:prstGeom prst="rect">
            <a:avLst/>
          </a:prstGeom>
        </p:spPr>
      </p:pic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936955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 #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81025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E8FB8BA9-23CC-3F49-B3FF-D32FC2294F9E}" type="datetime1">
              <a:rPr lang="nb-NO" smtClean="0"/>
              <a:t>01.03.2023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39563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lysbilde By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647681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tellysbilde Stasj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34821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tellysbilde Bå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595978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tellysbilde T-bane vint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131666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tellysbilde RegionBuss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0279834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tellysbilde T-ban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648069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tellysbilde Stasjon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87FABD-255C-A048-8EAC-8C7B0357941D}"/>
              </a:ext>
            </a:extLst>
          </p:cNvPr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11" name="Tittel 1">
            <a:extLst>
              <a:ext uri="{FF2B5EF4-FFF2-40B4-BE49-F238E27FC236}">
                <a16:creationId xmlns:a16="http://schemas.microsoft.com/office/drawing/2014/main" id="{1A18D44E-B01D-ED43-8767-4B5F65CF7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Undertittel 2">
            <a:extLst>
              <a:ext uri="{FF2B5EF4-FFF2-40B4-BE49-F238E27FC236}">
                <a16:creationId xmlns:a16="http://schemas.microsoft.com/office/drawing/2014/main" id="{B3A1F37A-E2E3-644A-A3F4-8347CB4B5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66A581AD-3FA1-6943-B71B-F20258523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Fornavn Etternavn, Stilling</a:t>
            </a:r>
          </a:p>
        </p:txBody>
      </p:sp>
      <p:sp>
        <p:nvSpPr>
          <p:cNvPr id="16" name="Plassholder for dato 10">
            <a:extLst>
              <a:ext uri="{FF2B5EF4-FFF2-40B4-BE49-F238E27FC236}">
                <a16:creationId xmlns:a16="http://schemas.microsoft.com/office/drawing/2014/main" id="{6B1B8F09-09A6-4745-962A-7B2D0261C6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7A3E6E3F-F2AA-C142-A242-6DEC8C496E6D}" type="datetime1">
              <a:rPr lang="nb-NO" smtClean="0"/>
              <a:t>01.03.2023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7348219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22305954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15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193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5510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øn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372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223059545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Turki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503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Lilla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1837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13303112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48080"/>
            <a:ext cx="3886206" cy="428454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48080"/>
            <a:ext cx="3886206" cy="4284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1040132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0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19" y="1369642"/>
            <a:ext cx="3991495" cy="319461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200956708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79872550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404812896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55727111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938104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215429660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Bl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1936122"/>
            <a:ext cx="7886700" cy="646331"/>
          </a:xfrm>
        </p:spPr>
        <p:txBody>
          <a:bodyPr anchor="b"/>
          <a:lstStyle>
            <a:lvl1pPr algn="ctr">
              <a:lnSpc>
                <a:spcPct val="100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150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1653053503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8" name="Bilde 5">
            <a:extLst>
              <a:ext uri="{FF2B5EF4-FFF2-40B4-BE49-F238E27FC236}">
                <a16:creationId xmlns:a16="http://schemas.microsoft.com/office/drawing/2014/main" id="{A0FA3E6E-C9C2-884F-81F3-FBDF861EC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63" y="544171"/>
            <a:ext cx="7209875" cy="40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95502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 #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de 1">
            <a:extLst>
              <a:ext uri="{FF2B5EF4-FFF2-40B4-BE49-F238E27FC236}">
                <a16:creationId xmlns:a16="http://schemas.microsoft.com/office/drawing/2014/main" id="{CA3D46FE-415B-DF45-AF47-E0AC0E701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102588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uppe 38"/>
          <p:cNvGrpSpPr/>
          <p:nvPr userDrawn="1"/>
        </p:nvGrpSpPr>
        <p:grpSpPr>
          <a:xfrm>
            <a:off x="2990626" y="1203360"/>
            <a:ext cx="3169728" cy="2746346"/>
            <a:chOff x="5310958" y="2374788"/>
            <a:chExt cx="5629018" cy="5419817"/>
          </a:xfrm>
        </p:grpSpPr>
        <p:grpSp>
          <p:nvGrpSpPr>
            <p:cNvPr id="17" name="Gruppe 16"/>
            <p:cNvGrpSpPr/>
            <p:nvPr userDrawn="1"/>
          </p:nvGrpSpPr>
          <p:grpSpPr>
            <a:xfrm>
              <a:off x="5670436" y="3692865"/>
              <a:ext cx="5269540" cy="812979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23" name="Trapes 22"/>
              <p:cNvSpPr/>
              <p:nvPr userDrawn="1"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616"/>
              </a:p>
            </p:txBody>
          </p:sp>
          <p:sp>
            <p:nvSpPr>
              <p:cNvPr id="24" name="Trapes 23"/>
              <p:cNvSpPr/>
              <p:nvPr userDrawn="1"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616"/>
              </a:p>
            </p:txBody>
          </p:sp>
        </p:grpSp>
        <p:grpSp>
          <p:nvGrpSpPr>
            <p:cNvPr id="26" name="Gruppe 25"/>
            <p:cNvGrpSpPr/>
            <p:nvPr userDrawn="1"/>
          </p:nvGrpSpPr>
          <p:grpSpPr>
            <a:xfrm>
              <a:off x="5310958" y="5690869"/>
              <a:ext cx="5269540" cy="799200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27" name="Trapes 26"/>
              <p:cNvSpPr/>
              <p:nvPr userDrawn="1"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616"/>
              </a:p>
            </p:txBody>
          </p:sp>
          <p:sp>
            <p:nvSpPr>
              <p:cNvPr id="29" name="Trapes 28"/>
              <p:cNvSpPr/>
              <p:nvPr userDrawn="1"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616"/>
              </a:p>
            </p:txBody>
          </p:sp>
        </p:grpSp>
        <p:grpSp>
          <p:nvGrpSpPr>
            <p:cNvPr id="30" name="Gruppe 29"/>
            <p:cNvGrpSpPr/>
            <p:nvPr userDrawn="1"/>
          </p:nvGrpSpPr>
          <p:grpSpPr>
            <a:xfrm rot="6060610" flipH="1">
              <a:off x="4450019" y="4673844"/>
              <a:ext cx="5417929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34" name="Trapes 33"/>
              <p:cNvSpPr/>
              <p:nvPr userDrawn="1"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616"/>
              </a:p>
            </p:txBody>
          </p:sp>
          <p:sp>
            <p:nvSpPr>
              <p:cNvPr id="35" name="Trapes 34"/>
              <p:cNvSpPr/>
              <p:nvPr userDrawn="1"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616"/>
              </a:p>
            </p:txBody>
          </p:sp>
        </p:grpSp>
        <p:grpSp>
          <p:nvGrpSpPr>
            <p:cNvPr id="36" name="Gruppe 35"/>
            <p:cNvGrpSpPr/>
            <p:nvPr userDrawn="1"/>
          </p:nvGrpSpPr>
          <p:grpSpPr>
            <a:xfrm rot="6060610" flipH="1">
              <a:off x="6432945" y="4671189"/>
              <a:ext cx="5416395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37" name="Trapes 36"/>
              <p:cNvSpPr/>
              <p:nvPr userDrawn="1"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616"/>
              </a:p>
            </p:txBody>
          </p:sp>
          <p:sp>
            <p:nvSpPr>
              <p:cNvPr id="38" name="Trapes 37"/>
              <p:cNvSpPr/>
              <p:nvPr userDrawn="1"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616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5898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66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4" Type="http://schemas.openxmlformats.org/officeDocument/2006/relationships/image" Target="../media/image11.jpe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theme" Target="../theme/theme2.xml"/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tags" Target="../tags/tag1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image" Target="../media/image1.gif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theme" Target="../theme/theme3.xml"/><Relationship Id="rId30" Type="http://schemas.openxmlformats.org/officeDocument/2006/relationships/image" Target="../media/image3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49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sz="488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7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662" r:id="rId8"/>
    <p:sldLayoutId id="2147483663" r:id="rId9"/>
    <p:sldLayoutId id="2147483698" r:id="rId10"/>
    <p:sldLayoutId id="2147483699" r:id="rId11"/>
    <p:sldLayoutId id="2147483700" r:id="rId12"/>
    <p:sldLayoutId id="2147483701" r:id="rId13"/>
    <p:sldLayoutId id="2147483705" r:id="rId14"/>
    <p:sldLayoutId id="2147483664" r:id="rId15"/>
    <p:sldLayoutId id="2147483707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66" r:id="rId22"/>
    <p:sldLayoutId id="2147483667" r:id="rId23"/>
    <p:sldLayoutId id="2147483677" r:id="rId24"/>
    <p:sldLayoutId id="2147483678" r:id="rId25"/>
  </p:sldLayoutIdLst>
  <p:hf sldNum="0" hdr="0" ftr="0"/>
  <p:txStyles>
    <p:titleStyle>
      <a:lvl1pPr algn="l" defTabSz="685697" rtl="0" eaLnBrk="1" latinLnBrk="0" hangingPunct="1">
        <a:lnSpc>
          <a:spcPct val="100000"/>
        </a:lnSpc>
        <a:spcBef>
          <a:spcPct val="0"/>
        </a:spcBef>
        <a:buNone/>
        <a:defRPr sz="2794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56500" indent="-256500" algn="l" defTabSz="685697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8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6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688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825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"/>
            <a:ext cx="9144000" cy="5145024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49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sz="488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</p:spTree>
    <p:extLst>
      <p:ext uri="{BB962C8B-B14F-4D97-AF65-F5344CB8AC3E}">
        <p14:creationId xmlns:p14="http://schemas.microsoft.com/office/powerpoint/2010/main" val="380577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79" r:id="rId2"/>
    <p:sldLayoutId id="2147483680" r:id="rId3"/>
    <p:sldLayoutId id="2147483686" r:id="rId4"/>
    <p:sldLayoutId id="2147483688" r:id="rId5"/>
    <p:sldLayoutId id="2147483685" r:id="rId6"/>
    <p:sldLayoutId id="2147483695" r:id="rId7"/>
    <p:sldLayoutId id="2147483687" r:id="rId8"/>
    <p:sldLayoutId id="2147483692" r:id="rId9"/>
    <p:sldLayoutId id="2147483693" r:id="rId10"/>
    <p:sldLayoutId id="2147483697" r:id="rId11"/>
    <p:sldLayoutId id="2147483682" r:id="rId12"/>
    <p:sldLayoutId id="2147483683" r:id="rId13"/>
    <p:sldLayoutId id="2147483691" r:id="rId14"/>
    <p:sldLayoutId id="2147483690" r:id="rId15"/>
    <p:sldLayoutId id="2147483689" r:id="rId16"/>
    <p:sldLayoutId id="2147483694" r:id="rId17"/>
    <p:sldLayoutId id="2147483684" r:id="rId18"/>
    <p:sldLayoutId id="2147483681" r:id="rId19"/>
    <p:sldLayoutId id="2147483696" r:id="rId20"/>
    <p:sldLayoutId id="2147483760" r:id="rId21"/>
    <p:sldLayoutId id="2147483706" r:id="rId22"/>
    <p:sldLayoutId id="2147483717" r:id="rId23"/>
    <p:sldLayoutId id="2147483718" r:id="rId24"/>
    <p:sldLayoutId id="2147483719" r:id="rId25"/>
    <p:sldLayoutId id="2147483720" r:id="rId26"/>
    <p:sldLayoutId id="2147483721" r:id="rId27"/>
    <p:sldLayoutId id="2147483702" r:id="rId28"/>
    <p:sldLayoutId id="2147483703" r:id="rId29"/>
    <p:sldLayoutId id="2147483704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</p:sldLayoutIdLst>
  <p:hf hdr="0" ftr="0" dt="0"/>
  <p:txStyles>
    <p:titleStyle>
      <a:lvl1pPr algn="l" defTabSz="685697" rtl="0" eaLnBrk="1" latinLnBrk="0" hangingPunct="1">
        <a:lnSpc>
          <a:spcPct val="100000"/>
        </a:lnSpc>
        <a:spcBef>
          <a:spcPct val="0"/>
        </a:spcBef>
        <a:buNone/>
        <a:defRPr sz="2794" b="1" kern="1200">
          <a:solidFill>
            <a:srgbClr val="707070"/>
          </a:solidFill>
          <a:latin typeface="+mj-lt"/>
          <a:ea typeface="+mj-ea"/>
          <a:cs typeface="+mj-cs"/>
        </a:defRPr>
      </a:lvl1pPr>
    </p:titleStyle>
    <p:bodyStyle>
      <a:lvl1pPr marL="256500" indent="-256500" algn="l" defTabSz="685697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8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6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688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825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BBDCCA3-FD3F-4111-A463-2D9F03909B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3029596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9" imgW="411" imgH="411" progId="TCLayout.ActiveDocument.1">
                  <p:embed/>
                </p:oleObj>
              </mc:Choice>
              <mc:Fallback>
                <p:oleObj name="think-cell Slide" r:id="rId29" imgW="411" imgH="411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BBDCCA3-FD3F-4111-A463-2D9F03909B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49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sz="488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7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16" r:id="rId26"/>
  </p:sldLayoutIdLst>
  <p:hf sldNum="0" hdr="0" ftr="0"/>
  <p:txStyles>
    <p:titleStyle>
      <a:lvl1pPr algn="l" defTabSz="685697" rtl="0" eaLnBrk="1" latinLnBrk="0" hangingPunct="1">
        <a:lnSpc>
          <a:spcPct val="100000"/>
        </a:lnSpc>
        <a:spcBef>
          <a:spcPct val="0"/>
        </a:spcBef>
        <a:buNone/>
        <a:defRPr sz="2794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56500" indent="-256500" algn="l" defTabSz="685697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8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6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688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825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bussanbud@ruter.n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0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ruter.no/link/3faf091c55fe47858c5a776d66ad19a5.aspx?id=24191" TargetMode="External"/><Relationship Id="rId13" Type="http://schemas.openxmlformats.org/officeDocument/2006/relationships/hyperlink" Target="https://ruter.no/link/d66ab5bb49c341eb96364930c7e10af5.aspx?id=24161" TargetMode="External"/><Relationship Id="rId18" Type="http://schemas.openxmlformats.org/officeDocument/2006/relationships/hyperlink" Target="https://ruter.no/link/3bfb72cc32c6426ea9068572d4fe6604.aspx?id=24173" TargetMode="External"/><Relationship Id="rId3" Type="http://schemas.openxmlformats.org/officeDocument/2006/relationships/hyperlink" Target="https://ruter.no/link/b40ee3c770fa4533ac57072d70baf318.aspx?id=24168" TargetMode="External"/><Relationship Id="rId21" Type="http://schemas.openxmlformats.org/officeDocument/2006/relationships/hyperlink" Target="https://ruter.no/link/1c54e5408a6a45f9958b713c40d8eb0d.aspx?id=24182" TargetMode="External"/><Relationship Id="rId7" Type="http://schemas.openxmlformats.org/officeDocument/2006/relationships/hyperlink" Target="https://ruter.no/link/a2952c55dd384750b1904f2966b90572.aspx?id=24185" TargetMode="External"/><Relationship Id="rId12" Type="http://schemas.openxmlformats.org/officeDocument/2006/relationships/hyperlink" Target="https://ruter.no/link/5d5938e3bf424bc29d7dffbd5ad3ed66.aspx?id=24166" TargetMode="External"/><Relationship Id="rId17" Type="http://schemas.openxmlformats.org/officeDocument/2006/relationships/hyperlink" Target="https://ruter.no/link/531c2ea0635b49b884f553f93613d882.aspx?id=24172" TargetMode="External"/><Relationship Id="rId2" Type="http://schemas.openxmlformats.org/officeDocument/2006/relationships/hyperlink" Target="https://ruter.no/link/e3b44718e97d4bc4a9b718b38ee909c2.aspx?id=24190" TargetMode="External"/><Relationship Id="rId16" Type="http://schemas.openxmlformats.org/officeDocument/2006/relationships/hyperlink" Target="https://ruter.no/link/ca391cfd345e47a8b89dc2db155f404e.aspx?id=24164" TargetMode="External"/><Relationship Id="rId20" Type="http://schemas.openxmlformats.org/officeDocument/2006/relationships/hyperlink" Target="https://ruter.no/link/bf4d64ed0dbb4a29b57fdae6710e47ab.aspx?id=24175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ter.no/link/0f74f59c5ce4492da24da2327b71c3ff.aspx?id=24192" TargetMode="External"/><Relationship Id="rId11" Type="http://schemas.openxmlformats.org/officeDocument/2006/relationships/hyperlink" Target="https://ruter.no/link/ed17da925e01464084cd8ae6925732d7.aspx?id=24165" TargetMode="External"/><Relationship Id="rId24" Type="http://schemas.openxmlformats.org/officeDocument/2006/relationships/hyperlink" Target="https://ruter.no/link/bd4185f000f844649af025eb28e83014.aspx?id=24189" TargetMode="External"/><Relationship Id="rId5" Type="http://schemas.openxmlformats.org/officeDocument/2006/relationships/hyperlink" Target="https://ruter.no/link/b4f2c62aa125408c92d2d1dcb2002a58.aspx?id=24176" TargetMode="External"/><Relationship Id="rId15" Type="http://schemas.openxmlformats.org/officeDocument/2006/relationships/hyperlink" Target="https://ruter.no/link/a34f60495da24a5793423398a8709ace.aspx?id=24163" TargetMode="External"/><Relationship Id="rId23" Type="http://schemas.openxmlformats.org/officeDocument/2006/relationships/hyperlink" Target="https://ruter.no/link/4fa950cbdf9a4dab83d989b5d0999a5e.aspx?id=24188" TargetMode="External"/><Relationship Id="rId10" Type="http://schemas.openxmlformats.org/officeDocument/2006/relationships/hyperlink" Target="https://ruter.no/link/1e1cd3db5cc54bd2a5c85ecad6071cb3.aspx?id=24180" TargetMode="External"/><Relationship Id="rId19" Type="http://schemas.openxmlformats.org/officeDocument/2006/relationships/hyperlink" Target="https://ruter.no/link/d68e4e808e454463a1d30dc826b1ba01.aspx?id=24171" TargetMode="External"/><Relationship Id="rId4" Type="http://schemas.openxmlformats.org/officeDocument/2006/relationships/hyperlink" Target="https://ruter.no/link/576cfc7f69a243768f8ba104af8723fb.aspx?id=24169" TargetMode="External"/><Relationship Id="rId9" Type="http://schemas.openxmlformats.org/officeDocument/2006/relationships/hyperlink" Target="https://ruter.no/link/715b7fc985974f2dadbf0d5b668ebb92.aspx?id=24186" TargetMode="External"/><Relationship Id="rId14" Type="http://schemas.openxmlformats.org/officeDocument/2006/relationships/hyperlink" Target="https://ruter.no/link/68822a728cef4f5da53db88688a94f58.aspx?id=24162" TargetMode="External"/><Relationship Id="rId22" Type="http://schemas.openxmlformats.org/officeDocument/2006/relationships/hyperlink" Target="https://ruter.no/link/9f92e5364b1445b6aedcbfd784e23133.aspx?id=24184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1E437F-4246-433C-A693-B207C625D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880" y="470770"/>
            <a:ext cx="7978074" cy="1523494"/>
          </a:xfrm>
        </p:spPr>
        <p:txBody>
          <a:bodyPr/>
          <a:lstStyle/>
          <a:p>
            <a:r>
              <a:rPr lang="en-US" sz="3300" dirty="0" err="1"/>
              <a:t>Velkommen</a:t>
            </a:r>
            <a:r>
              <a:rPr lang="en-US" sz="3300" dirty="0"/>
              <a:t> </a:t>
            </a:r>
            <a:r>
              <a:rPr lang="en-US" sz="3300" dirty="0" err="1"/>
              <a:t>til</a:t>
            </a:r>
            <a:r>
              <a:rPr lang="en-US" sz="3300" dirty="0"/>
              <a:t> </a:t>
            </a:r>
            <a:br>
              <a:rPr lang="en-US" sz="3300" dirty="0"/>
            </a:br>
            <a:r>
              <a:rPr lang="en-US" sz="3300" dirty="0" err="1"/>
              <a:t>Dialogkonferanse</a:t>
            </a:r>
            <a:r>
              <a:rPr lang="en-US" sz="3300" dirty="0"/>
              <a:t> om </a:t>
            </a:r>
            <a:r>
              <a:rPr lang="en-US" sz="3300" dirty="0" err="1"/>
              <a:t>konkurransen</a:t>
            </a:r>
            <a:r>
              <a:rPr lang="en-US" sz="3300" dirty="0"/>
              <a:t> </a:t>
            </a:r>
            <a:r>
              <a:rPr lang="en-US" sz="3300" dirty="0" err="1"/>
              <a:t>Transporttjenester</a:t>
            </a:r>
            <a:r>
              <a:rPr lang="en-US" sz="3300" dirty="0"/>
              <a:t> </a:t>
            </a:r>
            <a:r>
              <a:rPr lang="en-US" sz="3300" dirty="0" err="1"/>
              <a:t>Follo</a:t>
            </a:r>
            <a:r>
              <a:rPr lang="en-US" sz="3300" dirty="0"/>
              <a:t> 2025</a:t>
            </a:r>
            <a:endParaRPr lang="nb-NO" sz="3300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FB0E7C5-E11C-4B42-A682-43CE8C43F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880" y="2787366"/>
            <a:ext cx="7978074" cy="733085"/>
          </a:xfrm>
        </p:spPr>
        <p:txBody>
          <a:bodyPr/>
          <a:lstStyle/>
          <a:p>
            <a:endParaRPr lang="nb-NO" dirty="0"/>
          </a:p>
          <a:p>
            <a:r>
              <a:rPr lang="nb-NO" dirty="0"/>
              <a:t>2 Mars 2023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AC9D40-4AFD-44FD-AAF9-7063B0900A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1880" y="3703153"/>
            <a:ext cx="7978074" cy="290849"/>
          </a:xfrm>
        </p:spPr>
        <p:txBody>
          <a:bodyPr/>
          <a:lstStyle/>
          <a:p>
            <a:r>
              <a:rPr lang="nb-NO" sz="2100" dirty="0"/>
              <a:t>Hellik Hoff, Ruter </a:t>
            </a:r>
          </a:p>
        </p:txBody>
      </p:sp>
    </p:spTree>
    <p:extLst>
      <p:ext uri="{BB962C8B-B14F-4D97-AF65-F5344CB8AC3E}">
        <p14:creationId xmlns:p14="http://schemas.microsoft.com/office/powerpoint/2010/main" val="3426662013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52F036-DF86-4B6A-A5A0-EEB61D9B1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649" y="1878350"/>
            <a:ext cx="7980536" cy="738664"/>
          </a:xfrm>
        </p:spPr>
        <p:txBody>
          <a:bodyPr/>
          <a:lstStyle/>
          <a:p>
            <a:r>
              <a:rPr lang="nb-NO" sz="4800"/>
              <a:t>Fremdriftsplan </a:t>
            </a:r>
            <a:endParaRPr lang="nb-NO" sz="4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56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ssholder for innhold 3"/>
          <p:cNvGraphicFramePr>
            <a:graphicFrameLocks noGrp="1"/>
          </p:cNvGraphicFramePr>
          <p:nvPr>
            <p:ph idx="1"/>
          </p:nvPr>
        </p:nvGraphicFramePr>
        <p:xfrm>
          <a:off x="562753" y="143044"/>
          <a:ext cx="8389386" cy="173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kstSylinder 16"/>
          <p:cNvSpPr txBox="1"/>
          <p:nvPr/>
        </p:nvSpPr>
        <p:spPr>
          <a:xfrm>
            <a:off x="4075025" y="254117"/>
            <a:ext cx="1082348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Kontrakt signeres</a:t>
            </a:r>
          </a:p>
        </p:txBody>
      </p:sp>
      <p:cxnSp>
        <p:nvCxnSpPr>
          <p:cNvPr id="19" name="Rett pil 18"/>
          <p:cNvCxnSpPr/>
          <p:nvPr/>
        </p:nvCxnSpPr>
        <p:spPr>
          <a:xfrm flipH="1">
            <a:off x="4566211" y="496906"/>
            <a:ext cx="1307" cy="1520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/>
          <p:cNvSpPr txBox="1"/>
          <p:nvPr/>
        </p:nvSpPr>
        <p:spPr>
          <a:xfrm>
            <a:off x="5591642" y="245722"/>
            <a:ext cx="1133644" cy="2308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Kjøring starter opp</a:t>
            </a:r>
          </a:p>
        </p:txBody>
      </p:sp>
      <p:cxnSp>
        <p:nvCxnSpPr>
          <p:cNvPr id="21" name="Rett pil 20"/>
          <p:cNvCxnSpPr/>
          <p:nvPr/>
        </p:nvCxnSpPr>
        <p:spPr>
          <a:xfrm flipH="1">
            <a:off x="5999443" y="496905"/>
            <a:ext cx="1307" cy="1520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ell 1"/>
          <p:cNvGraphicFramePr>
            <a:graphicFrameLocks noGrp="1"/>
          </p:cNvGraphicFramePr>
          <p:nvPr/>
        </p:nvGraphicFramePr>
        <p:xfrm>
          <a:off x="708544" y="1480537"/>
          <a:ext cx="8243598" cy="358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39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39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3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739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0130">
                <a:tc>
                  <a:txBody>
                    <a:bodyPr/>
                    <a:lstStyle/>
                    <a:p>
                      <a:pPr marL="0" marR="0" lvl="0" indent="0" algn="l" defTabSz="6856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800">
                          <a:solidFill>
                            <a:srgbClr val="7030A0"/>
                          </a:solidFill>
                        </a:rPr>
                        <a:t>Marked</a:t>
                      </a:r>
                    </a:p>
                    <a:p>
                      <a:pPr marL="0" marR="0" lvl="0" indent="0" algn="l" defTabSz="6856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700" b="0"/>
                        <a:t>har ansvar for at behov og bestilling blir initiert til</a:t>
                      </a:r>
                      <a:r>
                        <a:rPr lang="nb-NO" sz="700" b="0" baseline="0"/>
                        <a:t> en anskaffelse</a:t>
                      </a:r>
                      <a:endParaRPr lang="nb-NO" sz="700" b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800">
                          <a:solidFill>
                            <a:srgbClr val="7030A0"/>
                          </a:solidFill>
                        </a:rPr>
                        <a:t>Strategiske anskaffelser  </a:t>
                      </a:r>
                    </a:p>
                    <a:p>
                      <a:r>
                        <a:rPr lang="nb-NO" sz="700" b="0"/>
                        <a:t>har ansvar for gjennomføring av forprosjekt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800" b="1">
                          <a:solidFill>
                            <a:srgbClr val="7030A0"/>
                          </a:solidFill>
                        </a:rPr>
                        <a:t>Strategiske anskaffelser</a:t>
                      </a:r>
                      <a:r>
                        <a:rPr lang="nb-NO" sz="800" b="1" baseline="0">
                          <a:solidFill>
                            <a:srgbClr val="7030A0"/>
                          </a:solidFill>
                        </a:rPr>
                        <a:t> </a:t>
                      </a:r>
                    </a:p>
                    <a:p>
                      <a:r>
                        <a:rPr lang="nb-NO" sz="700" b="0"/>
                        <a:t>er ansvarlig for konkurranse-gjennomføring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800">
                          <a:solidFill>
                            <a:srgbClr val="7030A0"/>
                          </a:solidFill>
                        </a:rPr>
                        <a:t>Strategiske anskaffelser </a:t>
                      </a:r>
                    </a:p>
                    <a:p>
                      <a:r>
                        <a:rPr lang="nb-NO" sz="700" b="0"/>
                        <a:t>har ansvar for gjennomføring av oppstartsfasen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800" baseline="0">
                          <a:solidFill>
                            <a:srgbClr val="7030A0"/>
                          </a:solidFill>
                        </a:rPr>
                        <a:t>Produksjon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700" b="0" baseline="0">
                          <a:solidFill>
                            <a:schemeClr val="bg1"/>
                          </a:solidFill>
                        </a:rPr>
                        <a:t>har ansvar for oppfølging av kontraktene og leveransene.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800">
                          <a:solidFill>
                            <a:srgbClr val="7030A0"/>
                          </a:solidFill>
                        </a:rPr>
                        <a:t>Strategiske anskaffelser </a:t>
                      </a:r>
                      <a:r>
                        <a:rPr lang="nb-NO" sz="700" b="0">
                          <a:solidFill>
                            <a:schemeClr val="bg1"/>
                          </a:solidFill>
                        </a:rPr>
                        <a:t>har ansvar for rammeverk,</a:t>
                      </a:r>
                      <a:r>
                        <a:rPr lang="nb-NO" sz="700" b="0" baseline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b-NO" sz="700" b="0">
                          <a:solidFill>
                            <a:schemeClr val="bg1"/>
                          </a:solidFill>
                        </a:rPr>
                        <a:t> grunnlag og formaliteter knyttet til oppfølging av kontraktene.</a:t>
                      </a:r>
                      <a:endParaRPr lang="nb-NO" sz="9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800">
                          <a:solidFill>
                            <a:srgbClr val="7030A0"/>
                          </a:solidFill>
                        </a:rPr>
                        <a:t>Strategiske anskaffelser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700" b="0">
                          <a:solidFill>
                            <a:schemeClr val="bg1"/>
                          </a:solidFill>
                        </a:rPr>
                        <a:t>har ansvar for etablering og avslutning av kontrakter, evaluering og læring.</a:t>
                      </a:r>
                    </a:p>
                    <a:p>
                      <a:endParaRPr lang="nb-NO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r>
                        <a:rPr lang="nb-NO" sz="700"/>
                        <a:t>Område</a:t>
                      </a:r>
                      <a:r>
                        <a:rPr lang="nb-NO" sz="700" baseline="0"/>
                        <a:t>sjef godkjenner bestillingen</a:t>
                      </a:r>
                      <a:endParaRPr lang="nb-NO" sz="7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700"/>
                        <a:t>Områdesjef</a:t>
                      </a:r>
                      <a:r>
                        <a:rPr lang="nb-NO" sz="700" baseline="0"/>
                        <a:t> godkjenner forprosjekt</a:t>
                      </a:r>
                      <a:endParaRPr lang="nb-NO" sz="7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700"/>
                        <a:t>Ruters styrende organer</a:t>
                      </a:r>
                      <a:r>
                        <a:rPr lang="nb-NO" sz="700" baseline="0"/>
                        <a:t> beslutter tildeling av kontrakt </a:t>
                      </a:r>
                      <a:endParaRPr lang="nb-NO" sz="7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700">
                          <a:solidFill>
                            <a:schemeClr val="tx1"/>
                          </a:solidFill>
                        </a:rPr>
                        <a:t>Bestiller/bruker</a:t>
                      </a:r>
                      <a:r>
                        <a:rPr lang="nb-NO" sz="700" baseline="0">
                          <a:solidFill>
                            <a:schemeClr val="tx1"/>
                          </a:solidFill>
                        </a:rPr>
                        <a:t> av avtalen anviser betaling til leverandør – Trafikkutvikling (fast- eller fleksibel kontrakt)</a:t>
                      </a:r>
                      <a:endParaRPr lang="nb-NO" sz="5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nb-NO" sz="9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r>
                        <a:rPr lang="nb-NO" sz="700"/>
                        <a:t>Behov</a:t>
                      </a:r>
                      <a:r>
                        <a:rPr lang="nb-NO" sz="700" baseline="0"/>
                        <a:t> og bestillinger kommer fra Områdeteamet.</a:t>
                      </a:r>
                    </a:p>
                    <a:p>
                      <a:endParaRPr lang="nb-NO" sz="700" baseline="0"/>
                    </a:p>
                    <a:p>
                      <a:r>
                        <a:rPr lang="nb-NO" sz="700" baseline="0">
                          <a:solidFill>
                            <a:schemeClr val="tx1"/>
                          </a:solidFill>
                        </a:rPr>
                        <a:t>Gjennom evaluering og læring av anskaffelsesprosessen ulike faser (forprosjekt, innkjøp, oppstart og kontrakts-oppfølging) vil disse erfaringene tas inn i alle vurderingsfasene knyttet til nye kontrakter. </a:t>
                      </a:r>
                      <a:endParaRPr lang="nb-NO" sz="7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700"/>
                        <a:t>Leveranser i forprosjektet kommer fra: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/>
                        <a:t>Plan og trafikk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Mobilitetstjenester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Kommunikasjon, markedsføring og kundetjenester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Digitale plattformer og systemer</a:t>
                      </a:r>
                    </a:p>
                    <a:p>
                      <a:pPr marL="171450" marR="0" lvl="0" indent="-171450" algn="l" defTabSz="6856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700" baseline="0">
                          <a:solidFill>
                            <a:schemeClr val="tx1"/>
                          </a:solidFill>
                        </a:rPr>
                        <a:t>Produksjon - erfaringer rundt svakheter og mangler i kontraktene </a:t>
                      </a:r>
                      <a:endParaRPr lang="nb-NO" sz="900">
                        <a:solidFill>
                          <a:schemeClr val="tx1"/>
                        </a:solidFill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Økonomi og strategi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Juridiske tjenester</a:t>
                      </a:r>
                      <a:endParaRPr lang="nb-NO" sz="7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700"/>
                        <a:t>Ansvarlig for leveranser i konkurransegjennomføringen: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/>
                        <a:t>Prosedyre</a:t>
                      </a:r>
                      <a:r>
                        <a:rPr lang="nb-NO" sz="700" baseline="0"/>
                        <a:t>, kontrakt og annen juridisk bistand – Juridiske tjenester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Oppdragsbeskrivelse, rutebeskrivelse, materiell-beskrivelse og  anleggs-beskrivelse – Trafikkutvikling (fast eller fleksibel frekvens)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Insitamentsbeskrivelse – </a:t>
                      </a:r>
                      <a:r>
                        <a:rPr lang="nb-NO" sz="700" baseline="0" err="1"/>
                        <a:t>Kontraktsforvaltning</a:t>
                      </a:r>
                      <a:endParaRPr lang="nb-NO" sz="700" baseline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Godtgjørelse – Økonomi og strategi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IT-systemer – Digitale plattformer og systemer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>
                          <a:solidFill>
                            <a:schemeClr val="tx1"/>
                          </a:solidFill>
                        </a:rPr>
                        <a:t>Produksjon – erfaringer rundt svakheter og mangler i kontraktene </a:t>
                      </a:r>
                      <a:endParaRPr lang="nb-NO" sz="90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700"/>
                        <a:t>Deltakere i </a:t>
                      </a:r>
                      <a:r>
                        <a:rPr lang="nb-NO" sz="700" err="1"/>
                        <a:t>oppstartsgruppen</a:t>
                      </a:r>
                      <a:r>
                        <a:rPr lang="nb-NO" sz="700"/>
                        <a:t>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/>
                        <a:t>Plan og trafikk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Mobilitetstjenester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Digitale plattformer og systemer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Produksjon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/>
                        <a:t>Innkjøp</a:t>
                      </a:r>
                      <a:endParaRPr lang="nb-NO" sz="7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700">
                          <a:solidFill>
                            <a:schemeClr val="tx1"/>
                          </a:solidFill>
                        </a:rPr>
                        <a:t>Andre deltakere</a:t>
                      </a:r>
                      <a:r>
                        <a:rPr lang="nb-NO" sz="700" baseline="0">
                          <a:solidFill>
                            <a:schemeClr val="tx1"/>
                          </a:solidFill>
                        </a:rPr>
                        <a:t> i kontraktsoppfølgingen: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baseline="0">
                          <a:solidFill>
                            <a:schemeClr val="tx1"/>
                          </a:solidFill>
                        </a:rPr>
                        <a:t>Plan og trafikk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baseline="0">
                          <a:solidFill>
                            <a:schemeClr val="tx1"/>
                          </a:solidFill>
                        </a:rPr>
                        <a:t>Mobilitetstjenester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baseline="0">
                          <a:solidFill>
                            <a:schemeClr val="tx1"/>
                          </a:solidFill>
                        </a:rPr>
                        <a:t>Økonomi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baseline="0">
                          <a:solidFill>
                            <a:schemeClr val="tx1"/>
                          </a:solidFill>
                        </a:rPr>
                        <a:t>Marked (Områdesjef)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="0" baseline="0">
                          <a:solidFill>
                            <a:schemeClr val="tx1"/>
                          </a:solidFill>
                        </a:rPr>
                        <a:t>Juridiske tjenester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nb-NO" sz="700" baseline="0">
                          <a:solidFill>
                            <a:schemeClr val="tx1"/>
                          </a:solidFill>
                        </a:rPr>
                        <a:t>Andre enheter i Ruter etter behov (blant annet Digitale plattformer og systemer, Service)</a:t>
                      </a:r>
                    </a:p>
                    <a:p>
                      <a:endParaRPr lang="nb-NO" sz="700" baseline="0">
                        <a:solidFill>
                          <a:schemeClr val="tx1"/>
                        </a:solidFill>
                      </a:endParaRPr>
                    </a:p>
                    <a:p>
                      <a:endParaRPr lang="nb-NO" sz="7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nb-NO" sz="700"/>
                        <a:t>Deltakere i</a:t>
                      </a:r>
                      <a:r>
                        <a:rPr lang="nb-NO" sz="700" baseline="0"/>
                        <a:t> avslutningsfasen:</a:t>
                      </a:r>
                    </a:p>
                    <a:p>
                      <a:r>
                        <a:rPr lang="nb-NO" sz="700" baseline="0"/>
                        <a:t>Alle brukere og enheter som har vært deltaker i arbeidet med kontrakten.</a:t>
                      </a:r>
                      <a:endParaRPr lang="nb-NO" sz="7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" name="Diagram 22"/>
          <p:cNvGraphicFramePr/>
          <p:nvPr/>
        </p:nvGraphicFramePr>
        <p:xfrm>
          <a:off x="921773" y="-1"/>
          <a:ext cx="761421" cy="730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Bild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8012" y="1309877"/>
            <a:ext cx="129374" cy="214903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1838" y="1309877"/>
            <a:ext cx="123455" cy="214903"/>
          </a:xfrm>
          <a:prstGeom prst="rect">
            <a:avLst/>
          </a:prstGeom>
        </p:spPr>
      </p:pic>
      <p:pic>
        <p:nvPicPr>
          <p:cNvPr id="13" name="Bild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51571" y="1304760"/>
            <a:ext cx="123455" cy="214903"/>
          </a:xfrm>
          <a:prstGeom prst="rect">
            <a:avLst/>
          </a:prstGeom>
        </p:spPr>
      </p:pic>
      <p:pic>
        <p:nvPicPr>
          <p:cNvPr id="15" name="Bild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1304" y="1309877"/>
            <a:ext cx="123455" cy="214903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9309" y="1304759"/>
            <a:ext cx="123455" cy="214903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9042" y="1309877"/>
            <a:ext cx="123455" cy="214903"/>
          </a:xfrm>
          <a:prstGeom prst="rect">
            <a:avLst/>
          </a:prstGeom>
        </p:spPr>
      </p:pic>
      <p:sp>
        <p:nvSpPr>
          <p:cNvPr id="27" name="Høyrebuet pil 26"/>
          <p:cNvSpPr/>
          <p:nvPr/>
        </p:nvSpPr>
        <p:spPr>
          <a:xfrm>
            <a:off x="223935" y="348916"/>
            <a:ext cx="484609" cy="782204"/>
          </a:xfrm>
          <a:prstGeom prst="curv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01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2695293" y="-14444"/>
            <a:ext cx="63106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Anskaffelsesprosessen for operatøravtaler og deltakere </a:t>
            </a:r>
          </a:p>
        </p:txBody>
      </p:sp>
      <p:sp>
        <p:nvSpPr>
          <p:cNvPr id="3" name="Ellipse 2"/>
          <p:cNvSpPr/>
          <p:nvPr/>
        </p:nvSpPr>
        <p:spPr>
          <a:xfrm>
            <a:off x="3344555" y="410131"/>
            <a:ext cx="1543371" cy="271260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600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33521D-73BD-4DF4-A685-2C2FBB6F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599431"/>
            <a:ext cx="7980536" cy="430887"/>
          </a:xfrm>
        </p:spPr>
        <p:txBody>
          <a:bodyPr/>
          <a:lstStyle/>
          <a:p>
            <a:r>
              <a:rPr lang="nb-NO" dirty="0"/>
              <a:t>Foreløpig fremdrift for bussanbudet i Follo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027E11-F6EA-4524-9B94-00B7AF425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9" y="1162173"/>
            <a:ext cx="7980536" cy="35989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nb-NO" dirty="0"/>
          </a:p>
          <a:p>
            <a:r>
              <a:rPr lang="nb-NO" dirty="0"/>
              <a:t>Utlysning av konkurransen 	29. april 2023 </a:t>
            </a:r>
          </a:p>
          <a:p>
            <a:r>
              <a:rPr lang="nb-NO" dirty="0"/>
              <a:t>Tilbudskonferanse 	  	23. mai </a:t>
            </a:r>
          </a:p>
          <a:p>
            <a:r>
              <a:rPr lang="nb-NO" dirty="0"/>
              <a:t>Frist kvalifisering 		30. mai </a:t>
            </a:r>
          </a:p>
          <a:p>
            <a:r>
              <a:rPr lang="nb-NO" dirty="0"/>
              <a:t>Anleggsbefaring			13. juni</a:t>
            </a:r>
          </a:p>
          <a:p>
            <a:r>
              <a:rPr lang="nb-NO" dirty="0"/>
              <a:t>Sommerferie</a:t>
            </a:r>
          </a:p>
          <a:p>
            <a:r>
              <a:rPr lang="nb-NO" dirty="0"/>
              <a:t>Spørsmålsfrist			23. august </a:t>
            </a:r>
          </a:p>
          <a:p>
            <a:r>
              <a:rPr lang="nb-NO" dirty="0"/>
              <a:t>Tilbudsfrist			11. september</a:t>
            </a:r>
          </a:p>
          <a:p>
            <a:r>
              <a:rPr lang="nb-NO" dirty="0"/>
              <a:t>Forhandlinger 			september/oktober (uke 39 – 43) </a:t>
            </a:r>
          </a:p>
          <a:p>
            <a:r>
              <a:rPr lang="nb-NO" dirty="0"/>
              <a:t>Tildeling av kontrakter 		midten av november </a:t>
            </a:r>
          </a:p>
          <a:p>
            <a:r>
              <a:rPr lang="nb-NO" dirty="0"/>
              <a:t>Oppstart kontrakt 		juni 2025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2160028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DDFAF-766B-5947-B4E2-D8F655998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Skriftlige tilbakemeldinger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0EDEE0-CBCA-A84F-A217-36479D1A25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85000" lnSpcReduction="10000"/>
          </a:bodyPr>
          <a:lstStyle/>
          <a:p>
            <a:pPr marL="285750" indent="-285750"/>
            <a:r>
              <a:rPr lang="nb-NO" dirty="0"/>
              <a:t>I etterkant av dialogkonferansen inviteres potensielle tilbydere og underleverandører til å gi skriftlige innspill til Ruter. </a:t>
            </a:r>
          </a:p>
          <a:p>
            <a:pPr marL="285750" indent="-285750"/>
            <a:r>
              <a:rPr lang="nb-NO" dirty="0"/>
              <a:t>Ruter vil legge ut diverse spørsmål det spesielt ønskes tilbakemeldinger på</a:t>
            </a:r>
          </a:p>
          <a:p>
            <a:pPr marL="285750" indent="-285750"/>
            <a:r>
              <a:rPr lang="nb-NO" b="1" dirty="0"/>
              <a:t>Frist er 13. mars 2023 </a:t>
            </a:r>
            <a:endParaRPr lang="nb-NO" b="1" dirty="0">
              <a:ea typeface="+mn-lt"/>
              <a:cs typeface="+mn-lt"/>
            </a:endParaRPr>
          </a:p>
          <a:p>
            <a:pPr marL="285750" indent="-285750"/>
            <a:r>
              <a:rPr lang="nb-NO" dirty="0">
                <a:ea typeface="+mn-lt"/>
                <a:cs typeface="+mn-lt"/>
              </a:rPr>
              <a:t>Tilbakemelding sendes til epost: </a:t>
            </a:r>
            <a:r>
              <a:rPr lang="nb-NO" dirty="0">
                <a:ea typeface="+mn-lt"/>
                <a:cs typeface="+mn-lt"/>
                <a:hlinkClick r:id="rId3"/>
              </a:rPr>
              <a:t>bussanbud@ruter.no</a:t>
            </a:r>
            <a:endParaRPr lang="nb-NO" b="1" dirty="0">
              <a:cs typeface="Arial"/>
            </a:endParaRPr>
          </a:p>
          <a:p>
            <a:pPr marL="285750" indent="-285750"/>
            <a:r>
              <a:rPr lang="nb-NO" dirty="0"/>
              <a:t>Informasjonen som sendes til Ruter vil bli behandlet konfidensielt, og vil kun bli benyttet internt i Ruter. Ideer som presenteres kan av Ruter bli benyttet i fremtidige anskaffelser og bli presentert i anonymisert form på dialogkonferanser, i konkurransegrunnlag, osv. i forbindelse med fremtidige konkurranser. </a:t>
            </a:r>
          </a:p>
          <a:p>
            <a:pPr marL="285750" indent="-285750"/>
            <a:r>
              <a:rPr lang="nb-NO" dirty="0"/>
              <a:t>Ruter er underlagt </a:t>
            </a:r>
            <a:r>
              <a:rPr lang="nb-NO" dirty="0" err="1"/>
              <a:t>offentleglova</a:t>
            </a:r>
            <a:r>
              <a:rPr lang="nb-NO" dirty="0"/>
              <a:t>, og alle innspill vil bli behandlet i tråd med regelverket.</a:t>
            </a:r>
          </a:p>
        </p:txBody>
      </p:sp>
    </p:spTree>
    <p:extLst>
      <p:ext uri="{BB962C8B-B14F-4D97-AF65-F5344CB8AC3E}">
        <p14:creationId xmlns:p14="http://schemas.microsoft.com/office/powerpoint/2010/main" val="22517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15D463-6050-43EF-84D9-FA33C9FE0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b-NO"/>
              <a:t>Transporttjenester Oslo 2021/2022 | Beskrivelse av oppdraget og incitamentavtalen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F1A33-FC81-4C95-BD5E-38677492BD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6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998" y="2381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98" y="2381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1411" y="794"/>
            <a:ext cx="158701" cy="158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nb-NO" sz="2799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7370" y="903692"/>
            <a:ext cx="8100640" cy="379673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799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12782" y="336058"/>
            <a:ext cx="8072749" cy="430754"/>
          </a:xfrm>
        </p:spPr>
        <p:txBody>
          <a:bodyPr>
            <a:normAutofit/>
          </a:bodyPr>
          <a:lstStyle/>
          <a:p>
            <a:r>
              <a:rPr lang="nb-NO" sz="2799"/>
              <a:t>Praktisk informasjon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8164" y="1131474"/>
            <a:ext cx="8135015" cy="3656471"/>
          </a:xfrm>
        </p:spPr>
        <p:txBody>
          <a:bodyPr vert="horz" lIns="0" tIns="45720" rIns="0" bIns="45720" rtlCol="0" anchor="t">
            <a:normAutofit fontScale="92500" lnSpcReduction="10000"/>
          </a:bodyPr>
          <a:lstStyle/>
          <a:p>
            <a:pPr lvl="1" indent="-170815">
              <a:buFont typeface="Arial" panose="020B0604020202020204" pitchFamily="34" charset="0"/>
              <a:buChar char="•"/>
            </a:pPr>
            <a:endParaRPr lang="nb-NO" dirty="0"/>
          </a:p>
          <a:p>
            <a:pPr lvl="1" indent="-170815">
              <a:buChar char="•"/>
            </a:pPr>
            <a:r>
              <a:rPr lang="nb-NO" dirty="0"/>
              <a:t>Opptak av konferansen, presentasjoner og referat blir lagt ut på </a:t>
            </a:r>
          </a:p>
          <a:p>
            <a:pPr marL="534035" lvl="1" indent="0">
              <a:buNone/>
            </a:pPr>
            <a:r>
              <a:rPr lang="nb-NO" dirty="0"/>
              <a:t>	kollektivanbud.no</a:t>
            </a:r>
          </a:p>
          <a:p>
            <a:pPr lvl="1" indent="-170815">
              <a:buChar char="•"/>
            </a:pPr>
            <a:r>
              <a:rPr lang="nb-NO" dirty="0"/>
              <a:t>Vennligst bruk mikrofon, samt oppgi navn og selskap</a:t>
            </a:r>
          </a:p>
          <a:p>
            <a:pPr marL="534035" lvl="1" indent="0">
              <a:buNone/>
            </a:pPr>
            <a:endParaRPr lang="nb-NO" dirty="0"/>
          </a:p>
          <a:p>
            <a:pPr lvl="1" indent="-170815">
              <a:buFont typeface="Arial" panose="020B0604020202020204" pitchFamily="34" charset="0"/>
              <a:buChar char="•"/>
            </a:pPr>
            <a:r>
              <a:rPr lang="nb-NO" dirty="0"/>
              <a:t>UTKAST til konkurransegrunnlag er lagt ut på kollektivanbud.no</a:t>
            </a:r>
          </a:p>
          <a:p>
            <a:pPr lvl="1" indent="-170815">
              <a:buFont typeface="Arial" panose="020B0604020202020204" pitchFamily="34" charset="0"/>
              <a:buChar char="•"/>
            </a:pPr>
            <a:r>
              <a:rPr lang="nb-NO" dirty="0"/>
              <a:t>Tilbakemeldinger kan gis på konferansen eller skriftlig til bussanbud@uter.no innen </a:t>
            </a:r>
            <a:r>
              <a:rPr lang="nb-NO" dirty="0">
                <a:solidFill>
                  <a:srgbClr val="FF0000"/>
                </a:solidFill>
              </a:rPr>
              <a:t>13. mars 2023</a:t>
            </a:r>
          </a:p>
          <a:p>
            <a:pPr marL="534035" lvl="1" indent="0">
              <a:buNone/>
            </a:pPr>
            <a:endParaRPr lang="nb-NO" dirty="0"/>
          </a:p>
          <a:p>
            <a:pPr lvl="1" indent="-170815">
              <a:buChar char="•"/>
            </a:pPr>
            <a:r>
              <a:rPr lang="nb-NO" dirty="0"/>
              <a:t>Påmeldt ca. 75 eksterne deltagere (de aller fleste norskspråklige)</a:t>
            </a:r>
            <a:endParaRPr lang="nb-NO" dirty="0">
              <a:cs typeface="Arial"/>
            </a:endParaRPr>
          </a:p>
          <a:p>
            <a:pPr lvl="1" indent="-170815">
              <a:buChar char="•"/>
            </a:pPr>
            <a:r>
              <a:rPr lang="nb-NO" dirty="0"/>
              <a:t>Konferansen foregår på norsk, - spørsmål kan stilles på engelsk</a:t>
            </a:r>
            <a:endParaRPr lang="nb-NO" dirty="0">
              <a:cs typeface="Arial" panose="020B0604020202020204"/>
            </a:endParaRPr>
          </a:p>
          <a:p>
            <a:pPr lvl="1" indent="-170815">
              <a:buChar char="•"/>
            </a:pPr>
            <a:r>
              <a:rPr lang="nb-NO" dirty="0"/>
              <a:t>Ruter skriver referat</a:t>
            </a:r>
            <a:endParaRPr lang="nb-NO" dirty="0">
              <a:cs typeface="Arial" panose="020B0604020202020204"/>
            </a:endParaRPr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2768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DFEFBF9-C009-4E8C-ACA7-14E7A2B95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648634"/>
            <a:ext cx="7980536" cy="430887"/>
          </a:xfrm>
        </p:spPr>
        <p:txBody>
          <a:bodyPr/>
          <a:lstStyle/>
          <a:p>
            <a:r>
              <a:rPr lang="nb-NO" dirty="0"/>
              <a:t>29 påmeldte selskaper 2. og 3. mars 2023</a:t>
            </a:r>
            <a:endParaRPr lang="nb-NO" dirty="0">
              <a:solidFill>
                <a:srgbClr val="595959"/>
              </a:solidFill>
              <a:cs typeface="Arial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128403A-D033-4149-96F5-989C6289E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021" y="1369642"/>
            <a:ext cx="7801164" cy="3194504"/>
          </a:xfrm>
        </p:spPr>
        <p:txBody>
          <a:bodyPr vert="horz" lIns="0" tIns="45720" rIns="0" bIns="45720" rtlCol="0" anchor="t">
            <a:normAutofit/>
          </a:bodyPr>
          <a:lstStyle/>
          <a:p>
            <a:pPr marL="255905" indent="-255905"/>
            <a:endParaRPr lang="nb-NO" sz="2400" b="1" dirty="0"/>
          </a:p>
          <a:p>
            <a:pPr marL="0" indent="0">
              <a:buNone/>
            </a:pPr>
            <a:r>
              <a:rPr lang="nb-NO" sz="2400" b="1" dirty="0"/>
              <a:t>6 bussoperatører</a:t>
            </a:r>
            <a:endParaRPr lang="nb-NO" sz="2400" b="1" dirty="0">
              <a:cs typeface="Arial"/>
            </a:endParaRPr>
          </a:p>
          <a:p>
            <a:pPr marL="0" indent="0">
              <a:buNone/>
            </a:pPr>
            <a:r>
              <a:rPr lang="nb-NO" sz="2400" b="1" dirty="0">
                <a:ea typeface="+mn-lt"/>
                <a:cs typeface="+mn-lt"/>
              </a:rPr>
              <a:t>8 bussprodusenter/forhandler av busser</a:t>
            </a:r>
          </a:p>
          <a:p>
            <a:pPr marL="0" indent="0">
              <a:buNone/>
            </a:pPr>
            <a:r>
              <a:rPr lang="nb-NO" sz="2400" b="1" dirty="0">
                <a:cs typeface="Arial" panose="020B0604020202020204"/>
              </a:rPr>
              <a:t>1 administrasjonsselskap (observatør)</a:t>
            </a:r>
          </a:p>
          <a:p>
            <a:pPr marL="0" indent="0">
              <a:buNone/>
            </a:pPr>
            <a:r>
              <a:rPr lang="nb-NO" sz="2400" b="1" dirty="0"/>
              <a:t>14 andre selskaper</a:t>
            </a:r>
            <a:endParaRPr lang="nb-NO" sz="2400" b="1" dirty="0">
              <a:cs typeface="Arial" panose="020B0604020202020204"/>
            </a:endParaRPr>
          </a:p>
          <a:p>
            <a:pPr marL="0" indent="0">
              <a:buNone/>
            </a:pPr>
            <a:endParaRPr lang="nb-NO" b="1" dirty="0">
              <a:cs typeface="Arial" panose="020B0604020202020204"/>
            </a:endParaRPr>
          </a:p>
          <a:p>
            <a:pPr marL="0" indent="0">
              <a:buNone/>
            </a:pPr>
            <a:endParaRPr lang="nb-NO" dirty="0">
              <a:cs typeface="Arial" panose="020B0604020202020204"/>
            </a:endParaRPr>
          </a:p>
          <a:p>
            <a:pPr marL="255905" indent="-255905"/>
            <a:endParaRPr lang="nb-NO" dirty="0">
              <a:cs typeface="Arial" panose="020B0604020202020204"/>
            </a:endParaRPr>
          </a:p>
          <a:p>
            <a:pPr marL="255905" indent="-255905"/>
            <a:endParaRPr lang="nb-NO" dirty="0">
              <a:cs typeface="Arial" panose="020B0604020202020204"/>
            </a:endParaRPr>
          </a:p>
          <a:p>
            <a:pPr marL="255905" indent="-255905"/>
            <a:endParaRPr lang="nb-NO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865651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98CA71-D8C4-41AD-9B04-52BE3B1E3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365870"/>
            <a:ext cx="7980536" cy="430887"/>
          </a:xfrm>
        </p:spPr>
        <p:txBody>
          <a:bodyPr/>
          <a:lstStyle/>
          <a:p>
            <a:r>
              <a:rPr lang="nb-NO" dirty="0">
                <a:ea typeface="+mj-lt"/>
                <a:cs typeface="+mj-lt"/>
              </a:rPr>
              <a:t>Påmeldte selskaper 2. og 3. mars 2023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F4E2CDB-D85F-4F90-9B17-D5DC1C042FB6}"/>
              </a:ext>
            </a:extLst>
          </p:cNvPr>
          <p:cNvSpPr txBox="1"/>
          <p:nvPr/>
        </p:nvSpPr>
        <p:spPr>
          <a:xfrm>
            <a:off x="3200400" y="2343944"/>
            <a:ext cx="2743200" cy="3000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graphicFrame>
        <p:nvGraphicFramePr>
          <p:cNvPr id="13" name="Tabell 12">
            <a:extLst>
              <a:ext uri="{FF2B5EF4-FFF2-40B4-BE49-F238E27FC236}">
                <a16:creationId xmlns:a16="http://schemas.microsoft.com/office/drawing/2014/main" id="{78C4A8A1-AB81-E75D-065E-271778CF85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658724"/>
              </p:ext>
            </p:extLst>
          </p:nvPr>
        </p:nvGraphicFramePr>
        <p:xfrm>
          <a:off x="3996048" y="843143"/>
          <a:ext cx="2743200" cy="4159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152925632"/>
                    </a:ext>
                  </a:extLst>
                </a:gridCol>
              </a:tblGrid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LMR Arkitektur/Nobina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8118910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 Truck &amp; Bus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0680768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Nettpartner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6455907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Nobina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2851105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Norconsult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1654466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Norsk Scania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0963084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Schaus Buss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6238685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Solaris Norge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4678900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n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Tide Buss og Bane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8065814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Unibuss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4394015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VDL Bus &amp; Coach Norway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8498974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Volvo Norge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0300885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Vy Buss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6384781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Bussanlegg AS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024825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Vestfold og Telemark fylkeskommune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4874827"/>
                  </a:ext>
                </a:extLst>
              </a:tr>
            </a:tbl>
          </a:graphicData>
        </a:graphic>
      </p:graphicFrame>
      <p:graphicFrame>
        <p:nvGraphicFramePr>
          <p:cNvPr id="5" name="Plassholder for innhold 4">
            <a:extLst>
              <a:ext uri="{FF2B5EF4-FFF2-40B4-BE49-F238E27FC236}">
                <a16:creationId xmlns:a16="http://schemas.microsoft.com/office/drawing/2014/main" id="{7DCE0722-8D89-E8CA-FF44-B507EE96C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79831"/>
              </p:ext>
            </p:extLst>
          </p:nvPr>
        </p:nvGraphicFramePr>
        <p:xfrm>
          <a:off x="717176" y="843142"/>
          <a:ext cx="2743200" cy="4159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4010824674"/>
                    </a:ext>
                  </a:extLst>
                </a:gridCol>
              </a:tblGrid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effectLst/>
                        </a:rPr>
                        <a:t>ABB E-</a:t>
                      </a:r>
                      <a:r>
                        <a:rPr lang="nb-NO" sz="1200" u="none" strike="noStrike" dirty="0" err="1">
                          <a:effectLst/>
                        </a:rPr>
                        <a:t>mobility</a:t>
                      </a:r>
                      <a:r>
                        <a:rPr lang="nb-NO" sz="1200" u="none" strike="noStrike" dirty="0">
                          <a:effectLst/>
                        </a:rPr>
                        <a:t> AS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5929223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 err="1">
                          <a:effectLst/>
                        </a:rPr>
                        <a:t>Adibus</a:t>
                      </a:r>
                      <a:r>
                        <a:rPr lang="nb-NO" sz="1200" u="none" strike="noStrike" dirty="0">
                          <a:effectLst/>
                        </a:rPr>
                        <a:t> A/S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20419655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effectLst/>
                        </a:rPr>
                        <a:t>Air </a:t>
                      </a:r>
                      <a:r>
                        <a:rPr lang="nb-NO" sz="1200" u="none" strike="noStrike" dirty="0" err="1">
                          <a:effectLst/>
                        </a:rPr>
                        <a:t>Liquide</a:t>
                      </a:r>
                      <a:r>
                        <a:rPr lang="nb-NO" sz="1200" u="none" strike="noStrike" dirty="0">
                          <a:effectLst/>
                        </a:rPr>
                        <a:t> Skagerak AS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0292328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 err="1">
                          <a:effectLst/>
                        </a:rPr>
                        <a:t>Atemo</a:t>
                      </a:r>
                      <a:r>
                        <a:rPr lang="nb-NO" sz="1200" u="none" strike="noStrike" dirty="0">
                          <a:effectLst/>
                        </a:rPr>
                        <a:t> AS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5754572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effectLst/>
                        </a:rPr>
                        <a:t>Ballard Norge AS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95163702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effectLst/>
                        </a:rPr>
                        <a:t>Bertel O Steen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02635146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effectLst/>
                        </a:rPr>
                        <a:t>Boreal Buss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40094267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>
                          <a:effectLst/>
                        </a:rPr>
                        <a:t>Connect Bus AS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1940862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 err="1">
                          <a:effectLst/>
                        </a:rPr>
                        <a:t>Daimex</a:t>
                      </a:r>
                      <a:r>
                        <a:rPr lang="nb-NO" sz="1200" u="none" strike="noStrike" dirty="0">
                          <a:effectLst/>
                        </a:rPr>
                        <a:t> </a:t>
                      </a:r>
                      <a:r>
                        <a:rPr lang="nb-NO" sz="1200" u="none" strike="noStrike" dirty="0" err="1">
                          <a:effectLst/>
                        </a:rPr>
                        <a:t>Metrotek</a:t>
                      </a:r>
                      <a:r>
                        <a:rPr lang="nb-NO" sz="1200" u="none" strike="noStrike" dirty="0">
                          <a:effectLst/>
                        </a:rPr>
                        <a:t> AS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1626913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 err="1">
                          <a:effectLst/>
                        </a:rPr>
                        <a:t>Eurobus</a:t>
                      </a:r>
                      <a:r>
                        <a:rPr lang="nb-NO" sz="1200" u="none" strike="noStrike" dirty="0">
                          <a:effectLst/>
                        </a:rPr>
                        <a:t> Nordic AS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08338275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effectLst/>
                        </a:rPr>
                        <a:t>Hitachi Energy Norway AS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96925859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 err="1">
                          <a:effectLst/>
                        </a:rPr>
                        <a:t>Infratek</a:t>
                      </a:r>
                      <a:r>
                        <a:rPr lang="nb-NO" sz="1200" u="none" strike="noStrike" dirty="0">
                          <a:effectLst/>
                        </a:rPr>
                        <a:t> Norge AS (OMEXOM)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835356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effectLst/>
                        </a:rPr>
                        <a:t>Inventura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00622431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effectLst/>
                        </a:rPr>
                        <a:t>IVECO </a:t>
                      </a:r>
                      <a:r>
                        <a:rPr lang="nb-NO" sz="1200" u="none" strike="noStrike" dirty="0" err="1">
                          <a:effectLst/>
                        </a:rPr>
                        <a:t>NorgenAS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36207125"/>
                  </a:ext>
                </a:extLst>
              </a:tr>
              <a:tr h="277278"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u="none" strike="noStrike" dirty="0">
                          <a:effectLst/>
                        </a:rPr>
                        <a:t>JSC </a:t>
                      </a:r>
                      <a:r>
                        <a:rPr lang="nb-NO" sz="1200" u="none" strike="noStrike" dirty="0" err="1">
                          <a:effectLst/>
                        </a:rPr>
                        <a:t>Vejo</a:t>
                      </a:r>
                      <a:r>
                        <a:rPr lang="nb-NO" sz="1200" u="none" strike="noStrike" dirty="0">
                          <a:effectLst/>
                        </a:rPr>
                        <a:t> </a:t>
                      </a:r>
                      <a:r>
                        <a:rPr lang="nb-NO" sz="1200" u="none" strike="noStrike" dirty="0" err="1">
                          <a:effectLst/>
                        </a:rPr>
                        <a:t>projektai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47685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63943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33521D-73BD-4DF4-A685-2C2FBB6F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425204"/>
            <a:ext cx="7980536" cy="430887"/>
          </a:xfrm>
        </p:spPr>
        <p:txBody>
          <a:bodyPr/>
          <a:lstStyle/>
          <a:p>
            <a:r>
              <a:rPr lang="nb-NO"/>
              <a:t>Hensikt med dagen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027E11-F6EA-4524-9B94-00B7AF425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9" y="993532"/>
            <a:ext cx="7980536" cy="3622430"/>
          </a:xfrm>
        </p:spPr>
        <p:txBody>
          <a:bodyPr vert="horz" lIns="0" tIns="45720" rIns="0" bIns="45720" rtlCol="0" anchor="t">
            <a:normAutofit/>
          </a:bodyPr>
          <a:lstStyle/>
          <a:p>
            <a:pPr marL="255905" indent="-255905"/>
            <a:endParaRPr lang="nb-NO" dirty="0"/>
          </a:p>
          <a:p>
            <a:pPr marL="255905" indent="-255905"/>
            <a:r>
              <a:rPr lang="nb-NO" b="1" dirty="0">
                <a:cs typeface="Arial"/>
              </a:rPr>
              <a:t>Ruter presenterer sitt utkast til konkurransegrunnlag</a:t>
            </a:r>
          </a:p>
          <a:p>
            <a:pPr marL="255905" indent="-255905"/>
            <a:r>
              <a:rPr lang="nb-NO" b="1" dirty="0"/>
              <a:t>Dialog om den planlagt anskaffelsen av busstjenester</a:t>
            </a:r>
            <a:endParaRPr lang="nb-NO" b="1" dirty="0">
              <a:cs typeface="Arial"/>
            </a:endParaRPr>
          </a:p>
          <a:p>
            <a:pPr marL="255905" indent="-255905"/>
            <a:r>
              <a:rPr lang="nb-NO" b="1" dirty="0">
                <a:cs typeface="Arial"/>
              </a:rPr>
              <a:t>Innhente informasjon om konkurransen</a:t>
            </a:r>
          </a:p>
          <a:p>
            <a:pPr marL="255905" indent="-255905"/>
            <a:r>
              <a:rPr lang="nb-NO" b="1" dirty="0">
                <a:ea typeface="+mn-lt"/>
                <a:cs typeface="+mn-lt"/>
              </a:rPr>
              <a:t>Avklare behov hos tilbyderne/markedet</a:t>
            </a:r>
            <a:endParaRPr lang="nb-NO" b="1" dirty="0">
              <a:cs typeface="Arial"/>
            </a:endParaRPr>
          </a:p>
          <a:p>
            <a:pPr marL="255905" indent="-255905"/>
            <a:r>
              <a:rPr lang="nb-NO" b="1" dirty="0"/>
              <a:t>En anledning for tilbakemeldinger, dialog og spørsmål</a:t>
            </a:r>
            <a:endParaRPr lang="nb-NO" b="1" dirty="0">
              <a:cs typeface="Arial" panose="020B0604020202020204"/>
            </a:endParaRPr>
          </a:p>
          <a:p>
            <a:pPr marL="255905" indent="-255905"/>
            <a:endParaRPr lang="nb-NO" b="1" dirty="0">
              <a:cs typeface="Arial" panose="020B0604020202020204"/>
            </a:endParaRPr>
          </a:p>
          <a:p>
            <a:pPr marL="255905" indent="-255905"/>
            <a:r>
              <a:rPr lang="nb-NO" b="1" dirty="0">
                <a:cs typeface="Arial" panose="020B0604020202020204"/>
              </a:rPr>
              <a:t>Velkommen til en interessant dag !</a:t>
            </a:r>
          </a:p>
          <a:p>
            <a:pPr marL="255905" indent="-255905"/>
            <a:endParaRPr lang="nb-NO" dirty="0">
              <a:cs typeface="Arial" panose="020B0604020202020204"/>
            </a:endParaRPr>
          </a:p>
          <a:p>
            <a:pPr marL="255905" lvl="0" indent="-255905"/>
            <a:endParaRPr lang="nb-NO" dirty="0"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4473534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D9070C-1055-C73A-000C-F1E52FF5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275950"/>
            <a:ext cx="7980536" cy="430887"/>
          </a:xfrm>
        </p:spPr>
        <p:txBody>
          <a:bodyPr/>
          <a:lstStyle/>
          <a:p>
            <a:r>
              <a:rPr lang="nb-NO" dirty="0"/>
              <a:t>Dokumenter på kollektivanbud.no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FA3D457-4143-1056-562C-0C8285E45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9" y="860961"/>
            <a:ext cx="4466364" cy="409104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b-NO" sz="4400" b="1" dirty="0">
                <a:solidFill>
                  <a:srgbClr val="000000"/>
                </a:solidFill>
                <a:latin typeface="+mj-lt"/>
              </a:rPr>
              <a:t>UTKAST til </a:t>
            </a:r>
            <a:r>
              <a:rPr lang="nb-NO" sz="4400" b="1" i="0" dirty="0">
                <a:solidFill>
                  <a:srgbClr val="000000"/>
                </a:solidFill>
                <a:effectLst/>
                <a:latin typeface="+mj-lt"/>
              </a:rPr>
              <a:t>Konkurransegrunnlag Follo</a:t>
            </a:r>
          </a:p>
          <a:p>
            <a:pPr marL="0" indent="0" algn="l">
              <a:buNone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2" tooltip="Prosedyrebeskrivelse Transporttjenester Follo 2025 v.0.9.pdf"/>
              </a:rPr>
              <a:t>Prosedyrebeskrivelse Transporttjenester Follo 2025 v.0.9.pdf</a:t>
            </a:r>
            <a:endParaRPr lang="nb-NO" sz="4400" i="0" u="sng" dirty="0">
              <a:solidFill>
                <a:srgbClr val="252525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nb-NO" sz="4400" i="0" u="sng" dirty="0">
                <a:solidFill>
                  <a:srgbClr val="FFFFFF"/>
                </a:solidFill>
                <a:effectLst/>
                <a:latin typeface="+mj-lt"/>
                <a:hlinkClick r:id="rId3" tooltip="Kontrakt Transporttjenester Follo 2025 v.0.9.pdf"/>
              </a:rPr>
              <a:t>Kontrakt Transporttjenester Follo 2025 v.0.9.pdf</a:t>
            </a:r>
            <a:endParaRPr lang="nb-NO" sz="4400" i="0" u="sng" dirty="0">
              <a:solidFill>
                <a:srgbClr val="FFFFFF"/>
              </a:solidFill>
              <a:effectLst/>
              <a:latin typeface="+mj-lt"/>
            </a:endParaRPr>
          </a:p>
          <a:p>
            <a:pPr marL="0" indent="0" algn="l">
              <a:buNone/>
            </a:pP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4" tooltip="Vedlegg 1a Oppdragsbeskrivelse Follo 0.9 til dialogkonferanse 2.3.23.pdf"/>
              </a:rPr>
              <a:t>Vedlegg 1a Oppdragsbeskrivelse Follo 0.9.pdf</a:t>
            </a: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5" tooltip="Vedlegg 1b kravskjema v.0.9 gulet til dialogkonferanse 2.3.23.pdf"/>
              </a:rPr>
              <a:t>Vedlegg 1b kravskjema v.0.9.pdf</a:t>
            </a:r>
            <a:endParaRPr lang="nb-NO" sz="4400" i="0" u="sng" dirty="0">
              <a:solidFill>
                <a:srgbClr val="252525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6" tooltip="Vedlegg 2 Krav til bussmateriellet v.0.90.pdf"/>
              </a:rPr>
              <a:t>Vedlegg 2 Krav til bussmateriellet v.0.90.pdf</a:t>
            </a:r>
            <a:br>
              <a:rPr lang="nb-NO" sz="4400" i="0" u="sng" dirty="0">
                <a:solidFill>
                  <a:srgbClr val="000000"/>
                </a:solidFill>
                <a:effectLst/>
                <a:latin typeface="+mj-lt"/>
              </a:rPr>
            </a:b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marL="457200" lvl="1" indent="0" algn="l">
              <a:buNone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7" tooltip="Bilag 2.1 Tilbyders svar på krav til bussmateriellet v.0.90.pdf"/>
              </a:rPr>
              <a:t>Bilag 2.1 Tilbyders svar på krav til bussmateriellet v.0.90.pdf</a:t>
            </a: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marL="457200" lvl="1" indent="0" algn="l">
              <a:buNone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8" tooltip="Bilag 2.2 Busskjema v.0.90.xlsx"/>
              </a:rPr>
              <a:t>Bilag 2.2 </a:t>
            </a:r>
            <a:r>
              <a:rPr lang="nb-NO" sz="4400" i="0" u="sng" dirty="0" err="1">
                <a:solidFill>
                  <a:srgbClr val="252525"/>
                </a:solidFill>
                <a:effectLst/>
                <a:latin typeface="+mj-lt"/>
                <a:hlinkClick r:id="rId8" tooltip="Bilag 2.2 Busskjema v.0.90.xlsx"/>
              </a:rPr>
              <a:t>Busskjema</a:t>
            </a: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8" tooltip="Bilag 2.2 Busskjema v.0.90.xlsx"/>
              </a:rPr>
              <a:t> v.0.90.xlsx</a:t>
            </a: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marL="457200" lvl="1" indent="0" algn="l">
              <a:buNone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9" tooltip="Bilag 2.3 Krav til design v.0.90.pdf"/>
              </a:rPr>
              <a:t>Bilag 2.3 Krav til design v.0.90.pdf</a:t>
            </a:r>
            <a:endParaRPr lang="nb-NO" sz="4400" i="0" u="sng" dirty="0">
              <a:solidFill>
                <a:srgbClr val="252525"/>
              </a:solidFill>
              <a:effectLst/>
              <a:latin typeface="+mj-lt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10" tooltip="Vedlegg 3 Rutebeskrivelse Transporttjenester Follo 2025 v.0.9.pdf"/>
              </a:rPr>
              <a:t>Vedlegg 3 Rutebeskrivelse Transporttjenester Follo 2025 v.0.9.pdf</a:t>
            </a:r>
            <a:endParaRPr lang="nb-NO" sz="4400" i="0" u="sng" dirty="0">
              <a:solidFill>
                <a:srgbClr val="252525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11" tooltip="Vedlegg 4a Anleggsbeskrivelsen Ro 1 Follo v.0.9.pdf"/>
              </a:rPr>
              <a:t>Vedlegg 4a Anleggsbeskrivelsen Ro 1 Follo v.0.9.pdf</a:t>
            </a: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12" tooltip="Vedlegg 4a Anleggsbeskrivelsen Ro 2 Follo v.0.9.pdf"/>
              </a:rPr>
              <a:t>Vedlegg 4a Anleggsbeskrivelsen Ro 2 Follo v.0.9.pdf</a:t>
            </a: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13" tooltip="Vedlegg 4a Anleggsbeskrivelsen Ro 3 Follo v.0.9.pdf"/>
              </a:rPr>
              <a:t>Vedlegg 4a Anleggsbeskrivelsen Ro 3 Follo v.0.9.pdf</a:t>
            </a: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14" tooltip="Vedlegg 4a Anleggsbeskrivelsen Ro 4 Follo v.0.9.pdf"/>
              </a:rPr>
              <a:t>Vedlegg 4a Anleggsbeskrivelsen Ro 4 Follo v.0.9.pdf</a:t>
            </a: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nb-NO" sz="4400" i="0" u="sng" dirty="0">
                <a:solidFill>
                  <a:srgbClr val="252525"/>
                </a:solidFill>
                <a:effectLst/>
                <a:latin typeface="+mj-lt"/>
                <a:hlinkClick r:id="rId15" tooltip="Vedlegg 4b Anleggsbeskrivelsen kravskjema v.0.9.pdf"/>
              </a:rPr>
              <a:t>Vedlegg 4b Anleggsbeskrivelsen kravskjema v.0.9.pdf</a:t>
            </a:r>
            <a:endParaRPr lang="nb-NO" sz="4400" i="0" u="sng" dirty="0">
              <a:solidFill>
                <a:srgbClr val="000000"/>
              </a:solidFill>
              <a:effectLst/>
              <a:latin typeface="+mj-lt"/>
            </a:endParaRPr>
          </a:p>
          <a:p>
            <a:pPr marL="0" indent="0" algn="l">
              <a:buNone/>
            </a:pPr>
            <a:r>
              <a:rPr lang="nb-NO" b="0" i="0" dirty="0">
                <a:solidFill>
                  <a:srgbClr val="000000"/>
                </a:solidFill>
                <a:effectLst/>
                <a:latin typeface="Din"/>
              </a:rPr>
              <a:t> </a:t>
            </a:r>
          </a:p>
          <a:p>
            <a:endParaRPr lang="nb-NO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A724D26-3887-C5CD-0BD2-876061BB9792}"/>
              </a:ext>
            </a:extLst>
          </p:cNvPr>
          <p:cNvSpPr txBox="1"/>
          <p:nvPr/>
        </p:nvSpPr>
        <p:spPr>
          <a:xfrm>
            <a:off x="5112327" y="927784"/>
            <a:ext cx="3895106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100" b="1" dirty="0">
                <a:solidFill>
                  <a:srgbClr val="000000"/>
                </a:solidFill>
                <a:latin typeface="+mj-lt"/>
              </a:rPr>
              <a:t>forts. UTKAST til </a:t>
            </a:r>
            <a:r>
              <a:rPr lang="nb-NO" sz="1100" b="1" i="0" dirty="0">
                <a:solidFill>
                  <a:srgbClr val="000000"/>
                </a:solidFill>
                <a:effectLst/>
                <a:latin typeface="+mj-lt"/>
              </a:rPr>
              <a:t>Konkurransegrunnlag Follo</a:t>
            </a:r>
          </a:p>
          <a:p>
            <a:pPr algn="l"/>
            <a:r>
              <a:rPr lang="nb-NO" sz="1100" b="0" i="0" dirty="0">
                <a:solidFill>
                  <a:srgbClr val="252525"/>
                </a:solidFill>
                <a:effectLst/>
                <a:latin typeface="+mj-lt"/>
                <a:hlinkClick r:id="rId16" tooltip="Vedlegg 5 Tilbudsskjema - Ruteområde 1 - Ski.xlsx"/>
              </a:rPr>
              <a:t>Vedlegg 5 Tilbudsskjema - Ruteområde 1 - Ski.xlsx</a:t>
            </a:r>
            <a:endParaRPr lang="nb-NO" sz="11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nb-NO" sz="1100" b="0" i="0" dirty="0">
                <a:solidFill>
                  <a:srgbClr val="252525"/>
                </a:solidFill>
                <a:effectLst/>
                <a:latin typeface="+mj-lt"/>
                <a:hlinkClick r:id="rId17" tooltip="Vedlegg 5 Tilbudsskjema - Ruteområde  2 - Nesodden.xlsx"/>
              </a:rPr>
              <a:t>Vedlegg 5 Tilbudsskjema - Ruteområde 2 - Nesodden.xlsx</a:t>
            </a:r>
            <a:endParaRPr lang="nb-NO" sz="11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nb-NO" sz="1100" b="0" i="0" dirty="0">
                <a:solidFill>
                  <a:srgbClr val="252525"/>
                </a:solidFill>
                <a:effectLst/>
                <a:latin typeface="+mj-lt"/>
                <a:hlinkClick r:id="rId18" tooltip="Vedlegg 5 Tilbudsskjema - Ruteområde  3 - Drøbak.xlsx"/>
              </a:rPr>
              <a:t>Vedlegg 5 Tilbudsskjema - Ruteområde 3 - Drøbak.xlsx</a:t>
            </a:r>
            <a:endParaRPr lang="nb-NO" sz="11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nb-NO" sz="1100" b="0" i="0" dirty="0">
                <a:solidFill>
                  <a:srgbClr val="252525"/>
                </a:solidFill>
                <a:effectLst/>
                <a:latin typeface="+mj-lt"/>
                <a:hlinkClick r:id="rId19" tooltip="Vedlegg 5 Tilbudsskjema - Ruteområde  4 - Vestby.xlsx"/>
              </a:rPr>
              <a:t>Vedlegg 5 Tilbudsskjema - Ruteområde 4 - Vestby.xlsx</a:t>
            </a:r>
            <a:endParaRPr lang="nb-NO" sz="1100" b="0" i="0" dirty="0">
              <a:solidFill>
                <a:srgbClr val="252525"/>
              </a:solidFill>
              <a:effectLst/>
              <a:latin typeface="+mj-lt"/>
            </a:endParaRPr>
          </a:p>
          <a:p>
            <a:pPr algn="l"/>
            <a:endParaRPr lang="nb-NO" sz="11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nb-NO" sz="1100" b="0" i="0" dirty="0">
                <a:solidFill>
                  <a:srgbClr val="252525"/>
                </a:solidFill>
                <a:effectLst/>
                <a:latin typeface="+mj-lt"/>
                <a:hlinkClick r:id="rId20" tooltip="Vedlegg 6 Incitamentsbeskrivelse v.0.9 gulet til dialogkonferanse 2.3.23.pdf"/>
              </a:rPr>
              <a:t>Vedlegg 6 Incitamentsbeskrivelse v.0.9.pdf</a:t>
            </a:r>
            <a:endParaRPr lang="nb-NO" sz="1100" b="0" i="0" dirty="0">
              <a:solidFill>
                <a:srgbClr val="252525"/>
              </a:solidFill>
              <a:effectLst/>
              <a:latin typeface="+mj-lt"/>
            </a:endParaRPr>
          </a:p>
          <a:p>
            <a:pPr algn="l"/>
            <a:endParaRPr lang="nb-NO" sz="11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endParaRPr lang="nb-NO" sz="1100" b="1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endParaRPr lang="nb-NO" sz="1100" b="1" dirty="0">
              <a:solidFill>
                <a:srgbClr val="000000"/>
              </a:solidFill>
              <a:latin typeface="+mj-lt"/>
            </a:endParaRPr>
          </a:p>
          <a:p>
            <a:pPr algn="l"/>
            <a:r>
              <a:rPr lang="nb-NO" sz="1100" b="1" i="0" dirty="0">
                <a:solidFill>
                  <a:srgbClr val="000000"/>
                </a:solidFill>
                <a:effectLst/>
                <a:latin typeface="+mj-lt"/>
              </a:rPr>
              <a:t>Konkurranse</a:t>
            </a:r>
            <a:r>
              <a:rPr lang="nb-NO" sz="1100" b="1" i="0" u="sng" dirty="0">
                <a:solidFill>
                  <a:srgbClr val="000000"/>
                </a:solidFill>
                <a:effectLst/>
                <a:latin typeface="+mj-lt"/>
              </a:rPr>
              <a:t>informasjon</a:t>
            </a:r>
          </a:p>
          <a:p>
            <a:pPr algn="l"/>
            <a:r>
              <a:rPr lang="nb-NO" sz="1100" b="0" i="0" dirty="0">
                <a:solidFill>
                  <a:srgbClr val="252525"/>
                </a:solidFill>
                <a:effectLst/>
                <a:latin typeface="+mj-lt"/>
                <a:hlinkClick r:id="rId21" tooltip="Ruter_Samspill.pdf"/>
              </a:rPr>
              <a:t>Ruter samspill.pdf</a:t>
            </a:r>
            <a:endParaRPr lang="nb-NO" sz="11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nb-NO" sz="1100" b="0" i="0" dirty="0">
                <a:solidFill>
                  <a:srgbClr val="252525"/>
                </a:solidFill>
                <a:effectLst/>
                <a:latin typeface="+mj-lt"/>
                <a:hlinkClick r:id="rId22" tooltip="MIS resultater Follo 2 og 3 kvartal 2022.xlsx"/>
              </a:rPr>
              <a:t>MIS resultater Follo 2 og 3 kvartal 2022.xlsx</a:t>
            </a:r>
            <a:endParaRPr lang="nb-NO" sz="11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nb-NO" sz="1100" b="0" i="0" dirty="0">
                <a:solidFill>
                  <a:srgbClr val="252525"/>
                </a:solidFill>
                <a:effectLst/>
                <a:latin typeface="+mj-lt"/>
                <a:hlinkClick r:id="rId23" tooltip="Veileder - LCA-dokumentasjon.pdf"/>
              </a:rPr>
              <a:t>Veileder - LCA-dokumentasjon.pdf</a:t>
            </a:r>
            <a:endParaRPr lang="nb-NO" sz="1100" b="0" i="0" dirty="0">
              <a:solidFill>
                <a:srgbClr val="000000"/>
              </a:solidFill>
              <a:effectLst/>
              <a:latin typeface="+mj-lt"/>
            </a:endParaRPr>
          </a:p>
          <a:p>
            <a:pPr algn="l"/>
            <a:r>
              <a:rPr lang="nb-NO" sz="1100" b="0" i="0" dirty="0" err="1">
                <a:solidFill>
                  <a:srgbClr val="252525"/>
                </a:solidFill>
                <a:effectLst/>
                <a:latin typeface="+mj-lt"/>
                <a:hlinkClick r:id="rId24" tooltip="Experience guide.pdf"/>
              </a:rPr>
              <a:t>Experience</a:t>
            </a:r>
            <a:r>
              <a:rPr lang="nb-NO" sz="1100" b="0" i="0" dirty="0">
                <a:solidFill>
                  <a:srgbClr val="252525"/>
                </a:solidFill>
                <a:effectLst/>
                <a:latin typeface="+mj-lt"/>
                <a:hlinkClick r:id="rId24" tooltip="Experience guide.pdf"/>
              </a:rPr>
              <a:t> guide.pdf</a:t>
            </a:r>
            <a:endParaRPr lang="nb-NO" sz="11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453337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FFCFBA-B165-421E-9ED3-EC34AD4E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283867"/>
            <a:ext cx="7980536" cy="430887"/>
          </a:xfrm>
        </p:spPr>
        <p:txBody>
          <a:bodyPr/>
          <a:lstStyle/>
          <a:p>
            <a:r>
              <a:rPr lang="nb-NO" dirty="0"/>
              <a:t>Dagens program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C5DEEB-5D6F-4BCE-979A-87DB9780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8" y="751974"/>
            <a:ext cx="8563351" cy="43373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/>
              <a:t>09:00		Velkommen og innledning</a:t>
            </a:r>
          </a:p>
          <a:p>
            <a:pPr marL="0" indent="0">
              <a:buNone/>
            </a:pPr>
            <a:r>
              <a:rPr lang="nb-NO" b="1" dirty="0"/>
              <a:t>09:20		Utkast Prosedyrebeskrivelse</a:t>
            </a:r>
          </a:p>
          <a:p>
            <a:pPr marL="0" indent="0">
              <a:buNone/>
            </a:pPr>
            <a:r>
              <a:rPr lang="nb-NO" b="1" dirty="0"/>
              <a:t>09:50		Utkast Oppdrags	beskrivelse</a:t>
            </a:r>
          </a:p>
          <a:p>
            <a:pPr marL="0" indent="0">
              <a:buNone/>
            </a:pPr>
            <a:r>
              <a:rPr lang="nb-NO" b="1" dirty="0"/>
              <a:t>10:15		Pause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10:30 	Utkast Incitamentsbeskrivelse</a:t>
            </a:r>
          </a:p>
          <a:p>
            <a:pPr marL="0" indent="0">
              <a:buNone/>
            </a:pPr>
            <a:r>
              <a:rPr lang="nb-NO" b="1" dirty="0"/>
              <a:t>10:45		Presentasjon digitale tjenester  </a:t>
            </a:r>
          </a:p>
          <a:p>
            <a:pPr marL="0" indent="0">
              <a:buNone/>
            </a:pPr>
            <a:r>
              <a:rPr lang="nb-NO" b="1" dirty="0"/>
              <a:t>11:00		Utkast Bussmateriell inkl. livssyklusanalyser</a:t>
            </a:r>
          </a:p>
          <a:p>
            <a:pPr marL="0" indent="0">
              <a:buNone/>
            </a:pPr>
            <a:r>
              <a:rPr lang="nb-NO" b="1" dirty="0"/>
              <a:t>11:45		Utkast designbilag</a:t>
            </a:r>
          </a:p>
          <a:p>
            <a:pPr marL="0" indent="0">
              <a:buNone/>
            </a:pPr>
            <a:r>
              <a:rPr lang="nb-NO" b="1" dirty="0"/>
              <a:t>12:00		Lunsj		</a:t>
            </a:r>
          </a:p>
        </p:txBody>
      </p:sp>
    </p:spTree>
    <p:extLst>
      <p:ext uri="{BB962C8B-B14F-4D97-AF65-F5344CB8AC3E}">
        <p14:creationId xmlns:p14="http://schemas.microsoft.com/office/powerpoint/2010/main" val="106018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00">
        <p:fade/>
      </p:transition>
    </mc:Choice>
    <mc:Fallback xmlns="">
      <p:transition advTm="1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FFCFBA-B165-421E-9ED3-EC34AD4E8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283867"/>
            <a:ext cx="7980536" cy="430887"/>
          </a:xfrm>
        </p:spPr>
        <p:txBody>
          <a:bodyPr/>
          <a:lstStyle/>
          <a:p>
            <a:r>
              <a:rPr lang="nb-NO" dirty="0"/>
              <a:t>Forts. dagens program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1C5DEEB-5D6F-4BCE-979A-87DB9780E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8" y="751974"/>
            <a:ext cx="8563351" cy="43373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b="1" dirty="0"/>
              <a:t>12:30		Utkast Rutebeskrivelse</a:t>
            </a:r>
          </a:p>
          <a:p>
            <a:pPr marL="0" indent="0">
              <a:buNone/>
            </a:pPr>
            <a:r>
              <a:rPr lang="nb-NO" b="1" dirty="0"/>
              <a:t>12:45		Utkast Anleggsbeskrivelse</a:t>
            </a:r>
          </a:p>
          <a:p>
            <a:pPr marL="0" indent="0">
              <a:buNone/>
            </a:pPr>
            <a:r>
              <a:rPr lang="nb-NO" b="1" dirty="0"/>
              <a:t>13:50		Pause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14:00		Utkast Kontrakt og godtgjørelsesskjema</a:t>
            </a:r>
          </a:p>
          <a:p>
            <a:pPr marL="0" indent="0">
              <a:buNone/>
            </a:pPr>
            <a:r>
              <a:rPr lang="nb-NO" b="1" dirty="0"/>
              <a:t>14:30		</a:t>
            </a:r>
            <a:r>
              <a:rPr lang="nb-NO" b="1" dirty="0" err="1"/>
              <a:t>Åpenhetslov</a:t>
            </a:r>
            <a:r>
              <a:rPr lang="nb-NO" b="1" dirty="0"/>
              <a:t> og aktsomhetsvurderinger  </a:t>
            </a:r>
          </a:p>
          <a:p>
            <a:pPr marL="0" indent="0">
              <a:buNone/>
            </a:pPr>
            <a:r>
              <a:rPr lang="nb-NO" b="1" dirty="0"/>
              <a:t>14:45		Pause</a:t>
            </a:r>
          </a:p>
          <a:p>
            <a:pPr marL="0" indent="0">
              <a:buNone/>
            </a:pPr>
            <a:endParaRPr lang="nb-NO" b="1" dirty="0"/>
          </a:p>
          <a:p>
            <a:pPr marL="0" indent="0">
              <a:buNone/>
            </a:pPr>
            <a:r>
              <a:rPr lang="nb-NO" b="1" dirty="0"/>
              <a:t>15:00		Driftserfaringer fra dagens operatører </a:t>
            </a:r>
          </a:p>
          <a:p>
            <a:pPr marL="0" indent="0">
              <a:buNone/>
            </a:pPr>
            <a:r>
              <a:rPr lang="nb-NO" b="1" dirty="0"/>
              <a:t>15:45		Tilbakemeldinger fra markedet		</a:t>
            </a:r>
          </a:p>
          <a:p>
            <a:pPr marL="0" indent="0">
              <a:buNone/>
            </a:pPr>
            <a:r>
              <a:rPr lang="nb-NO" b="1" dirty="0"/>
              <a:t>16:15		Oppsummering og avslutning</a:t>
            </a:r>
          </a:p>
        </p:txBody>
      </p:sp>
    </p:spTree>
    <p:extLst>
      <p:ext uri="{BB962C8B-B14F-4D97-AF65-F5344CB8AC3E}">
        <p14:creationId xmlns:p14="http://schemas.microsoft.com/office/powerpoint/2010/main" val="269990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000">
        <p:fade/>
      </p:transition>
    </mc:Choice>
    <mc:Fallback xmlns="">
      <p:transition advTm="1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AFC5767-CA1D-4404-A3A2-BD0974D8A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649" y="270269"/>
            <a:ext cx="7980536" cy="544576"/>
          </a:xfrm>
        </p:spPr>
        <p:txBody>
          <a:bodyPr/>
          <a:lstStyle/>
          <a:p>
            <a:r>
              <a:rPr lang="nb-NO" dirty="0"/>
              <a:t>Dagens kontrakter i Follo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68E6C51B-738B-44FF-B688-F78479214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48" y="896588"/>
            <a:ext cx="6331352" cy="3433656"/>
          </a:xfrm>
        </p:spPr>
        <p:txBody>
          <a:bodyPr>
            <a:normAutofit/>
          </a:bodyPr>
          <a:lstStyle/>
          <a:p>
            <a:r>
              <a:rPr lang="nb-NO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 kontrakter</a:t>
            </a:r>
          </a:p>
          <a:p>
            <a:r>
              <a:rPr lang="nb-NO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Samlet kontraktsverdi i 2022 på 366 </a:t>
            </a:r>
            <a:r>
              <a:rPr lang="nb-NO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mill</a:t>
            </a:r>
            <a:r>
              <a:rPr lang="nb-NO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kr</a:t>
            </a:r>
          </a:p>
          <a:p>
            <a:r>
              <a:rPr lang="nb-NO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nb-NO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121 rutesatte busser  </a:t>
            </a:r>
          </a:p>
          <a:p>
            <a:endParaRPr lang="nb-NO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endParaRPr lang="nb-NO" dirty="0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1396A21E-8AB1-4C8B-A3B0-1480F15D0D4E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 rotWithShape="1">
          <a:blip r:embed="rId2"/>
          <a:srcRect l="51380" t="882" r="12129" b="-882"/>
          <a:stretch/>
        </p:blipFill>
        <p:spPr>
          <a:xfrm>
            <a:off x="7109069" y="1294517"/>
            <a:ext cx="1661659" cy="3035727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3FA07C1F-AACC-4FAF-8298-69B3F0344C4A}"/>
              </a:ext>
            </a:extLst>
          </p:cNvPr>
          <p:cNvSpPr txBox="1"/>
          <p:nvPr/>
        </p:nvSpPr>
        <p:spPr>
          <a:xfrm>
            <a:off x="7073427" y="3994571"/>
            <a:ext cx="20705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>
                <a:solidFill>
                  <a:schemeClr val="bg1"/>
                </a:solidFill>
              </a:rPr>
              <a:t>Foto: Fartein Rudjord, </a:t>
            </a:r>
            <a:r>
              <a:rPr lang="nb-NO" sz="800" dirty="0" err="1">
                <a:solidFill>
                  <a:schemeClr val="bg1"/>
                </a:solidFill>
              </a:rPr>
              <a:t>Redink</a:t>
            </a:r>
            <a:endParaRPr lang="nb-NO" sz="800" dirty="0">
              <a:solidFill>
                <a:schemeClr val="bg1"/>
              </a:solidFill>
            </a:endParaRPr>
          </a:p>
        </p:txBody>
      </p:sp>
      <p:graphicFrame>
        <p:nvGraphicFramePr>
          <p:cNvPr id="2" name="Tabell 2">
            <a:extLst>
              <a:ext uri="{FF2B5EF4-FFF2-40B4-BE49-F238E27FC236}">
                <a16:creationId xmlns:a16="http://schemas.microsoft.com/office/drawing/2014/main" id="{4E33973F-28D1-AEC4-2B34-AECF74ED15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388870"/>
              </p:ext>
            </p:extLst>
          </p:nvPr>
        </p:nvGraphicFramePr>
        <p:xfrm>
          <a:off x="580648" y="2018807"/>
          <a:ext cx="6050479" cy="2461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7234">
                  <a:extLst>
                    <a:ext uri="{9D8B030D-6E8A-4147-A177-3AD203B41FA5}">
                      <a16:colId xmlns:a16="http://schemas.microsoft.com/office/drawing/2014/main" val="3400196065"/>
                    </a:ext>
                  </a:extLst>
                </a:gridCol>
                <a:gridCol w="1514415">
                  <a:extLst>
                    <a:ext uri="{9D8B030D-6E8A-4147-A177-3AD203B41FA5}">
                      <a16:colId xmlns:a16="http://schemas.microsoft.com/office/drawing/2014/main" val="2016287836"/>
                    </a:ext>
                  </a:extLst>
                </a:gridCol>
                <a:gridCol w="1514415">
                  <a:extLst>
                    <a:ext uri="{9D8B030D-6E8A-4147-A177-3AD203B41FA5}">
                      <a16:colId xmlns:a16="http://schemas.microsoft.com/office/drawing/2014/main" val="3909860452"/>
                    </a:ext>
                  </a:extLst>
                </a:gridCol>
                <a:gridCol w="1514415">
                  <a:extLst>
                    <a:ext uri="{9D8B030D-6E8A-4147-A177-3AD203B41FA5}">
                      <a16:colId xmlns:a16="http://schemas.microsoft.com/office/drawing/2014/main" val="4158843366"/>
                    </a:ext>
                  </a:extLst>
                </a:gridCol>
              </a:tblGrid>
              <a:tr h="499592">
                <a:tc>
                  <a:txBody>
                    <a:bodyPr/>
                    <a:lstStyle/>
                    <a:p>
                      <a:r>
                        <a:rPr lang="nb-NO" sz="1400" dirty="0"/>
                        <a:t>Ruteområde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dirty="0"/>
                        <a:t>Operatør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Kontraktsverdi </a:t>
                      </a:r>
                    </a:p>
                    <a:p>
                      <a:pPr algn="ctr"/>
                      <a:r>
                        <a:rPr lang="nb-NO" sz="1400" dirty="0"/>
                        <a:t>i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dirty="0"/>
                        <a:t>Antall busser i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9642579"/>
                  </a:ext>
                </a:extLst>
              </a:tr>
              <a:tr h="403910">
                <a:tc>
                  <a:txBody>
                    <a:bodyPr/>
                    <a:lstStyle/>
                    <a:p>
                      <a:r>
                        <a:rPr lang="nb-NO" sz="1400" b="1" dirty="0"/>
                        <a:t>Ski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Nobina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132 </a:t>
                      </a:r>
                      <a:r>
                        <a:rPr lang="nb-NO" sz="1400" b="1" i="0" u="none" strike="noStrike" dirty="0" err="1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mill</a:t>
                      </a:r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 kr </a:t>
                      </a:r>
                      <a:endParaRPr lang="nb-NO" sz="1400" b="1" dirty="0">
                        <a:latin typeface="Arial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TID Pikto"/>
                        </a:rPr>
                        <a:t>44</a:t>
                      </a:r>
                    </a:p>
                  </a:txBody>
                  <a:tcPr marL="9525" marR="9525" marT="9525"/>
                </a:tc>
                <a:extLst>
                  <a:ext uri="{0D108BD9-81ED-4DB2-BD59-A6C34878D82A}">
                    <a16:rowId xmlns:a16="http://schemas.microsoft.com/office/drawing/2014/main" val="3188833437"/>
                  </a:ext>
                </a:extLst>
              </a:tr>
              <a:tr h="403910">
                <a:tc>
                  <a:txBody>
                    <a:bodyPr/>
                    <a:lstStyle/>
                    <a:p>
                      <a:r>
                        <a:rPr lang="nb-NO" sz="1400" b="1" dirty="0"/>
                        <a:t>Drøbak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Connect 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107 </a:t>
                      </a:r>
                      <a:r>
                        <a:rPr lang="nb-NO" sz="1400" b="1" i="0" u="none" strike="noStrike" dirty="0" err="1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mill</a:t>
                      </a:r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 kr </a:t>
                      </a:r>
                      <a:endParaRPr lang="nb-NO" sz="1400" b="1" dirty="0">
                        <a:latin typeface="Arial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TID Pikto"/>
                        </a:rPr>
                        <a:t>36 </a:t>
                      </a:r>
                    </a:p>
                  </a:txBody>
                  <a:tcPr marL="9525" marR="9525" marT="9525"/>
                </a:tc>
                <a:extLst>
                  <a:ext uri="{0D108BD9-81ED-4DB2-BD59-A6C34878D82A}">
                    <a16:rowId xmlns:a16="http://schemas.microsoft.com/office/drawing/2014/main" val="2591598686"/>
                  </a:ext>
                </a:extLst>
              </a:tr>
              <a:tr h="403910">
                <a:tc>
                  <a:txBody>
                    <a:bodyPr/>
                    <a:lstStyle/>
                    <a:p>
                      <a:r>
                        <a:rPr lang="nb-NO" sz="1400" b="1" dirty="0"/>
                        <a:t>Nesodden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b-NO" sz="1400" b="1" dirty="0"/>
                        <a:t>Nobina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82 </a:t>
                      </a:r>
                      <a:r>
                        <a:rPr lang="nb-NO" sz="1400" b="1" i="0" u="none" strike="noStrike" dirty="0" err="1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mill</a:t>
                      </a:r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 kr</a:t>
                      </a:r>
                      <a:endParaRPr lang="nb-NO" sz="1400" b="1" dirty="0">
                        <a:latin typeface="Arial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TID Pikto"/>
                        </a:rPr>
                        <a:t>27 </a:t>
                      </a:r>
                    </a:p>
                  </a:txBody>
                  <a:tcPr marL="9525" marR="9525" marT="9525"/>
                </a:tc>
                <a:extLst>
                  <a:ext uri="{0D108BD9-81ED-4DB2-BD59-A6C34878D82A}">
                    <a16:rowId xmlns:a16="http://schemas.microsoft.com/office/drawing/2014/main" val="1304990949"/>
                  </a:ext>
                </a:extLst>
              </a:tr>
              <a:tr h="705307">
                <a:tc>
                  <a:txBody>
                    <a:bodyPr/>
                    <a:lstStyle/>
                    <a:p>
                      <a:r>
                        <a:rPr lang="nb-NO" sz="1400" b="1" dirty="0"/>
                        <a:t>Vestby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6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1" dirty="0"/>
                        <a:t>Nobina v/Schaus Buss</a:t>
                      </a:r>
                    </a:p>
                    <a:p>
                      <a:endParaRPr lang="nb-NO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69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45 </a:t>
                      </a:r>
                      <a:r>
                        <a:rPr lang="nb-NO" sz="1400" b="1" i="0" u="none" strike="noStrike" dirty="0" err="1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mill</a:t>
                      </a:r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Arial "/>
                        </a:rPr>
                        <a:t> kr </a:t>
                      </a:r>
                    </a:p>
                    <a:p>
                      <a:pPr algn="ctr"/>
                      <a:endParaRPr lang="nb-NO" sz="1400" b="1" dirty="0">
                        <a:latin typeface="Arial 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nb-NO" sz="1400" b="1" i="0" u="none" strike="noStrike" dirty="0">
                          <a:solidFill>
                            <a:srgbClr val="333941"/>
                          </a:solidFill>
                          <a:effectLst/>
                          <a:latin typeface="TID Pikto"/>
                        </a:rPr>
                        <a:t>14 </a:t>
                      </a:r>
                    </a:p>
                  </a:txBody>
                  <a:tcPr marL="9525" marR="9525" marT="9525"/>
                </a:tc>
                <a:extLst>
                  <a:ext uri="{0D108BD9-81ED-4DB2-BD59-A6C34878D82A}">
                    <a16:rowId xmlns:a16="http://schemas.microsoft.com/office/drawing/2014/main" val="1641724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586525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iJ6pcFvRLePFGwv36VxJg"/>
</p:tagLst>
</file>

<file path=ppt/theme/theme1.xml><?xml version="1.0" encoding="utf-8"?>
<a:theme xmlns:a="http://schemas.openxmlformats.org/drawingml/2006/main" name="Office-tema">
  <a:themeElements>
    <a:clrScheme name="Ruter 1">
      <a:dk1>
        <a:srgbClr val="000000"/>
      </a:dk1>
      <a:lt1>
        <a:srgbClr val="FFFFFF"/>
      </a:lt1>
      <a:dk2>
        <a:srgbClr val="32374B"/>
      </a:dk2>
      <a:lt2>
        <a:srgbClr val="F5F5F5"/>
      </a:lt2>
      <a:accent1>
        <a:srgbClr val="E60000"/>
      </a:accent1>
      <a:accent2>
        <a:srgbClr val="EC700C"/>
      </a:accent2>
      <a:accent3>
        <a:srgbClr val="FFC800"/>
      </a:accent3>
      <a:accent4>
        <a:srgbClr val="76A300"/>
      </a:accent4>
      <a:accent5>
        <a:srgbClr val="0B91EF"/>
      </a:accent5>
      <a:accent6>
        <a:srgbClr val="682C88"/>
      </a:accent6>
      <a:hlink>
        <a:srgbClr val="006BB3"/>
      </a:hlink>
      <a:folHlink>
        <a:srgbClr val="006B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ter_PowerPoint" id="{DD10C708-B229-DD41-9CC3-4A81E6263A85}" vid="{7DCE9115-4930-4F40-ABFC-A51E0AF087DF}"/>
    </a:ext>
  </a:extLst>
</a:theme>
</file>

<file path=ppt/theme/theme2.xml><?xml version="1.0" encoding="utf-8"?>
<a:theme xmlns:a="http://schemas.openxmlformats.org/drawingml/2006/main" name="Office-tema">
  <a:themeElements>
    <a:clrScheme name="Ruter 2">
      <a:dk1>
        <a:sysClr val="windowText" lastClr="000000"/>
      </a:dk1>
      <a:lt1>
        <a:sysClr val="window" lastClr="FFFFFF"/>
      </a:lt1>
      <a:dk2>
        <a:srgbClr val="F07800"/>
      </a:dk2>
      <a:lt2>
        <a:srgbClr val="E60000"/>
      </a:lt2>
      <a:accent1>
        <a:srgbClr val="41BECD"/>
      </a:accent1>
      <a:accent2>
        <a:srgbClr val="87B914"/>
      </a:accent2>
      <a:accent3>
        <a:srgbClr val="6E0A14"/>
      </a:accent3>
      <a:accent4>
        <a:srgbClr val="32374B"/>
      </a:accent4>
      <a:accent5>
        <a:srgbClr val="FFC800"/>
      </a:accent5>
      <a:accent6>
        <a:srgbClr val="F07800"/>
      </a:accent6>
      <a:hlink>
        <a:srgbClr val="006BB3"/>
      </a:hlink>
      <a:folHlink>
        <a:srgbClr val="32374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.potx" id="{0F6AA3A7-55DE-4D28-8B16-AC9BA8AAFE86}" vid="{2A5F91E0-A81F-4D61-A71A-E5D9D06B4F6A}"/>
    </a:ext>
  </a:extLst>
</a:theme>
</file>

<file path=ppt/theme/theme3.xml><?xml version="1.0" encoding="utf-8"?>
<a:theme xmlns:a="http://schemas.openxmlformats.org/drawingml/2006/main" name="Office-tema">
  <a:themeElements>
    <a:clrScheme name="Ruter 1">
      <a:dk1>
        <a:srgbClr val="000000"/>
      </a:dk1>
      <a:lt1>
        <a:srgbClr val="FFFFFF"/>
      </a:lt1>
      <a:dk2>
        <a:srgbClr val="32374B"/>
      </a:dk2>
      <a:lt2>
        <a:srgbClr val="F5F5F5"/>
      </a:lt2>
      <a:accent1>
        <a:srgbClr val="E60000"/>
      </a:accent1>
      <a:accent2>
        <a:srgbClr val="EC700C"/>
      </a:accent2>
      <a:accent3>
        <a:srgbClr val="FFC800"/>
      </a:accent3>
      <a:accent4>
        <a:srgbClr val="76A300"/>
      </a:accent4>
      <a:accent5>
        <a:srgbClr val="0B91EF"/>
      </a:accent5>
      <a:accent6>
        <a:srgbClr val="682C88"/>
      </a:accent6>
      <a:hlink>
        <a:srgbClr val="006BB3"/>
      </a:hlink>
      <a:folHlink>
        <a:srgbClr val="006BB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ter_PowerPoint" id="{DD10C708-B229-DD41-9CC3-4A81E6263A85}" vid="{7DCE9115-4930-4F40-ABFC-A51E0AF087DF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2fcaad8-d2e3-4705-bf49-bb759ba5c4b1">
      <UserInfo>
        <DisplayName>Hoff Hellik Ole</DisplayName>
        <AccountId>25</AccountId>
        <AccountType/>
      </UserInfo>
      <UserInfo>
        <DisplayName>Løvoll Erik</DisplayName>
        <AccountId>29</AccountId>
        <AccountType/>
      </UserInfo>
    </SharedWithUsers>
    <lcf76f155ced4ddcb4097134ff3c332f xmlns="0c987355-0ff5-4a1c-89f8-21758de8ee0b">
      <Terms xmlns="http://schemas.microsoft.com/office/infopath/2007/PartnerControls"/>
    </lcf76f155ced4ddcb4097134ff3c332f>
    <TaxCatchAll xmlns="12fcaad8-d2e3-4705-bf49-bb759ba5c4b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E7F0CB0AC36D746A5C94E5806D275A2" ma:contentTypeVersion="9" ma:contentTypeDescription="Opprett et nytt dokument." ma:contentTypeScope="" ma:versionID="ef30789be418e9b61389b39e538eefee">
  <xsd:schema xmlns:xsd="http://www.w3.org/2001/XMLSchema" xmlns:xs="http://www.w3.org/2001/XMLSchema" xmlns:p="http://schemas.microsoft.com/office/2006/metadata/properties" xmlns:ns2="0c987355-0ff5-4a1c-89f8-21758de8ee0b" xmlns:ns3="12fcaad8-d2e3-4705-bf49-bb759ba5c4b1" targetNamespace="http://schemas.microsoft.com/office/2006/metadata/properties" ma:root="true" ma:fieldsID="01f81989a19e2c95ab167c5d567a424f" ns2:_="" ns3:_="">
    <xsd:import namespace="0c987355-0ff5-4a1c-89f8-21758de8ee0b"/>
    <xsd:import namespace="12fcaad8-d2e3-4705-bf49-bb759ba5c4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987355-0ff5-4a1c-89f8-21758de8ee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47d55938-41ab-4010-9402-597ab796c02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caad8-d2e3-4705-bf49-bb759ba5c4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f84697d-0010-4dae-a591-48e6e797094e}" ma:internalName="TaxCatchAll" ma:showField="CatchAllData" ma:web="12fcaad8-d2e3-4705-bf49-bb759ba5c4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ED76AB-3819-4DEA-B9D7-474A89D5C5B9}">
  <ds:schemaRefs>
    <ds:schemaRef ds:uri="b3ee195a-4883-483f-82bf-1f48f9f724df"/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www.w3.org/XML/1998/namespace"/>
    <ds:schemaRef ds:uri="e1a9af01-e3a1-4ec5-8086-2d1694f585b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0C27547-FA0B-484B-ABF0-52E838C402B6}"/>
</file>

<file path=customXml/itemProps3.xml><?xml version="1.0" encoding="utf-8"?>
<ds:datastoreItem xmlns:ds="http://schemas.openxmlformats.org/officeDocument/2006/customXml" ds:itemID="{F943521F-07BC-4E3E-8B55-4D21537B01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</Template>
  <TotalTime>571</TotalTime>
  <Words>1198</Words>
  <Application>Microsoft Office PowerPoint</Application>
  <PresentationFormat>Egendefinert</PresentationFormat>
  <Paragraphs>241</Paragraphs>
  <Slides>14</Slides>
  <Notes>4</Notes>
  <HiddenSlides>0</HiddenSlides>
  <MMClips>0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3" baseType="lpstr">
      <vt:lpstr>Arial</vt:lpstr>
      <vt:lpstr>Arial </vt:lpstr>
      <vt:lpstr>Calibri</vt:lpstr>
      <vt:lpstr>Din</vt:lpstr>
      <vt:lpstr>TID Pikto</vt:lpstr>
      <vt:lpstr>Office-tema</vt:lpstr>
      <vt:lpstr>Office-tema</vt:lpstr>
      <vt:lpstr>Office-tema</vt:lpstr>
      <vt:lpstr>think-cell Slide</vt:lpstr>
      <vt:lpstr>Velkommen til  Dialogkonferanse om konkurransen Transporttjenester Follo 2025</vt:lpstr>
      <vt:lpstr>Praktisk informasjon</vt:lpstr>
      <vt:lpstr>29 påmeldte selskaper 2. og 3. mars 2023</vt:lpstr>
      <vt:lpstr>Påmeldte selskaper 2. og 3. mars 2023</vt:lpstr>
      <vt:lpstr>Hensikt med dagen</vt:lpstr>
      <vt:lpstr>Dokumenter på kollektivanbud.no </vt:lpstr>
      <vt:lpstr>Dagens program</vt:lpstr>
      <vt:lpstr>Forts. dagens program </vt:lpstr>
      <vt:lpstr>Dagens kontrakter i Follo</vt:lpstr>
      <vt:lpstr>Fremdriftsplan </vt:lpstr>
      <vt:lpstr>PowerPoint-presentasjon</vt:lpstr>
      <vt:lpstr>Foreløpig fremdrift for bussanbudet i Follo</vt:lpstr>
      <vt:lpstr>Skriftlige tilbakemeldinger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Konkurranseutsetting - Transporttjenester Indre by 2023 – dialog med markedet, tildelingskriterier og utlysning  - Status på arbeide med styresak</dc:title>
  <dc:creator>Leite Marit Elin</dc:creator>
  <dc:description>Template by addpoint.no</dc:description>
  <cp:lastModifiedBy>Hellik Ole Hoff</cp:lastModifiedBy>
  <cp:revision>12</cp:revision>
  <cp:lastPrinted>2023-03-01T11:57:11Z</cp:lastPrinted>
  <dcterms:created xsi:type="dcterms:W3CDTF">2021-04-04T18:30:21Z</dcterms:created>
  <dcterms:modified xsi:type="dcterms:W3CDTF">2023-03-01T11:57:16Z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  <property fmtid="{D5CDD505-2E9C-101B-9397-08002B2CF9AE}" pid="3" name="ContentTypeId">
    <vt:lpwstr>0x01010075CC4B49938D94488A259FE6380E2555</vt:lpwstr>
  </property>
  <property fmtid="{D5CDD505-2E9C-101B-9397-08002B2CF9AE}" pid="4" name="MediaServiceImageTags">
    <vt:lpwstr/>
  </property>
</Properties>
</file>