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notesMasterIdLst>
    <p:notesMasterId r:id="rId11"/>
  </p:notesMasterIdLst>
  <p:sldIdLst>
    <p:sldId id="350" r:id="rId2"/>
    <p:sldId id="381" r:id="rId3"/>
    <p:sldId id="376" r:id="rId4"/>
    <p:sldId id="363" r:id="rId5"/>
    <p:sldId id="371" r:id="rId6"/>
    <p:sldId id="374" r:id="rId7"/>
    <p:sldId id="377" r:id="rId8"/>
    <p:sldId id="378" r:id="rId9"/>
    <p:sldId id="386" r:id="rId10"/>
  </p:sldIdLst>
  <p:sldSz cx="9145588" cy="6859588"/>
  <p:notesSz cx="6858000" cy="9144000"/>
  <p:custDataLst>
    <p:tags r:id="rId12"/>
  </p:custDataLst>
  <p:defaultTextStyle>
    <a:defPPr>
      <a:defRPr lang="nb-NO"/>
    </a:defPPr>
    <a:lvl1pPr marL="0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2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83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25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66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08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50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91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33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664" userDrawn="1">
          <p15:clr>
            <a:srgbClr val="A4A3A4"/>
          </p15:clr>
        </p15:guide>
        <p15:guide id="9" pos="3017" userDrawn="1">
          <p15:clr>
            <a:srgbClr val="A4A3A4"/>
          </p15:clr>
        </p15:guide>
        <p15:guide id="10" orient="horz" pos="3748" userDrawn="1">
          <p15:clr>
            <a:srgbClr val="A4A3A4"/>
          </p15:clr>
        </p15:guide>
        <p15:guide id="12" pos="250" userDrawn="1">
          <p15:clr>
            <a:srgbClr val="A4A3A4"/>
          </p15:clr>
        </p15:guide>
        <p15:guide id="14" orient="horz" pos="2161" userDrawn="1">
          <p15:clr>
            <a:srgbClr val="A4A3A4"/>
          </p15:clr>
        </p15:guide>
        <p15:guide id="15" pos="2744" userDrawn="1">
          <p15:clr>
            <a:srgbClr val="A4A3A4"/>
          </p15:clr>
        </p15:guide>
        <p15:guide id="16" pos="5511" userDrawn="1">
          <p15:clr>
            <a:srgbClr val="A4A3A4"/>
          </p15:clr>
        </p15:guide>
        <p15:guide id="17" orient="horz" pos="1027" userDrawn="1">
          <p15:clr>
            <a:srgbClr val="A4A3A4"/>
          </p15:clr>
        </p15:guide>
        <p15:guide id="18" orient="horz" pos="26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Forfatte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FF0E1"/>
    <a:srgbClr val="DADADA"/>
    <a:srgbClr val="B2B2B2"/>
    <a:srgbClr val="F2BE00"/>
    <a:srgbClr val="FFD94F"/>
    <a:srgbClr val="F0DF02"/>
    <a:srgbClr val="EEBB00"/>
    <a:srgbClr val="001B5B"/>
    <a:srgbClr val="24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napToObjects="1">
      <p:cViewPr varScale="1">
        <p:scale>
          <a:sx n="77" d="100"/>
          <a:sy n="77" d="100"/>
        </p:scale>
        <p:origin x="1061" y="62"/>
      </p:cViewPr>
      <p:guideLst>
        <p:guide pos="2881"/>
        <p:guide orient="horz" pos="845"/>
        <p:guide orient="horz" pos="664"/>
        <p:guide pos="3017"/>
        <p:guide orient="horz" pos="3748"/>
        <p:guide pos="250"/>
        <p:guide orient="horz" pos="2161"/>
        <p:guide pos="2744"/>
        <p:guide pos="5511"/>
        <p:guide orient="horz" pos="1027"/>
        <p:guide orient="horz" pos="2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9827-74C4-4D1A-A83A-183A083B6A7A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A3E8-D5C9-44A8-954F-91D49571C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7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42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83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25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966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208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50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691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33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A3E8-D5C9-44A8-954F-91D49571CD2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2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A3E8-D5C9-44A8-954F-91D49571CD2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59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A3E8-D5C9-44A8-954F-91D49571CD28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827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744630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8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2162" y="2486380"/>
            <a:ext cx="5671733" cy="1261884"/>
          </a:xfrm>
        </p:spPr>
        <p:txBody>
          <a:bodyPr anchor="b" anchorCtr="0"/>
          <a:lstStyle>
            <a:lvl1pPr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2162" y="3856857"/>
            <a:ext cx="567173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76" y="0"/>
            <a:ext cx="4552412" cy="612596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24338F67-A3BD-4713-BD75-059CA641FB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31571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96874" y="1620578"/>
            <a:ext cx="3959225" cy="3937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789488" y="1620578"/>
            <a:ext cx="3959225" cy="3937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6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okser med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572716" y="1621114"/>
            <a:ext cx="1873450" cy="1190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617767" y="1620578"/>
            <a:ext cx="1853269" cy="238101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617767" y="1859552"/>
            <a:ext cx="1853269" cy="95167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572716" y="2987941"/>
            <a:ext cx="1873450" cy="1190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5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2617767" y="2987405"/>
            <a:ext cx="1853269" cy="238101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16" name="Plassholder f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2617767" y="3226379"/>
            <a:ext cx="1853269" cy="95167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20"/>
          </p:nvPr>
        </p:nvSpPr>
        <p:spPr>
          <a:xfrm>
            <a:off x="572717" y="4367964"/>
            <a:ext cx="1873450" cy="1190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0" name="Plassholder f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2617768" y="4367429"/>
            <a:ext cx="1853269" cy="238101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21" name="Plassholder for tekst 9"/>
          <p:cNvSpPr>
            <a:spLocks noGrp="1"/>
          </p:cNvSpPr>
          <p:nvPr>
            <p:ph type="body" sz="quarter" idx="22" hasCustomPrompt="1"/>
          </p:nvPr>
        </p:nvSpPr>
        <p:spPr>
          <a:xfrm>
            <a:off x="2617767" y="4606403"/>
            <a:ext cx="1853269" cy="95167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2" name="Plassholder for bilde 3"/>
          <p:cNvSpPr>
            <a:spLocks noGrp="1"/>
          </p:cNvSpPr>
          <p:nvPr>
            <p:ph type="pic" sz="quarter" idx="23"/>
          </p:nvPr>
        </p:nvSpPr>
        <p:spPr>
          <a:xfrm>
            <a:off x="4664465" y="1621114"/>
            <a:ext cx="1873450" cy="1190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3" name="Plassholder f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6709517" y="1620578"/>
            <a:ext cx="1853269" cy="238101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24" name="Plassholder f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6709516" y="1859552"/>
            <a:ext cx="1853269" cy="95167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5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4664465" y="2987941"/>
            <a:ext cx="1873450" cy="1190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6" name="Plassholder f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6709517" y="2987405"/>
            <a:ext cx="1853269" cy="238101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27" name="Plassholder for tekst 9"/>
          <p:cNvSpPr>
            <a:spLocks noGrp="1"/>
          </p:cNvSpPr>
          <p:nvPr>
            <p:ph type="body" sz="quarter" idx="28" hasCustomPrompt="1"/>
          </p:nvPr>
        </p:nvSpPr>
        <p:spPr>
          <a:xfrm>
            <a:off x="6709516" y="3226379"/>
            <a:ext cx="1853269" cy="95167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8" name="Plassholder for bilde 3"/>
          <p:cNvSpPr>
            <a:spLocks noGrp="1"/>
          </p:cNvSpPr>
          <p:nvPr>
            <p:ph type="pic" sz="quarter" idx="29"/>
          </p:nvPr>
        </p:nvSpPr>
        <p:spPr>
          <a:xfrm>
            <a:off x="4664466" y="4367964"/>
            <a:ext cx="1873450" cy="1190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9" name="Plassholder for tekst 9"/>
          <p:cNvSpPr>
            <a:spLocks noGrp="1"/>
          </p:cNvSpPr>
          <p:nvPr>
            <p:ph type="body" sz="quarter" idx="30" hasCustomPrompt="1"/>
          </p:nvPr>
        </p:nvSpPr>
        <p:spPr>
          <a:xfrm>
            <a:off x="6709517" y="4367429"/>
            <a:ext cx="1853269" cy="238101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/>
              <a:t>Miniheader</a:t>
            </a:r>
            <a:endParaRPr lang="nb-NO" dirty="0"/>
          </a:p>
        </p:txBody>
      </p:sp>
      <p:sp>
        <p:nvSpPr>
          <p:cNvPr id="30" name="Plassholder for tekst 9"/>
          <p:cNvSpPr>
            <a:spLocks noGrp="1"/>
          </p:cNvSpPr>
          <p:nvPr>
            <p:ph type="body" sz="quarter" idx="31" hasCustomPrompt="1"/>
          </p:nvPr>
        </p:nvSpPr>
        <p:spPr>
          <a:xfrm>
            <a:off x="6709517" y="4606403"/>
            <a:ext cx="1853269" cy="95167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/>
              <a:t>Bildetekst</a:t>
            </a:r>
          </a:p>
        </p:txBody>
      </p:sp>
    </p:spTree>
    <p:extLst>
      <p:ext uri="{BB962C8B-B14F-4D97-AF65-F5344CB8AC3E}">
        <p14:creationId xmlns:p14="http://schemas.microsoft.com/office/powerpoint/2010/main" val="24098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46908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7757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7011617" y="6705085"/>
            <a:ext cx="2133971" cy="1692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EBF7-C4D6-4C17-BD3C-9A1969FC9740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4980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64" y="1269054"/>
            <a:ext cx="8642461" cy="237669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64" y="3790588"/>
            <a:ext cx="8642461" cy="237669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1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1227031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2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10084"/>
            <a:ext cx="9144463" cy="7486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2162" y="2492822"/>
            <a:ext cx="5671733" cy="1255442"/>
          </a:xfrm>
        </p:spPr>
        <p:txBody>
          <a:bodyPr anchor="b" anchorCtr="0"/>
          <a:lstStyle>
            <a:lvl1pPr>
              <a:defRPr sz="41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2162" y="3856857"/>
            <a:ext cx="567173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55" y="0"/>
            <a:ext cx="4256634" cy="569298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6055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8887093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8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-3"/>
          <a:stretch/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  <p:cxnSp>
        <p:nvCxnSpPr>
          <p:cNvPr id="11" name="Rett linje 10"/>
          <p:cNvCxnSpPr/>
          <p:nvPr userDrawn="1"/>
        </p:nvCxnSpPr>
        <p:spPr>
          <a:xfrm>
            <a:off x="572234" y="6104907"/>
            <a:ext cx="7999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 userDrawn="1"/>
        </p:nvSpPr>
        <p:spPr>
          <a:xfrm>
            <a:off x="8303363" y="6406347"/>
            <a:ext cx="75959" cy="173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402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479004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72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10084"/>
            <a:ext cx="9144463" cy="7486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8303363" y="6406347"/>
            <a:ext cx="75959" cy="173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573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378998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96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10084"/>
            <a:ext cx="9144463" cy="7486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8303363" y="6406347"/>
            <a:ext cx="75959" cy="173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162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927628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18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162" y="3255431"/>
            <a:ext cx="8000139" cy="307777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2162" y="1876761"/>
            <a:ext cx="8000139" cy="1261884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bg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962542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2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10084"/>
            <a:ext cx="9144463" cy="7486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162" y="3255431"/>
            <a:ext cx="8000139" cy="307777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2162" y="1883203"/>
            <a:ext cx="8000139" cy="12554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tx2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3917952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66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63" cy="685874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10084"/>
            <a:ext cx="9144463" cy="7486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162" y="3255431"/>
            <a:ext cx="8000139" cy="307777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2162" y="1883203"/>
            <a:ext cx="8000139" cy="12554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tx2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96089250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5" name="think-cell Slide" r:id="rId18" imgW="352" imgH="357" progId="TCLayout.ActiveDocument.1">
                  <p:embed/>
                </p:oleObj>
              </mc:Choice>
              <mc:Fallback>
                <p:oleObj name="think-cell Slide" r:id="rId18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10084"/>
            <a:ext cx="9144463" cy="7486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78"/>
            <a:ext cx="1920415" cy="71591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96875" y="261442"/>
            <a:ext cx="8351837" cy="77426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6875" y="1620578"/>
            <a:ext cx="8351837" cy="42055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0824" y="6401616"/>
            <a:ext cx="6176434" cy="1731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GreenMobility i Oslo - Analyse av konsept og lønnsomhet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04980" y="6405136"/>
            <a:ext cx="266919" cy="1731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8303363" y="6406347"/>
            <a:ext cx="75959" cy="173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2242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83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9776" indent="-189776" algn="l" defTabSz="914483" rtl="0" eaLnBrk="1" latinLnBrk="0" hangingPunct="1">
        <a:spcBef>
          <a:spcPts val="600"/>
        </a:spcBef>
        <a:spcAft>
          <a:spcPts val="600"/>
        </a:spcAft>
        <a:buFont typeface="Calibri" pitchFamily="34" charset="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25145" indent="-284665" algn="l" defTabSz="914483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896938" indent="-179388" algn="l" defTabSz="914483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1255713" indent="-179388" algn="l" defTabSz="914483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83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»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829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4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3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8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0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1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wm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100.sv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69.sv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jpe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Kombinert mobilitet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Ruters dialogkonferanse 12. februar 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83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vrundet rektangel 38"/>
          <p:cNvSpPr/>
          <p:nvPr/>
        </p:nvSpPr>
        <p:spPr>
          <a:xfrm>
            <a:off x="6014467" y="2400422"/>
            <a:ext cx="2890967" cy="8211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b-NO" b="1">
              <a:solidFill>
                <a:schemeClr val="tx1"/>
              </a:solidFill>
            </a:endParaRPr>
          </a:p>
        </p:txBody>
      </p:sp>
      <p:sp>
        <p:nvSpPr>
          <p:cNvPr id="31" name="Avrundet rektangel 30"/>
          <p:cNvSpPr/>
          <p:nvPr/>
        </p:nvSpPr>
        <p:spPr>
          <a:xfrm>
            <a:off x="324322" y="3717827"/>
            <a:ext cx="3960440" cy="8211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29" name="Avrundet rektangel 28"/>
          <p:cNvSpPr/>
          <p:nvPr/>
        </p:nvSpPr>
        <p:spPr>
          <a:xfrm>
            <a:off x="324322" y="4653930"/>
            <a:ext cx="3960440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b-NO" b="1">
              <a:solidFill>
                <a:schemeClr val="tx1"/>
              </a:solidFill>
            </a:endParaRPr>
          </a:p>
        </p:txBody>
      </p:sp>
      <p:sp>
        <p:nvSpPr>
          <p:cNvPr id="25" name="Avrundet rektangel 24"/>
          <p:cNvSpPr/>
          <p:nvPr/>
        </p:nvSpPr>
        <p:spPr>
          <a:xfrm>
            <a:off x="324322" y="1876304"/>
            <a:ext cx="3960440" cy="8211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23" name="Avrundet rektangel 22"/>
          <p:cNvSpPr/>
          <p:nvPr/>
        </p:nvSpPr>
        <p:spPr>
          <a:xfrm>
            <a:off x="324322" y="940682"/>
            <a:ext cx="3960440" cy="8211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b-NO" b="1">
              <a:solidFill>
                <a:schemeClr val="tx1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08298" y="765992"/>
            <a:ext cx="5184576" cy="525608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468338" y="189435"/>
            <a:ext cx="8000139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83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Sporveien </a:t>
            </a:r>
            <a:r>
              <a:rPr lang="nb-NO" sz="1600"/>
              <a:t> Norges største leverandør av kollektivtransport</a:t>
            </a:r>
            <a:endParaRPr lang="en-US" sz="1600" dirty="0"/>
          </a:p>
        </p:txBody>
      </p:sp>
      <p:sp>
        <p:nvSpPr>
          <p:cNvPr id="12" name="Rektangel 11"/>
          <p:cNvSpPr/>
          <p:nvPr/>
        </p:nvSpPr>
        <p:spPr>
          <a:xfrm>
            <a:off x="396330" y="4629628"/>
            <a:ext cx="3854378" cy="584786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nb-NO" sz="2000" b="1" dirty="0" smtClean="0"/>
              <a:t>Infrastruktur</a:t>
            </a:r>
            <a:endParaRPr lang="nb-NO" sz="2000" b="1" dirty="0"/>
          </a:p>
          <a:p>
            <a:r>
              <a:rPr lang="nb-NO" sz="1200" i="1" dirty="0"/>
              <a:t>Eier, forvalter, vedlikehold infrastruktur og utbygger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56940" y="1980912"/>
            <a:ext cx="3467782" cy="584786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nb-NO" sz="2000" b="1" dirty="0"/>
              <a:t>Sporveien T-banen AS</a:t>
            </a:r>
          </a:p>
          <a:p>
            <a:pPr>
              <a:buFontTx/>
              <a:buChar char="•"/>
            </a:pPr>
            <a:r>
              <a:rPr lang="nb-NO" sz="1200" dirty="0"/>
              <a:t> Oms: 1 </a:t>
            </a:r>
            <a:r>
              <a:rPr lang="nb-NO" sz="1200" dirty="0" smtClean="0"/>
              <a:t>678 </a:t>
            </a:r>
            <a:r>
              <a:rPr lang="nb-NO" sz="1200" dirty="0"/>
              <a:t>mill.  Ans: </a:t>
            </a:r>
            <a:r>
              <a:rPr lang="nb-NO" sz="1200" dirty="0" err="1"/>
              <a:t>ca</a:t>
            </a:r>
            <a:r>
              <a:rPr lang="nb-NO" sz="1200" dirty="0"/>
              <a:t> 580,  Antall tog: 115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28739" y="3707984"/>
            <a:ext cx="3712008" cy="76945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nb-NO" sz="2000" b="1" dirty="0"/>
              <a:t>Produksjon</a:t>
            </a:r>
          </a:p>
          <a:p>
            <a:r>
              <a:rPr lang="nb-NO" sz="1200" i="1" dirty="0"/>
              <a:t>Verksted trikk og t-bane, renhold bygg og vogner</a:t>
            </a:r>
          </a:p>
          <a:p>
            <a:pPr>
              <a:buFontTx/>
              <a:buChar char="•"/>
            </a:pPr>
            <a:r>
              <a:rPr lang="nb-NO" sz="1200" dirty="0"/>
              <a:t> Ans: ca. 390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29865"/>
          <a:stretch/>
        </p:blipFill>
        <p:spPr bwMode="auto">
          <a:xfrm>
            <a:off x="4284762" y="4725938"/>
            <a:ext cx="791617" cy="98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ktangel 23"/>
          <p:cNvSpPr/>
          <p:nvPr/>
        </p:nvSpPr>
        <p:spPr>
          <a:xfrm>
            <a:off x="6121474" y="2441827"/>
            <a:ext cx="4572000" cy="771935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>
              <a:lnSpc>
                <a:spcPct val="96000"/>
              </a:lnSpc>
            </a:pPr>
            <a:r>
              <a:rPr lang="nb-NO" sz="1400" b="1" dirty="0"/>
              <a:t>3 </a:t>
            </a:r>
            <a:r>
              <a:rPr lang="nb-NO" sz="1400" b="1" dirty="0" smtClean="0"/>
              <a:t>629 </a:t>
            </a:r>
            <a:r>
              <a:rPr lang="nb-NO" sz="1400" dirty="0"/>
              <a:t>ansatte </a:t>
            </a:r>
            <a:endParaRPr lang="nb-NO" sz="1400" dirty="0" smtClean="0"/>
          </a:p>
          <a:p>
            <a:pPr>
              <a:lnSpc>
                <a:spcPct val="96000"/>
              </a:lnSpc>
            </a:pPr>
            <a:r>
              <a:rPr lang="nb-NO" sz="1600" b="1" dirty="0" smtClean="0"/>
              <a:t>NOK 4,6 </a:t>
            </a:r>
            <a:r>
              <a:rPr lang="nb-NO" sz="1600" b="1" dirty="0"/>
              <a:t>Mrd</a:t>
            </a:r>
            <a:r>
              <a:rPr lang="nb-NO" dirty="0"/>
              <a:t>. </a:t>
            </a:r>
            <a:r>
              <a:rPr lang="nb-NO" sz="1200" dirty="0"/>
              <a:t>i omsetning </a:t>
            </a:r>
            <a:endParaRPr lang="nb-NO" sz="1200" dirty="0" smtClean="0"/>
          </a:p>
          <a:p>
            <a:pPr>
              <a:lnSpc>
                <a:spcPct val="96000"/>
              </a:lnSpc>
            </a:pPr>
            <a:r>
              <a:rPr lang="nb-NO" sz="1400" b="1" dirty="0" smtClean="0"/>
              <a:t>100 </a:t>
            </a:r>
            <a:r>
              <a:rPr lang="nb-NO" sz="1400" b="1" dirty="0"/>
              <a:t>% </a:t>
            </a:r>
            <a:r>
              <a:rPr lang="nb-NO" sz="1400" dirty="0"/>
              <a:t>eid av Oslo kommune</a:t>
            </a:r>
          </a:p>
        </p:txBody>
      </p:sp>
      <p:sp>
        <p:nvSpPr>
          <p:cNvPr id="26" name="Rektangel 25"/>
          <p:cNvSpPr/>
          <p:nvPr/>
        </p:nvSpPr>
        <p:spPr>
          <a:xfrm>
            <a:off x="468338" y="1053531"/>
            <a:ext cx="3395774" cy="584786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nn-NO" sz="2000" b="1" dirty="0" err="1"/>
              <a:t>Unibuss</a:t>
            </a:r>
            <a:r>
              <a:rPr lang="nn-NO" sz="2000" b="1" dirty="0"/>
              <a:t> AS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nn-NO" sz="1200" dirty="0"/>
              <a:t>Oms: </a:t>
            </a:r>
            <a:r>
              <a:rPr lang="nn-NO" sz="1200" dirty="0" smtClean="0"/>
              <a:t>1 651mill</a:t>
            </a:r>
            <a:r>
              <a:rPr lang="nn-NO" sz="1200" dirty="0"/>
              <a:t>. Ans: 1 800, Busser: 758</a:t>
            </a:r>
          </a:p>
        </p:txBody>
      </p:sp>
      <p:sp>
        <p:nvSpPr>
          <p:cNvPr id="27" name="Avrundet rektangel 26"/>
          <p:cNvSpPr/>
          <p:nvPr/>
        </p:nvSpPr>
        <p:spPr>
          <a:xfrm>
            <a:off x="324322" y="2779419"/>
            <a:ext cx="3960440" cy="8211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nb-NO" b="1">
              <a:solidFill>
                <a:schemeClr val="tx1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432842" y="2925739"/>
            <a:ext cx="4572000" cy="584786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nb-NO" sz="2000" b="1" dirty="0"/>
              <a:t>Sporveien Trikken AS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nb-NO" sz="1200" b="1" dirty="0"/>
              <a:t> </a:t>
            </a:r>
            <a:r>
              <a:rPr lang="nb-NO" sz="1200" dirty="0"/>
              <a:t>Oms: </a:t>
            </a:r>
            <a:r>
              <a:rPr lang="nb-NO" sz="1200" dirty="0" smtClean="0"/>
              <a:t>866 </a:t>
            </a:r>
            <a:r>
              <a:rPr lang="nb-NO" sz="1200" dirty="0"/>
              <a:t>mill.  Ans: 360,  Trikker: 72</a:t>
            </a:r>
            <a:r>
              <a:rPr lang="nb-NO" sz="1200" b="1" dirty="0"/>
              <a:t> </a:t>
            </a:r>
          </a:p>
        </p:txBody>
      </p:sp>
      <p:sp>
        <p:nvSpPr>
          <p:cNvPr id="30" name="Rektangel 29"/>
          <p:cNvSpPr/>
          <p:nvPr/>
        </p:nvSpPr>
        <p:spPr>
          <a:xfrm>
            <a:off x="396330" y="5133695"/>
            <a:ext cx="3672408" cy="64633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171433" indent="-171433">
              <a:buFont typeface="Arial" panose="020B0604020202020204" pitchFamily="34" charset="0"/>
              <a:buChar char="•"/>
            </a:pPr>
            <a:r>
              <a:rPr lang="nb-NO" sz="1200" dirty="0" err="1"/>
              <a:t>Ca</a:t>
            </a:r>
            <a:r>
              <a:rPr lang="nb-NO" sz="1200" dirty="0"/>
              <a:t> 100 investerings-prosjekter: 4,9 mrd. </a:t>
            </a:r>
            <a:endParaRPr lang="nb-NO" sz="1200" dirty="0" smtClean="0"/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nb-NO" sz="1200" dirty="0" smtClean="0"/>
              <a:t>Ca</a:t>
            </a:r>
            <a:r>
              <a:rPr lang="nb-NO" sz="1200" dirty="0"/>
              <a:t>. 240 km skinnegang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nb-NO" sz="1200" dirty="0"/>
              <a:t>Ans: </a:t>
            </a:r>
            <a:r>
              <a:rPr lang="nb-NO" sz="1200" dirty="0" err="1"/>
              <a:t>ca</a:t>
            </a:r>
            <a:r>
              <a:rPr lang="nb-NO" sz="1200" dirty="0"/>
              <a:t> </a:t>
            </a:r>
            <a:r>
              <a:rPr lang="nb-NO" sz="1200" dirty="0" smtClean="0"/>
              <a:t>320</a:t>
            </a:r>
            <a:endParaRPr lang="nb-NO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5" y="2781409"/>
            <a:ext cx="819175" cy="8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69" y="940682"/>
            <a:ext cx="800022" cy="8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5"/>
          <a:stretch/>
        </p:blipFill>
        <p:spPr bwMode="auto">
          <a:xfrm>
            <a:off x="4268078" y="1876303"/>
            <a:ext cx="797427" cy="8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V:\Kommunikasjonsstab\Årsrapport og årsberetning\Foto\Werner Anderson\KTP_kunst\ktp_annual-299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/>
          <a:stretch/>
        </p:blipFill>
        <p:spPr bwMode="auto">
          <a:xfrm>
            <a:off x="4257205" y="3733858"/>
            <a:ext cx="824986" cy="8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emkant 37"/>
          <p:cNvSpPr/>
          <p:nvPr/>
        </p:nvSpPr>
        <p:spPr>
          <a:xfrm>
            <a:off x="5436828" y="765993"/>
            <a:ext cx="360103" cy="5224524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40" name="Avrundet rektangel 39"/>
          <p:cNvSpPr/>
          <p:nvPr/>
        </p:nvSpPr>
        <p:spPr>
          <a:xfrm>
            <a:off x="6014465" y="1352678"/>
            <a:ext cx="2890968" cy="92006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nb-NO" b="1" dirty="0" smtClean="0"/>
              <a:t>Sporveien </a:t>
            </a:r>
            <a:r>
              <a:rPr lang="nb-NO" b="1" dirty="0"/>
              <a:t>leverer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trikk</a:t>
            </a:r>
            <a:r>
              <a:rPr lang="nb-NO" b="1" dirty="0"/>
              <a:t>, </a:t>
            </a:r>
            <a:r>
              <a:rPr lang="nb-NO" b="1" dirty="0" smtClean="0"/>
              <a:t>t-bane </a:t>
            </a:r>
            <a:r>
              <a:rPr lang="nb-NO" b="1" dirty="0"/>
              <a:t>og buss</a:t>
            </a:r>
            <a:endParaRPr lang="en-US" dirty="0"/>
          </a:p>
        </p:txBody>
      </p:sp>
      <p:sp>
        <p:nvSpPr>
          <p:cNvPr id="41" name="Avrundet rektangel 40"/>
          <p:cNvSpPr/>
          <p:nvPr/>
        </p:nvSpPr>
        <p:spPr>
          <a:xfrm>
            <a:off x="6012954" y="4233166"/>
            <a:ext cx="2892479" cy="702730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nb-NO" sz="1400" b="1" dirty="0" smtClean="0">
                <a:solidFill>
                  <a:schemeClr val="tx1"/>
                </a:solidFill>
              </a:rPr>
              <a:t>91 </a:t>
            </a:r>
            <a:r>
              <a:rPr lang="nb-NO" sz="1400" b="1" dirty="0">
                <a:solidFill>
                  <a:schemeClr val="tx1"/>
                </a:solidFill>
              </a:rPr>
              <a:t>mill. enkeltreiser med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smtClean="0">
                <a:solidFill>
                  <a:schemeClr val="tx1"/>
                </a:solidFill>
              </a:rPr>
              <a:t/>
            </a:r>
            <a:br>
              <a:rPr lang="nb-NO" sz="1400" dirty="0" smtClean="0">
                <a:solidFill>
                  <a:schemeClr val="tx1"/>
                </a:solidFill>
              </a:rPr>
            </a:br>
            <a:r>
              <a:rPr lang="nb-NO" sz="1400" dirty="0" smtClean="0">
                <a:solidFill>
                  <a:schemeClr val="tx1"/>
                </a:solidFill>
              </a:rPr>
              <a:t>Unibuss </a:t>
            </a:r>
            <a:r>
              <a:rPr lang="nb-NO" sz="1400" dirty="0">
                <a:solidFill>
                  <a:schemeClr val="tx1"/>
                </a:solidFill>
              </a:rPr>
              <a:t>i </a:t>
            </a:r>
            <a:r>
              <a:rPr lang="nb-NO" sz="1400" dirty="0" smtClean="0">
                <a:solidFill>
                  <a:schemeClr val="tx1"/>
                </a:solidFill>
              </a:rPr>
              <a:t>2016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Avrundet rektangel 41"/>
          <p:cNvSpPr/>
          <p:nvPr/>
        </p:nvSpPr>
        <p:spPr>
          <a:xfrm>
            <a:off x="6014467" y="3357436"/>
            <a:ext cx="2890967" cy="720247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nb-NO" sz="1400" b="1" dirty="0" smtClean="0">
                <a:solidFill>
                  <a:schemeClr val="tx1"/>
                </a:solidFill>
              </a:rPr>
              <a:t>160 </a:t>
            </a:r>
            <a:r>
              <a:rPr lang="nb-NO" sz="1400" b="1" dirty="0">
                <a:solidFill>
                  <a:schemeClr val="tx1"/>
                </a:solidFill>
              </a:rPr>
              <a:t>mill. </a:t>
            </a:r>
            <a:r>
              <a:rPr lang="nb-NO" sz="1400" dirty="0">
                <a:solidFill>
                  <a:schemeClr val="tx1"/>
                </a:solidFill>
              </a:rPr>
              <a:t>enkeltreiser med trikk og 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t-bane i </a:t>
            </a:r>
            <a:r>
              <a:rPr lang="nb-NO" sz="1400" dirty="0" smtClean="0">
                <a:solidFill>
                  <a:schemeClr val="tx1"/>
                </a:solidFill>
              </a:rPr>
              <a:t>2016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3" name="Bild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365" y="1956920"/>
            <a:ext cx="533493" cy="660553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3597366" y="1096661"/>
            <a:ext cx="455713" cy="566223"/>
          </a:xfrm>
          <a:prstGeom prst="rect">
            <a:avLst/>
          </a:prstGeom>
        </p:spPr>
      </p:pic>
      <p:pic>
        <p:nvPicPr>
          <p:cNvPr id="45" name="Bilde 44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3708699" y="2855447"/>
            <a:ext cx="337013" cy="671098"/>
          </a:xfrm>
          <a:prstGeom prst="rect">
            <a:avLst/>
          </a:prstGeom>
        </p:spPr>
      </p:pic>
      <p:pic>
        <p:nvPicPr>
          <p:cNvPr id="46" name="Bild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9428" y="3913074"/>
            <a:ext cx="419311" cy="430669"/>
          </a:xfrm>
          <a:prstGeom prst="rect">
            <a:avLst/>
          </a:prstGeom>
        </p:spPr>
      </p:pic>
      <p:pic>
        <p:nvPicPr>
          <p:cNvPr id="47" name="Bild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4224" y="4973402"/>
            <a:ext cx="486523" cy="486553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xmlns="" id="{07F45238-CE96-4535-A18B-68E228AC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824" y="6401616"/>
            <a:ext cx="6176434" cy="173164"/>
          </a:xfrm>
        </p:spPr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Kombinert mobilitet</a:t>
            </a: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3</a:t>
            </a:fld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647182" y="1197546"/>
            <a:ext cx="7216054" cy="4824536"/>
          </a:xfrm>
          <a:prstGeom prst="roundRect">
            <a:avLst>
              <a:gd name="adj" fmla="val 412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50"/>
          </a:p>
        </p:txBody>
      </p:sp>
      <p:sp>
        <p:nvSpPr>
          <p:cNvPr id="4" name="Avrundet rektangel 3"/>
          <p:cNvSpPr/>
          <p:nvPr/>
        </p:nvSpPr>
        <p:spPr>
          <a:xfrm>
            <a:off x="706659" y="1271288"/>
            <a:ext cx="7076733" cy="5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nb-NO" sz="1200" b="1" dirty="0">
                <a:solidFill>
                  <a:prstClr val="white"/>
                </a:solidFill>
              </a:rPr>
              <a:t>BESTE NORDISKE LØSNING PÅ EFFEKTIV OG MILJØVENNLIG PERSONTRANSPORT</a:t>
            </a:r>
          </a:p>
        </p:txBody>
      </p:sp>
      <p:sp>
        <p:nvSpPr>
          <p:cNvPr id="5" name="Avrundet rektangel 4"/>
          <p:cNvSpPr/>
          <p:nvPr/>
        </p:nvSpPr>
        <p:spPr>
          <a:xfrm rot="5400000">
            <a:off x="3929048" y="-1093679"/>
            <a:ext cx="729853" cy="67444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/>
          </a:p>
        </p:txBody>
      </p:sp>
      <p:sp>
        <p:nvSpPr>
          <p:cNvPr id="6" name="Avrundet rektangel 5"/>
          <p:cNvSpPr/>
          <p:nvPr/>
        </p:nvSpPr>
        <p:spPr>
          <a:xfrm>
            <a:off x="921763" y="2831343"/>
            <a:ext cx="3325917" cy="16218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2" y="2097378"/>
            <a:ext cx="1280444" cy="39375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12" y="2989784"/>
            <a:ext cx="228744" cy="21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76" y="2981120"/>
            <a:ext cx="237905" cy="2250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ktangel 27"/>
          <p:cNvSpPr/>
          <p:nvPr/>
        </p:nvSpPr>
        <p:spPr>
          <a:xfrm>
            <a:off x="2381449" y="2058439"/>
            <a:ext cx="1352078" cy="577059"/>
          </a:xfrm>
          <a:prstGeom prst="rect">
            <a:avLst/>
          </a:prstGeom>
        </p:spPr>
        <p:txBody>
          <a:bodyPr wrap="square" lIns="91415" tIns="45709" rIns="91415" bIns="45709">
            <a:spAutoFit/>
          </a:bodyPr>
          <a:lstStyle/>
          <a:p>
            <a:pPr algn="ctr" defTabSz="914299"/>
            <a:r>
              <a:rPr lang="nb-NO" sz="1050" i="1" dirty="0">
                <a:solidFill>
                  <a:prstClr val="black"/>
                </a:solidFill>
              </a:rPr>
              <a:t>«Fremtidsrettet løsning innenfor miljø og samferdsel</a:t>
            </a:r>
            <a:r>
              <a:rPr lang="nb-NO" sz="1050" i="1" dirty="0">
                <a:solidFill>
                  <a:prstClr val="black"/>
                </a:solidFill>
                <a:sym typeface="Wingdings" pitchFamily="2" charset="2"/>
              </a:rPr>
              <a:t>»</a:t>
            </a:r>
            <a:endParaRPr lang="nb-NO" sz="1050" i="1" dirty="0">
              <a:solidFill>
                <a:prstClr val="black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908587" y="3525036"/>
            <a:ext cx="1402249" cy="549359"/>
          </a:xfrm>
          <a:prstGeom prst="rect">
            <a:avLst/>
          </a:prstGeom>
        </p:spPr>
        <p:txBody>
          <a:bodyPr wrap="square" lIns="91415" tIns="45709" rIns="91415" bIns="45709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4A4A4A"/>
              </a:buClr>
              <a:buSzPct val="120000"/>
            </a:pPr>
            <a:r>
              <a:rPr lang="nb-NO" sz="1050" i="1" dirty="0">
                <a:solidFill>
                  <a:prstClr val="black"/>
                </a:solidFill>
              </a:rPr>
              <a:t>«Ledende leverandør av konkurransedyktig persontransport»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2425972" y="3514274"/>
            <a:ext cx="1405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35% produksjonsvekst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3% driftsmargin buss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Produktkvalitet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Forretningsutvikling - ny teknologi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Verdibevaring – </a:t>
            </a:r>
            <a:r>
              <a:rPr lang="nb-NO" sz="800" dirty="0" err="1"/>
              <a:t>asset</a:t>
            </a:r>
            <a:r>
              <a:rPr lang="nb-NO" sz="800" dirty="0"/>
              <a:t> management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5158599" y="1943157"/>
            <a:ext cx="2557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Løsning på eiers miljø og samferdselsambisjoner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Attraktivt og tilgjengelig kollektivtilbud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Robuste rammebetingelser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Reduksjon CO2  utslipp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Støyreduksjon</a:t>
            </a:r>
          </a:p>
        </p:txBody>
      </p:sp>
      <p:sp>
        <p:nvSpPr>
          <p:cNvPr id="38" name="TekstSylinder 37"/>
          <p:cNvSpPr txBox="1"/>
          <p:nvPr/>
        </p:nvSpPr>
        <p:spPr>
          <a:xfrm>
            <a:off x="2418105" y="3230946"/>
            <a:ext cx="713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KVALITET SIKKERHET</a:t>
            </a:r>
          </a:p>
        </p:txBody>
      </p:sp>
      <p:sp>
        <p:nvSpPr>
          <p:cNvPr id="39" name="TekstSylinder 38"/>
          <p:cNvSpPr txBox="1"/>
          <p:nvPr/>
        </p:nvSpPr>
        <p:spPr>
          <a:xfrm>
            <a:off x="3025464" y="3230945"/>
            <a:ext cx="753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EFFEKTIVITET</a:t>
            </a:r>
          </a:p>
        </p:txBody>
      </p:sp>
      <p:pic>
        <p:nvPicPr>
          <p:cNvPr id="43" name="Bild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" y="1036434"/>
            <a:ext cx="1008112" cy="1199189"/>
          </a:xfrm>
          <a:prstGeom prst="rect">
            <a:avLst/>
          </a:prstGeom>
        </p:spPr>
      </p:pic>
      <p:pic>
        <p:nvPicPr>
          <p:cNvPr id="48" name="Bilde 4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9" y="2925738"/>
            <a:ext cx="1272478" cy="393785"/>
          </a:xfrm>
          <a:prstGeom prst="rect">
            <a:avLst/>
          </a:prstGeom>
        </p:spPr>
      </p:pic>
      <p:pic>
        <p:nvPicPr>
          <p:cNvPr id="55" name="Bilde 5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51" y="1981714"/>
            <a:ext cx="127841" cy="295383"/>
          </a:xfrm>
          <a:prstGeom prst="rect">
            <a:avLst/>
          </a:prstGeom>
        </p:spPr>
      </p:pic>
      <p:pic>
        <p:nvPicPr>
          <p:cNvPr id="56" name="Bilde 5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29" y="1981714"/>
            <a:ext cx="127841" cy="295383"/>
          </a:xfrm>
          <a:prstGeom prst="rect">
            <a:avLst/>
          </a:prstGeom>
        </p:spPr>
      </p:pic>
      <p:pic>
        <p:nvPicPr>
          <p:cNvPr id="57" name="Bilde 5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49" y="1979018"/>
            <a:ext cx="127841" cy="295383"/>
          </a:xfrm>
          <a:prstGeom prst="rect">
            <a:avLst/>
          </a:prstGeom>
        </p:spPr>
      </p:pic>
      <p:pic>
        <p:nvPicPr>
          <p:cNvPr id="58" name="Bild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5998" y="1951840"/>
            <a:ext cx="236021" cy="349738"/>
          </a:xfrm>
          <a:prstGeom prst="rect">
            <a:avLst/>
          </a:prstGeom>
        </p:spPr>
      </p:pic>
      <p:sp>
        <p:nvSpPr>
          <p:cNvPr id="59" name="TekstSylinder 58"/>
          <p:cNvSpPr txBox="1"/>
          <p:nvPr/>
        </p:nvSpPr>
        <p:spPr>
          <a:xfrm>
            <a:off x="3799322" y="2330881"/>
            <a:ext cx="65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ANTALL REISENDE</a:t>
            </a:r>
          </a:p>
        </p:txBody>
      </p:sp>
      <p:sp>
        <p:nvSpPr>
          <p:cNvPr id="60" name="TekstSylinder 59"/>
          <p:cNvSpPr txBox="1"/>
          <p:nvPr/>
        </p:nvSpPr>
        <p:spPr>
          <a:xfrm>
            <a:off x="4482208" y="2330881"/>
            <a:ext cx="70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ENERGI-FORBRUK</a:t>
            </a:r>
          </a:p>
        </p:txBody>
      </p:sp>
      <p:sp>
        <p:nvSpPr>
          <p:cNvPr id="61" name="Avrundet rektangel 60"/>
          <p:cNvSpPr/>
          <p:nvPr/>
        </p:nvSpPr>
        <p:spPr>
          <a:xfrm rot="5400000">
            <a:off x="3929048" y="1605557"/>
            <a:ext cx="729853" cy="67444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00" y="4864657"/>
            <a:ext cx="1204695" cy="268422"/>
          </a:xfrm>
          <a:prstGeom prst="rect">
            <a:avLst/>
          </a:prstGeom>
        </p:spPr>
      </p:pic>
      <p:sp>
        <p:nvSpPr>
          <p:cNvPr id="32" name="Rektangel 31"/>
          <p:cNvSpPr/>
          <p:nvPr/>
        </p:nvSpPr>
        <p:spPr>
          <a:xfrm>
            <a:off x="2288170" y="4682020"/>
            <a:ext cx="136699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4A4A4A"/>
              </a:buClr>
              <a:buSzPct val="120000"/>
            </a:pPr>
            <a:r>
              <a:rPr lang="nb-NO" sz="1050" i="1" dirty="0">
                <a:solidFill>
                  <a:prstClr val="black"/>
                </a:solidFill>
              </a:rPr>
              <a:t>«Nyskapende, profesjonell og handlekraftig organisasjon»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85" y="4703217"/>
            <a:ext cx="277058" cy="20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92" y="4682020"/>
            <a:ext cx="263176" cy="264384"/>
          </a:xfrm>
          <a:prstGeom prst="rect">
            <a:avLst/>
          </a:prstGeom>
        </p:spPr>
      </p:pic>
      <p:sp>
        <p:nvSpPr>
          <p:cNvPr id="44" name="TekstSylinder 43"/>
          <p:cNvSpPr txBox="1"/>
          <p:nvPr/>
        </p:nvSpPr>
        <p:spPr>
          <a:xfrm>
            <a:off x="3675427" y="4993294"/>
            <a:ext cx="832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MEDARBEIDER-TILFREDSHET</a:t>
            </a:r>
          </a:p>
        </p:txBody>
      </p:sp>
      <p:sp>
        <p:nvSpPr>
          <p:cNvPr id="45" name="TekstSylinder 44"/>
          <p:cNvSpPr txBox="1"/>
          <p:nvPr/>
        </p:nvSpPr>
        <p:spPr>
          <a:xfrm>
            <a:off x="4408492" y="5032169"/>
            <a:ext cx="701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HMS AVVIK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5229902" y="4695826"/>
            <a:ext cx="21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Attraktiv arbeidsgiver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Kompetanse og kapasitet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Effektive systemer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HMS som konkurransefortrinn</a:t>
            </a:r>
          </a:p>
        </p:txBody>
      </p:sp>
      <p:sp>
        <p:nvSpPr>
          <p:cNvPr id="62" name="Avrundet rektangel 61"/>
          <p:cNvSpPr/>
          <p:nvPr/>
        </p:nvSpPr>
        <p:spPr>
          <a:xfrm>
            <a:off x="4519586" y="2828334"/>
            <a:ext cx="3146600" cy="15996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9" y="2950360"/>
            <a:ext cx="1195049" cy="38185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24" y="2960597"/>
            <a:ext cx="236916" cy="18927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97" y="2923848"/>
            <a:ext cx="204030" cy="226024"/>
          </a:xfrm>
          <a:prstGeom prst="rect">
            <a:avLst/>
          </a:prstGeom>
        </p:spPr>
      </p:pic>
      <p:sp>
        <p:nvSpPr>
          <p:cNvPr id="40" name="TekstSylinder 39"/>
          <p:cNvSpPr txBox="1"/>
          <p:nvPr/>
        </p:nvSpPr>
        <p:spPr>
          <a:xfrm>
            <a:off x="6175632" y="3175681"/>
            <a:ext cx="82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NYE LINJER  MARKEDER</a:t>
            </a:r>
          </a:p>
        </p:txBody>
      </p:sp>
      <p:sp>
        <p:nvSpPr>
          <p:cNvPr id="41" name="TekstSylinder 40"/>
          <p:cNvSpPr txBox="1"/>
          <p:nvPr/>
        </p:nvSpPr>
        <p:spPr>
          <a:xfrm>
            <a:off x="6874245" y="3175681"/>
            <a:ext cx="70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NYE INNTEKTER</a:t>
            </a:r>
          </a:p>
        </p:txBody>
      </p:sp>
      <p:sp>
        <p:nvSpPr>
          <p:cNvPr id="31" name="Rektangel 30"/>
          <p:cNvSpPr/>
          <p:nvPr/>
        </p:nvSpPr>
        <p:spPr>
          <a:xfrm>
            <a:off x="4575545" y="3319523"/>
            <a:ext cx="1377077" cy="1118361"/>
          </a:xfrm>
          <a:prstGeom prst="rect">
            <a:avLst/>
          </a:prstGeom>
        </p:spPr>
        <p:txBody>
          <a:bodyPr wrap="square" lIns="91415" tIns="45709" rIns="91415" bIns="45709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4A4A4A"/>
              </a:buClr>
              <a:buSzPct val="120000"/>
              <a:defRPr/>
            </a:pPr>
            <a:r>
              <a:rPr lang="nb-NO" sz="1050" i="1" dirty="0">
                <a:solidFill>
                  <a:prstClr val="black"/>
                </a:solidFill>
              </a:rPr>
              <a:t>«Styrket markedsposisjon </a:t>
            </a:r>
            <a:r>
              <a:rPr lang="nb-NO" sz="1050" i="1" dirty="0" smtClean="0">
                <a:solidFill>
                  <a:prstClr val="black"/>
                </a:solidFill>
              </a:rPr>
              <a:t>gjennom produktutvikling og  </a:t>
            </a:r>
            <a:r>
              <a:rPr lang="nb-NO" sz="1050" i="1" dirty="0">
                <a:solidFill>
                  <a:prstClr val="black"/>
                </a:solidFill>
              </a:rPr>
              <a:t>lønnsom </a:t>
            </a:r>
          </a:p>
          <a:p>
            <a:pPr algn="ctr" fontAlgn="base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4A4A4A"/>
              </a:buClr>
              <a:buSzPct val="120000"/>
              <a:defRPr/>
            </a:pPr>
            <a:r>
              <a:rPr lang="nb-NO" sz="1050" i="1" dirty="0">
                <a:solidFill>
                  <a:prstClr val="black"/>
                </a:solidFill>
              </a:rPr>
              <a:t>kommersiell utvikling»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6106014" y="3515688"/>
            <a:ext cx="1354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Kommersielle inntekter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Eiendomsutvikling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Geografisk ekspansjon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Foretrukken byggherre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/>
              <a:t>Nye forretnings-områder og tjenester</a:t>
            </a:r>
          </a:p>
        </p:txBody>
      </p:sp>
      <p:sp>
        <p:nvSpPr>
          <p:cNvPr id="42" name="Tittel 1"/>
          <p:cNvSpPr>
            <a:spLocks noGrp="1"/>
          </p:cNvSpPr>
          <p:nvPr>
            <p:ph type="title"/>
          </p:nvPr>
        </p:nvSpPr>
        <p:spPr>
          <a:xfrm>
            <a:off x="438300" y="156924"/>
            <a:ext cx="8000139" cy="923330"/>
          </a:xfrm>
        </p:spPr>
        <p:txBody>
          <a:bodyPr anchor="ctr" anchorCtr="0"/>
          <a:lstStyle/>
          <a:p>
            <a:r>
              <a:rPr lang="nb-NO" dirty="0" smtClean="0"/>
              <a:t>Sporveiens konsernstrategi legger opp til forretningsutvikling basert på ny teknologi – på nye områder for konsernet</a:t>
            </a:r>
            <a:endParaRPr lang="nb-NO" sz="1800" dirty="0"/>
          </a:p>
        </p:txBody>
      </p:sp>
      <p:sp>
        <p:nvSpPr>
          <p:cNvPr id="47" name="Avrundet rektangel 46"/>
          <p:cNvSpPr/>
          <p:nvPr/>
        </p:nvSpPr>
        <p:spPr>
          <a:xfrm>
            <a:off x="908587" y="5428066"/>
            <a:ext cx="6794131" cy="450000"/>
          </a:xfrm>
          <a:prstGeom prst="round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FORMÅL (VEDTEKTER): «Selv eller gjennom deltagelse i og samarbeide med andre selskaper å forestå persontransport, samt annen virksomhet i forbindelse med dette»</a:t>
            </a:r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xmlns="" id="{07F45238-CE96-4535-A18B-68E228AC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824" y="6401616"/>
            <a:ext cx="6176434" cy="173164"/>
          </a:xfrm>
        </p:spPr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Kombinert mobilitet</a:t>
            </a: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73CBA7E-12FD-4CDA-8822-70B9F0CE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Ulike konsepter for bildeling kompletterer dagens kollektivtilbud og bidrar til et bedre mobilitetstilbud for innbyggerne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4EA677-61EC-414A-9A1E-72F7A418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4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2591D2-43EE-4288-A508-7E3ADE6C79CD}"/>
              </a:ext>
            </a:extLst>
          </p:cNvPr>
          <p:cNvSpPr/>
          <p:nvPr/>
        </p:nvSpPr>
        <p:spPr>
          <a:xfrm>
            <a:off x="1404442" y="1898576"/>
            <a:ext cx="101302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FRI FLYT BILDELING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852B37-53FA-405E-B9EA-11BD897D06A0}"/>
              </a:ext>
            </a:extLst>
          </p:cNvPr>
          <p:cNvSpPr/>
          <p:nvPr/>
        </p:nvSpPr>
        <p:spPr>
          <a:xfrm>
            <a:off x="2459650" y="1898576"/>
            <a:ext cx="101302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STASJONÆR BILDELING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38541A-D7FD-4505-894D-EA08A0864AB7}"/>
              </a:ext>
            </a:extLst>
          </p:cNvPr>
          <p:cNvSpPr/>
          <p:nvPr/>
        </p:nvSpPr>
        <p:spPr>
          <a:xfrm>
            <a:off x="3514858" y="1898576"/>
            <a:ext cx="101302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P2P BILDELING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675149-F049-41A6-8487-DB42CD019BD8}"/>
              </a:ext>
            </a:extLst>
          </p:cNvPr>
          <p:cNvSpPr/>
          <p:nvPr/>
        </p:nvSpPr>
        <p:spPr>
          <a:xfrm>
            <a:off x="4570066" y="1898576"/>
            <a:ext cx="101302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PRIVATBIL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3247D7-5C3F-4DA5-B21C-77F16B55436C}"/>
              </a:ext>
            </a:extLst>
          </p:cNvPr>
          <p:cNvSpPr/>
          <p:nvPr/>
        </p:nvSpPr>
        <p:spPr>
          <a:xfrm>
            <a:off x="5625274" y="1898576"/>
            <a:ext cx="101302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TAXI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1B1D70-F9D9-4815-9A6A-79DAF5D2EE53}"/>
              </a:ext>
            </a:extLst>
          </p:cNvPr>
          <p:cNvSpPr/>
          <p:nvPr/>
        </p:nvSpPr>
        <p:spPr>
          <a:xfrm>
            <a:off x="6680482" y="1898576"/>
            <a:ext cx="101302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KOLLEKTIV-TRANSPORT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F6CCDD-BA42-4FB7-A27E-1237F6E8537D}"/>
              </a:ext>
            </a:extLst>
          </p:cNvPr>
          <p:cNvSpPr/>
          <p:nvPr/>
        </p:nvSpPr>
        <p:spPr>
          <a:xfrm>
            <a:off x="7735690" y="1898576"/>
            <a:ext cx="101302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BYSYKKEL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32ACBD-9CF0-4FD1-AADC-57F2493B0F5F}"/>
              </a:ext>
            </a:extLst>
          </p:cNvPr>
          <p:cNvSpPr txBox="1"/>
          <p:nvPr/>
        </p:nvSpPr>
        <p:spPr>
          <a:xfrm>
            <a:off x="252442" y="2625383"/>
            <a:ext cx="1152000" cy="406265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nb-NO" sz="1200" i="1" dirty="0">
                <a:solidFill>
                  <a:schemeClr val="tx2"/>
                </a:solidFill>
              </a:rPr>
              <a:t>AKTØRER </a:t>
            </a:r>
            <a:br>
              <a:rPr lang="nb-NO" sz="1200" i="1" dirty="0">
                <a:solidFill>
                  <a:schemeClr val="tx2"/>
                </a:solidFill>
              </a:rPr>
            </a:br>
            <a:r>
              <a:rPr lang="nb-NO" sz="1200" i="1" dirty="0">
                <a:solidFill>
                  <a:schemeClr val="tx2"/>
                </a:solidFill>
              </a:rPr>
              <a:t>I OSLO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404B6B-3CBC-4885-BD98-E523E55523DD}"/>
              </a:ext>
            </a:extLst>
          </p:cNvPr>
          <p:cNvSpPr txBox="1"/>
          <p:nvPr/>
        </p:nvSpPr>
        <p:spPr>
          <a:xfrm>
            <a:off x="252442" y="3413853"/>
            <a:ext cx="1152000" cy="406265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nb-NO" sz="1200" i="1" dirty="0">
                <a:solidFill>
                  <a:schemeClr val="tx2"/>
                </a:solidFill>
              </a:rPr>
              <a:t>TYPISK VARIGHET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6834B4-0AD5-4410-B0C3-AD1E9B032462}"/>
              </a:ext>
            </a:extLst>
          </p:cNvPr>
          <p:cNvSpPr txBox="1"/>
          <p:nvPr/>
        </p:nvSpPr>
        <p:spPr>
          <a:xfrm>
            <a:off x="252442" y="5502593"/>
            <a:ext cx="1152000" cy="249299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nb-NO" sz="1200" i="1" dirty="0">
                <a:solidFill>
                  <a:schemeClr val="tx2"/>
                </a:solidFill>
              </a:rPr>
              <a:t>KOSTNAD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FA0CEBE-2101-4213-9A17-BE5CAF17EC5B}"/>
              </a:ext>
            </a:extLst>
          </p:cNvPr>
          <p:cNvSpPr/>
          <p:nvPr/>
        </p:nvSpPr>
        <p:spPr>
          <a:xfrm>
            <a:off x="1404442" y="1639057"/>
            <a:ext cx="3123439" cy="215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0" b="1" dirty="0">
                <a:solidFill>
                  <a:schemeClr val="tx2"/>
                </a:solidFill>
                <a:latin typeface="Calibri" panose="020F0502020204030204" pitchFamily="34" charset="0"/>
              </a:rPr>
              <a:t>BILDELINGSKONSEPTER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0A47417-8FA4-4D6E-AD9D-2CDA4F63C58F}"/>
              </a:ext>
            </a:extLst>
          </p:cNvPr>
          <p:cNvSpPr/>
          <p:nvPr/>
        </p:nvSpPr>
        <p:spPr>
          <a:xfrm>
            <a:off x="4573588" y="1639057"/>
            <a:ext cx="4175125" cy="215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0" b="1" dirty="0">
                <a:solidFill>
                  <a:schemeClr val="tx2"/>
                </a:solidFill>
                <a:latin typeface="Calibri" panose="020F0502020204030204" pitchFamily="34" charset="0"/>
              </a:rPr>
              <a:t>TRADISJONELL MOBILITET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60973EB-E192-48DF-929A-687D2D68AF39}"/>
              </a:ext>
            </a:extLst>
          </p:cNvPr>
          <p:cNvSpPr txBox="1"/>
          <p:nvPr/>
        </p:nvSpPr>
        <p:spPr>
          <a:xfrm>
            <a:off x="252442" y="4077598"/>
            <a:ext cx="1152000" cy="406265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nb-NO" sz="1200" i="1" dirty="0">
                <a:solidFill>
                  <a:schemeClr val="tx2"/>
                </a:solidFill>
              </a:rPr>
              <a:t>GRAD AV FLEKSIBILITET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0E8F345-BEE9-446A-86F2-033BA39F72FD}"/>
              </a:ext>
            </a:extLst>
          </p:cNvPr>
          <p:cNvSpPr txBox="1"/>
          <p:nvPr/>
        </p:nvSpPr>
        <p:spPr>
          <a:xfrm>
            <a:off x="252442" y="4828441"/>
            <a:ext cx="1152000" cy="249299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nb-NO" sz="1200" i="1" dirty="0">
                <a:solidFill>
                  <a:schemeClr val="tx2"/>
                </a:solidFill>
              </a:rPr>
              <a:t>SJÅFØR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3E667F4-E6BB-4BF8-9443-528599BE9E59}"/>
              </a:ext>
            </a:extLst>
          </p:cNvPr>
          <p:cNvSpPr/>
          <p:nvPr/>
        </p:nvSpPr>
        <p:spPr>
          <a:xfrm>
            <a:off x="1404442" y="3347136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Minutter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10B9396-844B-4F2C-BB51-C27772E9BA83}"/>
              </a:ext>
            </a:extLst>
          </p:cNvPr>
          <p:cNvSpPr/>
          <p:nvPr/>
        </p:nvSpPr>
        <p:spPr>
          <a:xfrm>
            <a:off x="2459650" y="3347136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Timer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F605A6-BF20-4DAE-BF8B-99489777CD0D}"/>
              </a:ext>
            </a:extLst>
          </p:cNvPr>
          <p:cNvSpPr/>
          <p:nvPr/>
        </p:nvSpPr>
        <p:spPr>
          <a:xfrm>
            <a:off x="3514858" y="3347136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Dager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8F669B4-B941-4217-A9E0-2CE17FEE0126}"/>
              </a:ext>
            </a:extLst>
          </p:cNvPr>
          <p:cNvSpPr/>
          <p:nvPr/>
        </p:nvSpPr>
        <p:spPr>
          <a:xfrm>
            <a:off x="4570066" y="3347136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Variabel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0502153-D3BF-4FCC-B59E-E35F418EE248}"/>
              </a:ext>
            </a:extLst>
          </p:cNvPr>
          <p:cNvSpPr/>
          <p:nvPr/>
        </p:nvSpPr>
        <p:spPr>
          <a:xfrm>
            <a:off x="5625274" y="3347136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Minutter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84519D5-8E48-44EA-AED8-941CC050623E}"/>
              </a:ext>
            </a:extLst>
          </p:cNvPr>
          <p:cNvSpPr/>
          <p:nvPr/>
        </p:nvSpPr>
        <p:spPr>
          <a:xfrm>
            <a:off x="6680482" y="3347136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Minutter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0C46F48-A650-4001-B44C-AB979E29B8D4}"/>
              </a:ext>
            </a:extLst>
          </p:cNvPr>
          <p:cNvSpPr/>
          <p:nvPr/>
        </p:nvSpPr>
        <p:spPr>
          <a:xfrm>
            <a:off x="7735690" y="3347136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Minutter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07B4F56-3591-403D-B5E9-8004EC47415F}"/>
              </a:ext>
            </a:extLst>
          </p:cNvPr>
          <p:cNvGrpSpPr/>
          <p:nvPr/>
        </p:nvGrpSpPr>
        <p:grpSpPr>
          <a:xfrm>
            <a:off x="1404442" y="5338367"/>
            <a:ext cx="7344271" cy="539699"/>
            <a:chOff x="1404442" y="4893687"/>
            <a:chExt cx="7344271" cy="4320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F954A49-E16B-4689-BF97-A008A1ACB326}"/>
                </a:ext>
              </a:extLst>
            </p:cNvPr>
            <p:cNvSpPr/>
            <p:nvPr/>
          </p:nvSpPr>
          <p:spPr>
            <a:xfrm>
              <a:off x="1404442" y="4893687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Medium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93B9C45-2D07-425A-8317-3DB52624AED5}"/>
                </a:ext>
              </a:extLst>
            </p:cNvPr>
            <p:cNvSpPr/>
            <p:nvPr/>
          </p:nvSpPr>
          <p:spPr>
            <a:xfrm>
              <a:off x="2459650" y="4893687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Medium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58B71DE-920F-474F-8B39-5C9ECFE0FB79}"/>
                </a:ext>
              </a:extLst>
            </p:cNvPr>
            <p:cNvSpPr/>
            <p:nvPr/>
          </p:nvSpPr>
          <p:spPr>
            <a:xfrm>
              <a:off x="3514858" y="4893687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Medium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FF75CA7-AA66-4A54-BF36-BBD521DBDD54}"/>
                </a:ext>
              </a:extLst>
            </p:cNvPr>
            <p:cNvSpPr/>
            <p:nvPr/>
          </p:nvSpPr>
          <p:spPr>
            <a:xfrm>
              <a:off x="4570066" y="4893687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Høy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3730B08-311C-4492-97A9-F1010B5FD75A}"/>
                </a:ext>
              </a:extLst>
            </p:cNvPr>
            <p:cNvSpPr/>
            <p:nvPr/>
          </p:nvSpPr>
          <p:spPr>
            <a:xfrm>
              <a:off x="5625274" y="4893687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Høy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0594E948-706E-44B6-838C-CD6E807C7EA5}"/>
                </a:ext>
              </a:extLst>
            </p:cNvPr>
            <p:cNvSpPr/>
            <p:nvPr/>
          </p:nvSpPr>
          <p:spPr>
            <a:xfrm>
              <a:off x="6680482" y="4893687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Lav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21E404-8AE4-4021-836E-2753072A5B68}"/>
                </a:ext>
              </a:extLst>
            </p:cNvPr>
            <p:cNvSpPr/>
            <p:nvPr/>
          </p:nvSpPr>
          <p:spPr>
            <a:xfrm>
              <a:off x="7735690" y="4893687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Lav 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9524D2D-3577-4E74-8FE4-D0F6F7088601}"/>
              </a:ext>
            </a:extLst>
          </p:cNvPr>
          <p:cNvSpPr/>
          <p:nvPr/>
        </p:nvSpPr>
        <p:spPr>
          <a:xfrm>
            <a:off x="1404442" y="4674625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Kunden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A5B24C4-1DC9-465C-A546-458FE57F14B5}"/>
              </a:ext>
            </a:extLst>
          </p:cNvPr>
          <p:cNvSpPr/>
          <p:nvPr/>
        </p:nvSpPr>
        <p:spPr>
          <a:xfrm>
            <a:off x="2459650" y="4674625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Kunden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E6A18E6-052B-48CD-A68B-51BFF9967AFC}"/>
              </a:ext>
            </a:extLst>
          </p:cNvPr>
          <p:cNvSpPr/>
          <p:nvPr/>
        </p:nvSpPr>
        <p:spPr>
          <a:xfrm>
            <a:off x="3514858" y="4674625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Kunden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3727641-731C-4298-82CC-F00DC2485183}"/>
              </a:ext>
            </a:extLst>
          </p:cNvPr>
          <p:cNvSpPr/>
          <p:nvPr/>
        </p:nvSpPr>
        <p:spPr>
          <a:xfrm>
            <a:off x="4570066" y="4674625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Kunden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C7D4768-531A-4DBA-956E-BA42A3636818}"/>
              </a:ext>
            </a:extLst>
          </p:cNvPr>
          <p:cNvSpPr/>
          <p:nvPr/>
        </p:nvSpPr>
        <p:spPr>
          <a:xfrm>
            <a:off x="5625274" y="4674625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Sjåfør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F4D44C6-D545-4900-88CA-CABDB4B8DAE4}"/>
              </a:ext>
            </a:extLst>
          </p:cNvPr>
          <p:cNvSpPr/>
          <p:nvPr/>
        </p:nvSpPr>
        <p:spPr>
          <a:xfrm>
            <a:off x="6680482" y="4674625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Sjåfør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0680B92-7B75-4F26-8901-845D63ADD74E}"/>
              </a:ext>
            </a:extLst>
          </p:cNvPr>
          <p:cNvSpPr/>
          <p:nvPr/>
        </p:nvSpPr>
        <p:spPr>
          <a:xfrm>
            <a:off x="7735690" y="4674625"/>
            <a:ext cx="1013023" cy="539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Kunden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280722-3B20-4C9F-B19B-61C658F8DD5D}"/>
              </a:ext>
            </a:extLst>
          </p:cNvPr>
          <p:cNvGrpSpPr/>
          <p:nvPr/>
        </p:nvGrpSpPr>
        <p:grpSpPr>
          <a:xfrm>
            <a:off x="1404442" y="4010881"/>
            <a:ext cx="7344271" cy="539699"/>
            <a:chOff x="1404442" y="3678679"/>
            <a:chExt cx="7344271" cy="43204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16FB370-E151-44FA-80E6-334FFA416F5D}"/>
                </a:ext>
              </a:extLst>
            </p:cNvPr>
            <p:cNvSpPr/>
            <p:nvPr/>
          </p:nvSpPr>
          <p:spPr>
            <a:xfrm>
              <a:off x="1404442" y="3678679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Høy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B697818-BA21-460B-8357-98D3BF491FC3}"/>
                </a:ext>
              </a:extLst>
            </p:cNvPr>
            <p:cNvSpPr/>
            <p:nvPr/>
          </p:nvSpPr>
          <p:spPr>
            <a:xfrm>
              <a:off x="2459650" y="3678679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Medium høy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E27050D7-18F2-4B93-A0B6-7C0D70C55C35}"/>
                </a:ext>
              </a:extLst>
            </p:cNvPr>
            <p:cNvSpPr/>
            <p:nvPr/>
          </p:nvSpPr>
          <p:spPr>
            <a:xfrm>
              <a:off x="3514858" y="3678679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Medium høy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B779A00-60C3-4AA7-A3AF-C927C587167B}"/>
                </a:ext>
              </a:extLst>
            </p:cNvPr>
            <p:cNvSpPr/>
            <p:nvPr/>
          </p:nvSpPr>
          <p:spPr>
            <a:xfrm>
              <a:off x="4570066" y="3678679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Høy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3B6D02D4-9C87-46A4-8FC5-7D95613C4453}"/>
                </a:ext>
              </a:extLst>
            </p:cNvPr>
            <p:cNvSpPr/>
            <p:nvPr/>
          </p:nvSpPr>
          <p:spPr>
            <a:xfrm>
              <a:off x="5625274" y="3678679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Høy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EE11815A-DEEB-4437-80A1-2A8AA26B1DED}"/>
                </a:ext>
              </a:extLst>
            </p:cNvPr>
            <p:cNvSpPr/>
            <p:nvPr/>
          </p:nvSpPr>
          <p:spPr>
            <a:xfrm>
              <a:off x="6680482" y="3678679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Lav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076B37C-4E07-4244-88AF-989410355EE7}"/>
                </a:ext>
              </a:extLst>
            </p:cNvPr>
            <p:cNvSpPr/>
            <p:nvPr/>
          </p:nvSpPr>
          <p:spPr>
            <a:xfrm>
              <a:off x="7735690" y="3678679"/>
              <a:ext cx="1013023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2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Medium 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xmlns="" id="{6F02A5C9-26E7-4218-8C2C-CF842BCA985E}"/>
              </a:ext>
            </a:extLst>
          </p:cNvPr>
          <p:cNvGrpSpPr/>
          <p:nvPr/>
        </p:nvGrpSpPr>
        <p:grpSpPr>
          <a:xfrm>
            <a:off x="1655556" y="3429094"/>
            <a:ext cx="510792" cy="210414"/>
            <a:chOff x="1655556" y="3276915"/>
            <a:chExt cx="510792" cy="210414"/>
          </a:xfrm>
        </p:grpSpPr>
        <p:sp>
          <p:nvSpPr>
            <p:cNvPr id="63" name="Freeform 889">
              <a:extLst>
                <a:ext uri="{FF2B5EF4-FFF2-40B4-BE49-F238E27FC236}">
                  <a16:creationId xmlns:a16="http://schemas.microsoft.com/office/drawing/2014/main" xmlns="" id="{6A1AE31C-238E-4DE3-B47D-FC8A8A6AD3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05745" y="3126726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4" name="Freeform 890">
              <a:extLst>
                <a:ext uri="{FF2B5EF4-FFF2-40B4-BE49-F238E27FC236}">
                  <a16:creationId xmlns:a16="http://schemas.microsoft.com/office/drawing/2014/main" xmlns="" id="{F4FF726B-3FA9-4591-A83E-F2BD661FD6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34378" y="335357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5" name="Freeform 891">
              <a:extLst>
                <a:ext uri="{FF2B5EF4-FFF2-40B4-BE49-F238E27FC236}">
                  <a16:creationId xmlns:a16="http://schemas.microsoft.com/office/drawing/2014/main" xmlns="" id="{DD9BE3B1-B6EA-460F-B857-5DCF601382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24764" y="335357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6" name="Freeform 892">
              <a:extLst>
                <a:ext uri="{FF2B5EF4-FFF2-40B4-BE49-F238E27FC236}">
                  <a16:creationId xmlns:a16="http://schemas.microsoft.com/office/drawing/2014/main" xmlns="" id="{F2F2D9BB-CAD8-4787-8A9C-A689DC4FAE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15153" y="335357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7" name="Freeform 893">
              <a:extLst>
                <a:ext uri="{FF2B5EF4-FFF2-40B4-BE49-F238E27FC236}">
                  <a16:creationId xmlns:a16="http://schemas.microsoft.com/office/drawing/2014/main" xmlns="" id="{2F127C7A-474E-4238-A700-1E120CB016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05538" y="335357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8" name="Freeform 894">
              <a:extLst>
                <a:ext uri="{FF2B5EF4-FFF2-40B4-BE49-F238E27FC236}">
                  <a16:creationId xmlns:a16="http://schemas.microsoft.com/office/drawing/2014/main" xmlns="" id="{01A99AF2-21A1-4559-A053-8B70D8374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95927" y="335357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xmlns="" id="{A5E35685-5AEA-431D-A38A-5C20366B57AA}"/>
              </a:ext>
            </a:extLst>
          </p:cNvPr>
          <p:cNvGrpSpPr/>
          <p:nvPr/>
        </p:nvGrpSpPr>
        <p:grpSpPr>
          <a:xfrm>
            <a:off x="2710764" y="3429095"/>
            <a:ext cx="510792" cy="210414"/>
            <a:chOff x="2710764" y="3276916"/>
            <a:chExt cx="510792" cy="210414"/>
          </a:xfrm>
        </p:grpSpPr>
        <p:sp>
          <p:nvSpPr>
            <p:cNvPr id="70" name="Freeform 889">
              <a:extLst>
                <a:ext uri="{FF2B5EF4-FFF2-40B4-BE49-F238E27FC236}">
                  <a16:creationId xmlns:a16="http://schemas.microsoft.com/office/drawing/2014/main" xmlns="" id="{7F44CAE6-8A47-4E52-B2D3-A932CFC969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60953" y="3126727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1" name="Freeform 890">
              <a:extLst>
                <a:ext uri="{FF2B5EF4-FFF2-40B4-BE49-F238E27FC236}">
                  <a16:creationId xmlns:a16="http://schemas.microsoft.com/office/drawing/2014/main" xmlns="" id="{D7E80CBB-E864-4F39-B10A-05C99A558D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89586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2" name="Freeform 891">
              <a:extLst>
                <a:ext uri="{FF2B5EF4-FFF2-40B4-BE49-F238E27FC236}">
                  <a16:creationId xmlns:a16="http://schemas.microsoft.com/office/drawing/2014/main" xmlns="" id="{14B8B5E5-551F-44A8-B9B4-70758C5EB7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79972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3" name="Freeform 892">
              <a:extLst>
                <a:ext uri="{FF2B5EF4-FFF2-40B4-BE49-F238E27FC236}">
                  <a16:creationId xmlns:a16="http://schemas.microsoft.com/office/drawing/2014/main" xmlns="" id="{511441EB-C472-4FF1-A69D-BAC01D6556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70361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4" name="Freeform 893">
              <a:extLst>
                <a:ext uri="{FF2B5EF4-FFF2-40B4-BE49-F238E27FC236}">
                  <a16:creationId xmlns:a16="http://schemas.microsoft.com/office/drawing/2014/main" xmlns="" id="{A589704E-D0F2-46E5-AFD3-7C827D018C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60746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5" name="Freeform 894">
              <a:extLst>
                <a:ext uri="{FF2B5EF4-FFF2-40B4-BE49-F238E27FC236}">
                  <a16:creationId xmlns:a16="http://schemas.microsoft.com/office/drawing/2014/main" xmlns="" id="{89412DC6-4D6D-4D54-AA16-A0CB9C7D18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51135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xmlns="" id="{11BA3468-95F1-4224-99C9-ABE40FD76A41}"/>
              </a:ext>
            </a:extLst>
          </p:cNvPr>
          <p:cNvGrpSpPr/>
          <p:nvPr/>
        </p:nvGrpSpPr>
        <p:grpSpPr>
          <a:xfrm>
            <a:off x="3765972" y="3429095"/>
            <a:ext cx="510792" cy="210414"/>
            <a:chOff x="3765972" y="3276916"/>
            <a:chExt cx="510792" cy="210414"/>
          </a:xfrm>
        </p:grpSpPr>
        <p:sp>
          <p:nvSpPr>
            <p:cNvPr id="85" name="Freeform 889">
              <a:extLst>
                <a:ext uri="{FF2B5EF4-FFF2-40B4-BE49-F238E27FC236}">
                  <a16:creationId xmlns:a16="http://schemas.microsoft.com/office/drawing/2014/main" xmlns="" id="{483EF700-6A03-4197-9302-812D6CCD31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16161" y="3126727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6" name="Freeform 890">
              <a:extLst>
                <a:ext uri="{FF2B5EF4-FFF2-40B4-BE49-F238E27FC236}">
                  <a16:creationId xmlns:a16="http://schemas.microsoft.com/office/drawing/2014/main" xmlns="" id="{C94A4D2B-BEB5-4C75-821F-C41317F1D3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44794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7" name="Freeform 891">
              <a:extLst>
                <a:ext uri="{FF2B5EF4-FFF2-40B4-BE49-F238E27FC236}">
                  <a16:creationId xmlns:a16="http://schemas.microsoft.com/office/drawing/2014/main" xmlns="" id="{65E9D6A4-29DE-4309-93B1-42D89B9D7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35180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8" name="Freeform 892">
              <a:extLst>
                <a:ext uri="{FF2B5EF4-FFF2-40B4-BE49-F238E27FC236}">
                  <a16:creationId xmlns:a16="http://schemas.microsoft.com/office/drawing/2014/main" xmlns="" id="{1A21218D-0EAF-4D21-A3B7-04010F0A14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25569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9" name="Freeform 893">
              <a:extLst>
                <a:ext uri="{FF2B5EF4-FFF2-40B4-BE49-F238E27FC236}">
                  <a16:creationId xmlns:a16="http://schemas.microsoft.com/office/drawing/2014/main" xmlns="" id="{A1B19CDC-F003-4E49-A816-54C92FB1B2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15954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0" name="Freeform 894">
              <a:extLst>
                <a:ext uri="{FF2B5EF4-FFF2-40B4-BE49-F238E27FC236}">
                  <a16:creationId xmlns:a16="http://schemas.microsoft.com/office/drawing/2014/main" xmlns="" id="{3B4ED371-A305-45BE-9F11-34BE14E737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06343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EAD9A03B-4897-4412-8B9D-461467E24925}"/>
              </a:ext>
            </a:extLst>
          </p:cNvPr>
          <p:cNvGrpSpPr/>
          <p:nvPr/>
        </p:nvGrpSpPr>
        <p:grpSpPr>
          <a:xfrm>
            <a:off x="4821181" y="3429095"/>
            <a:ext cx="510792" cy="210414"/>
            <a:chOff x="4821181" y="3276916"/>
            <a:chExt cx="510792" cy="210414"/>
          </a:xfrm>
        </p:grpSpPr>
        <p:sp>
          <p:nvSpPr>
            <p:cNvPr id="124" name="Freeform 889">
              <a:extLst>
                <a:ext uri="{FF2B5EF4-FFF2-40B4-BE49-F238E27FC236}">
                  <a16:creationId xmlns:a16="http://schemas.microsoft.com/office/drawing/2014/main" xmlns="" id="{586FDA43-E0BA-469D-B59F-03F2FEB61A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71370" y="3126727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5" name="Freeform 890">
              <a:extLst>
                <a:ext uri="{FF2B5EF4-FFF2-40B4-BE49-F238E27FC236}">
                  <a16:creationId xmlns:a16="http://schemas.microsoft.com/office/drawing/2014/main" xmlns="" id="{0DA043A5-0D3D-4D30-B41A-634DA94A6C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00003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6" name="Freeform 891">
              <a:extLst>
                <a:ext uri="{FF2B5EF4-FFF2-40B4-BE49-F238E27FC236}">
                  <a16:creationId xmlns:a16="http://schemas.microsoft.com/office/drawing/2014/main" xmlns="" id="{0AB6F011-F228-496B-9B3F-0CEBC27685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90389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7" name="Freeform 892">
              <a:extLst>
                <a:ext uri="{FF2B5EF4-FFF2-40B4-BE49-F238E27FC236}">
                  <a16:creationId xmlns:a16="http://schemas.microsoft.com/office/drawing/2014/main" xmlns="" id="{7DF96730-F2F6-441E-94BC-7D07218381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80778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8" name="Freeform 893">
              <a:extLst>
                <a:ext uri="{FF2B5EF4-FFF2-40B4-BE49-F238E27FC236}">
                  <a16:creationId xmlns:a16="http://schemas.microsoft.com/office/drawing/2014/main" xmlns="" id="{BFDD55D7-12B4-45FD-BF1A-E68D9DDD76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71163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9" name="Freeform 894">
              <a:extLst>
                <a:ext uri="{FF2B5EF4-FFF2-40B4-BE49-F238E27FC236}">
                  <a16:creationId xmlns:a16="http://schemas.microsoft.com/office/drawing/2014/main" xmlns="" id="{5DFE244C-EDAE-4BC9-85A2-31E3BF8B58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61552" y="335358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97E9B859-25AF-4DBC-898F-BD7803184ABF}"/>
              </a:ext>
            </a:extLst>
          </p:cNvPr>
          <p:cNvGrpSpPr/>
          <p:nvPr/>
        </p:nvGrpSpPr>
        <p:grpSpPr>
          <a:xfrm>
            <a:off x="5876388" y="3429096"/>
            <a:ext cx="510792" cy="210414"/>
            <a:chOff x="5876388" y="3276917"/>
            <a:chExt cx="510792" cy="210414"/>
          </a:xfrm>
        </p:grpSpPr>
        <p:sp>
          <p:nvSpPr>
            <p:cNvPr id="131" name="Freeform 889">
              <a:extLst>
                <a:ext uri="{FF2B5EF4-FFF2-40B4-BE49-F238E27FC236}">
                  <a16:creationId xmlns:a16="http://schemas.microsoft.com/office/drawing/2014/main" xmlns="" id="{5FB15817-4A74-45DF-A485-16BA803F56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26577" y="3126728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2" name="Freeform 890">
              <a:extLst>
                <a:ext uri="{FF2B5EF4-FFF2-40B4-BE49-F238E27FC236}">
                  <a16:creationId xmlns:a16="http://schemas.microsoft.com/office/drawing/2014/main" xmlns="" id="{966A8C19-341B-47AF-8545-39B408B98E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5210" y="335358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3" name="Freeform 891">
              <a:extLst>
                <a:ext uri="{FF2B5EF4-FFF2-40B4-BE49-F238E27FC236}">
                  <a16:creationId xmlns:a16="http://schemas.microsoft.com/office/drawing/2014/main" xmlns="" id="{14430C00-64C2-4313-8766-64E054DB5B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5596" y="335358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4" name="Freeform 892">
              <a:extLst>
                <a:ext uri="{FF2B5EF4-FFF2-40B4-BE49-F238E27FC236}">
                  <a16:creationId xmlns:a16="http://schemas.microsoft.com/office/drawing/2014/main" xmlns="" id="{F45F04EC-C0A8-4B26-8E69-C312BA42BD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35985" y="335358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5" name="Freeform 893">
              <a:extLst>
                <a:ext uri="{FF2B5EF4-FFF2-40B4-BE49-F238E27FC236}">
                  <a16:creationId xmlns:a16="http://schemas.microsoft.com/office/drawing/2014/main" xmlns="" id="{EC633B29-2BD1-41A3-BB82-D1520A13ED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6370" y="335358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6" name="Freeform 894">
              <a:extLst>
                <a:ext uri="{FF2B5EF4-FFF2-40B4-BE49-F238E27FC236}">
                  <a16:creationId xmlns:a16="http://schemas.microsoft.com/office/drawing/2014/main" xmlns="" id="{C7183BC0-8D28-4AB3-B291-9B94A798BC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16759" y="335358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xmlns="" id="{BA83324A-5DEF-4FB5-B92D-89BEEA669CF5}"/>
              </a:ext>
            </a:extLst>
          </p:cNvPr>
          <p:cNvGrpSpPr/>
          <p:nvPr/>
        </p:nvGrpSpPr>
        <p:grpSpPr>
          <a:xfrm>
            <a:off x="6931596" y="3429097"/>
            <a:ext cx="510792" cy="210414"/>
            <a:chOff x="6931596" y="3276918"/>
            <a:chExt cx="510792" cy="210414"/>
          </a:xfrm>
        </p:grpSpPr>
        <p:sp>
          <p:nvSpPr>
            <p:cNvPr id="152" name="Freeform 889">
              <a:extLst>
                <a:ext uri="{FF2B5EF4-FFF2-40B4-BE49-F238E27FC236}">
                  <a16:creationId xmlns:a16="http://schemas.microsoft.com/office/drawing/2014/main" xmlns="" id="{19D28169-8358-4F88-8068-208CAF1F71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81785" y="3126729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3" name="Freeform 890">
              <a:extLst>
                <a:ext uri="{FF2B5EF4-FFF2-40B4-BE49-F238E27FC236}">
                  <a16:creationId xmlns:a16="http://schemas.microsoft.com/office/drawing/2014/main" xmlns="" id="{F59FF8C2-600E-4F8F-A6C8-E47408CB29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10418" y="335358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4" name="Freeform 891">
              <a:extLst>
                <a:ext uri="{FF2B5EF4-FFF2-40B4-BE49-F238E27FC236}">
                  <a16:creationId xmlns:a16="http://schemas.microsoft.com/office/drawing/2014/main" xmlns="" id="{AC211EAF-9242-4BF6-A2B0-90B2205D45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00804" y="335358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5" name="Freeform 892">
              <a:extLst>
                <a:ext uri="{FF2B5EF4-FFF2-40B4-BE49-F238E27FC236}">
                  <a16:creationId xmlns:a16="http://schemas.microsoft.com/office/drawing/2014/main" xmlns="" id="{8CD9E203-039A-48D9-B859-553A960332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91193" y="335358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6" name="Freeform 893">
              <a:extLst>
                <a:ext uri="{FF2B5EF4-FFF2-40B4-BE49-F238E27FC236}">
                  <a16:creationId xmlns:a16="http://schemas.microsoft.com/office/drawing/2014/main" xmlns="" id="{DED66843-EF1C-4E5F-908A-9EBDBF3AC7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181578" y="335358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7" name="Freeform 894">
              <a:extLst>
                <a:ext uri="{FF2B5EF4-FFF2-40B4-BE49-F238E27FC236}">
                  <a16:creationId xmlns:a16="http://schemas.microsoft.com/office/drawing/2014/main" xmlns="" id="{E165D0E8-FE2C-4500-9E9D-DEA2CAA98D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71967" y="335358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xmlns="" id="{89EF6769-DA14-4C2E-B3E5-640DABDD036D}"/>
              </a:ext>
            </a:extLst>
          </p:cNvPr>
          <p:cNvGrpSpPr/>
          <p:nvPr/>
        </p:nvGrpSpPr>
        <p:grpSpPr>
          <a:xfrm>
            <a:off x="7986804" y="3429098"/>
            <a:ext cx="510792" cy="210414"/>
            <a:chOff x="7986804" y="3276919"/>
            <a:chExt cx="510792" cy="210414"/>
          </a:xfrm>
        </p:grpSpPr>
        <p:sp>
          <p:nvSpPr>
            <p:cNvPr id="159" name="Freeform 889">
              <a:extLst>
                <a:ext uri="{FF2B5EF4-FFF2-40B4-BE49-F238E27FC236}">
                  <a16:creationId xmlns:a16="http://schemas.microsoft.com/office/drawing/2014/main" xmlns="" id="{C47BDAF1-B0B6-4680-9F73-53EA81C8EE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36993" y="3126730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0" name="Freeform 890">
              <a:extLst>
                <a:ext uri="{FF2B5EF4-FFF2-40B4-BE49-F238E27FC236}">
                  <a16:creationId xmlns:a16="http://schemas.microsoft.com/office/drawing/2014/main" xmlns="" id="{76D0E399-F34D-4AD4-AEDA-142BB815F4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965626" y="33535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1" name="Freeform 891">
              <a:extLst>
                <a:ext uri="{FF2B5EF4-FFF2-40B4-BE49-F238E27FC236}">
                  <a16:creationId xmlns:a16="http://schemas.microsoft.com/office/drawing/2014/main" xmlns="" id="{F31D0A0A-E9CD-4FFD-BE3A-9A778D905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56012" y="33535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2" name="Freeform 892">
              <a:extLst>
                <a:ext uri="{FF2B5EF4-FFF2-40B4-BE49-F238E27FC236}">
                  <a16:creationId xmlns:a16="http://schemas.microsoft.com/office/drawing/2014/main" xmlns="" id="{E76C8362-12A3-4E58-BF88-2E96AC3095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46401" y="33535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3" name="Freeform 893">
              <a:extLst>
                <a:ext uri="{FF2B5EF4-FFF2-40B4-BE49-F238E27FC236}">
                  <a16:creationId xmlns:a16="http://schemas.microsoft.com/office/drawing/2014/main" xmlns="" id="{C2641394-7E5D-4E82-9F49-CD777ED958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36786" y="33535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4" name="Freeform 894">
              <a:extLst>
                <a:ext uri="{FF2B5EF4-FFF2-40B4-BE49-F238E27FC236}">
                  <a16:creationId xmlns:a16="http://schemas.microsoft.com/office/drawing/2014/main" xmlns="" id="{2880C7E3-C174-40A1-A964-6D2C176B68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327175" y="33535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xmlns="" id="{A896DAE0-B2B6-4BCA-9E79-BFF9C91105E8}"/>
              </a:ext>
            </a:extLst>
          </p:cNvPr>
          <p:cNvGrpSpPr/>
          <p:nvPr/>
        </p:nvGrpSpPr>
        <p:grpSpPr>
          <a:xfrm>
            <a:off x="1655556" y="4089723"/>
            <a:ext cx="510792" cy="210414"/>
            <a:chOff x="1655556" y="3937544"/>
            <a:chExt cx="510792" cy="210414"/>
          </a:xfrm>
        </p:grpSpPr>
        <p:sp>
          <p:nvSpPr>
            <p:cNvPr id="166" name="Freeform 889">
              <a:extLst>
                <a:ext uri="{FF2B5EF4-FFF2-40B4-BE49-F238E27FC236}">
                  <a16:creationId xmlns:a16="http://schemas.microsoft.com/office/drawing/2014/main" xmlns="" id="{F95FC2A4-8861-4E8D-892D-36557F21FC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05745" y="3787355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7" name="Freeform 890">
              <a:extLst>
                <a:ext uri="{FF2B5EF4-FFF2-40B4-BE49-F238E27FC236}">
                  <a16:creationId xmlns:a16="http://schemas.microsoft.com/office/drawing/2014/main" xmlns="" id="{FB0F39D6-2753-4C83-971C-95A5463A57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34378" y="4014208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8" name="Freeform 891">
              <a:extLst>
                <a:ext uri="{FF2B5EF4-FFF2-40B4-BE49-F238E27FC236}">
                  <a16:creationId xmlns:a16="http://schemas.microsoft.com/office/drawing/2014/main" xmlns="" id="{EC68ECAA-B752-4472-9C83-37F099189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24764" y="4014208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9" name="Freeform 892">
              <a:extLst>
                <a:ext uri="{FF2B5EF4-FFF2-40B4-BE49-F238E27FC236}">
                  <a16:creationId xmlns:a16="http://schemas.microsoft.com/office/drawing/2014/main" xmlns="" id="{09C6A6AC-1766-489D-BC66-A813EC2635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15153" y="4014208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0" name="Freeform 893">
              <a:extLst>
                <a:ext uri="{FF2B5EF4-FFF2-40B4-BE49-F238E27FC236}">
                  <a16:creationId xmlns:a16="http://schemas.microsoft.com/office/drawing/2014/main" xmlns="" id="{F0DEE476-4681-4AF0-A0A2-0B55C42BDA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05538" y="4014208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1" name="Freeform 894">
              <a:extLst>
                <a:ext uri="{FF2B5EF4-FFF2-40B4-BE49-F238E27FC236}">
                  <a16:creationId xmlns:a16="http://schemas.microsoft.com/office/drawing/2014/main" xmlns="" id="{57FEAAA3-DCA0-45F3-9E71-FFC42E8CBC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95927" y="4014208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xmlns="" id="{624FCC07-948F-4E96-90D3-A38BF3B8DB23}"/>
              </a:ext>
            </a:extLst>
          </p:cNvPr>
          <p:cNvGrpSpPr/>
          <p:nvPr/>
        </p:nvGrpSpPr>
        <p:grpSpPr>
          <a:xfrm>
            <a:off x="2710764" y="4089724"/>
            <a:ext cx="510792" cy="210414"/>
            <a:chOff x="2710764" y="3937545"/>
            <a:chExt cx="510792" cy="210414"/>
          </a:xfrm>
        </p:grpSpPr>
        <p:sp>
          <p:nvSpPr>
            <p:cNvPr id="173" name="Freeform 889">
              <a:extLst>
                <a:ext uri="{FF2B5EF4-FFF2-40B4-BE49-F238E27FC236}">
                  <a16:creationId xmlns:a16="http://schemas.microsoft.com/office/drawing/2014/main" xmlns="" id="{E53EB086-5AB0-4210-871F-6854AB5F54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60953" y="3787356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4" name="Freeform 890">
              <a:extLst>
                <a:ext uri="{FF2B5EF4-FFF2-40B4-BE49-F238E27FC236}">
                  <a16:creationId xmlns:a16="http://schemas.microsoft.com/office/drawing/2014/main" xmlns="" id="{EF2C2526-BE3E-47BE-815F-6CF5C2B002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89586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5" name="Freeform 891">
              <a:extLst>
                <a:ext uri="{FF2B5EF4-FFF2-40B4-BE49-F238E27FC236}">
                  <a16:creationId xmlns:a16="http://schemas.microsoft.com/office/drawing/2014/main" xmlns="" id="{88898E76-5F7D-4B77-86F3-68B4544C45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79972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6" name="Freeform 892">
              <a:extLst>
                <a:ext uri="{FF2B5EF4-FFF2-40B4-BE49-F238E27FC236}">
                  <a16:creationId xmlns:a16="http://schemas.microsoft.com/office/drawing/2014/main" xmlns="" id="{CB33A2A7-2026-48B4-81CF-FEC4B1B0AD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70361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7" name="Freeform 893">
              <a:extLst>
                <a:ext uri="{FF2B5EF4-FFF2-40B4-BE49-F238E27FC236}">
                  <a16:creationId xmlns:a16="http://schemas.microsoft.com/office/drawing/2014/main" xmlns="" id="{43CB76AF-5F7C-4DC9-96AB-BA8D1DDA25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60746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8" name="Freeform 894">
              <a:extLst>
                <a:ext uri="{FF2B5EF4-FFF2-40B4-BE49-F238E27FC236}">
                  <a16:creationId xmlns:a16="http://schemas.microsoft.com/office/drawing/2014/main" xmlns="" id="{FBB92B18-0E99-4D4B-A868-94A42214ED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51135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xmlns="" id="{9C610A28-2496-485E-8DCB-503C872F95DB}"/>
              </a:ext>
            </a:extLst>
          </p:cNvPr>
          <p:cNvGrpSpPr/>
          <p:nvPr/>
        </p:nvGrpSpPr>
        <p:grpSpPr>
          <a:xfrm>
            <a:off x="3765972" y="4089724"/>
            <a:ext cx="510792" cy="210414"/>
            <a:chOff x="3765972" y="3937545"/>
            <a:chExt cx="510792" cy="210414"/>
          </a:xfrm>
        </p:grpSpPr>
        <p:sp>
          <p:nvSpPr>
            <p:cNvPr id="180" name="Freeform 889">
              <a:extLst>
                <a:ext uri="{FF2B5EF4-FFF2-40B4-BE49-F238E27FC236}">
                  <a16:creationId xmlns:a16="http://schemas.microsoft.com/office/drawing/2014/main" xmlns="" id="{79B61265-2268-42AF-B8F8-3AE6449FD0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16161" y="3787356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1" name="Freeform 890">
              <a:extLst>
                <a:ext uri="{FF2B5EF4-FFF2-40B4-BE49-F238E27FC236}">
                  <a16:creationId xmlns:a16="http://schemas.microsoft.com/office/drawing/2014/main" xmlns="" id="{FC1ADBD4-D27A-447D-8011-D13AF5C46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44794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2" name="Freeform 891">
              <a:extLst>
                <a:ext uri="{FF2B5EF4-FFF2-40B4-BE49-F238E27FC236}">
                  <a16:creationId xmlns:a16="http://schemas.microsoft.com/office/drawing/2014/main" xmlns="" id="{91059813-620B-4235-B1B6-EE717408C3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35180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3" name="Freeform 892">
              <a:extLst>
                <a:ext uri="{FF2B5EF4-FFF2-40B4-BE49-F238E27FC236}">
                  <a16:creationId xmlns:a16="http://schemas.microsoft.com/office/drawing/2014/main" xmlns="" id="{0993AC59-DE96-486A-B8AC-78622FE02E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25569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4" name="Freeform 893">
              <a:extLst>
                <a:ext uri="{FF2B5EF4-FFF2-40B4-BE49-F238E27FC236}">
                  <a16:creationId xmlns:a16="http://schemas.microsoft.com/office/drawing/2014/main" xmlns="" id="{2133F298-880C-430C-980A-EE6C4F0F6F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15954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5" name="Freeform 894">
              <a:extLst>
                <a:ext uri="{FF2B5EF4-FFF2-40B4-BE49-F238E27FC236}">
                  <a16:creationId xmlns:a16="http://schemas.microsoft.com/office/drawing/2014/main" xmlns="" id="{584396A8-23B6-467A-BECA-20AE198975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06343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xmlns="" id="{7BB10D45-9102-437E-BE8A-334B07F77BB5}"/>
              </a:ext>
            </a:extLst>
          </p:cNvPr>
          <p:cNvGrpSpPr/>
          <p:nvPr/>
        </p:nvGrpSpPr>
        <p:grpSpPr>
          <a:xfrm>
            <a:off x="4821181" y="4089724"/>
            <a:ext cx="510792" cy="210414"/>
            <a:chOff x="4821181" y="3937545"/>
            <a:chExt cx="510792" cy="210414"/>
          </a:xfrm>
        </p:grpSpPr>
        <p:sp>
          <p:nvSpPr>
            <p:cNvPr id="187" name="Freeform 889">
              <a:extLst>
                <a:ext uri="{FF2B5EF4-FFF2-40B4-BE49-F238E27FC236}">
                  <a16:creationId xmlns:a16="http://schemas.microsoft.com/office/drawing/2014/main" xmlns="" id="{CD7CAF2C-775B-47EA-858F-E48A150F79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71370" y="3787356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8" name="Freeform 890">
              <a:extLst>
                <a:ext uri="{FF2B5EF4-FFF2-40B4-BE49-F238E27FC236}">
                  <a16:creationId xmlns:a16="http://schemas.microsoft.com/office/drawing/2014/main" xmlns="" id="{A01ABE6E-9C5B-4590-8746-E04D57EBA8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00003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9" name="Freeform 891">
              <a:extLst>
                <a:ext uri="{FF2B5EF4-FFF2-40B4-BE49-F238E27FC236}">
                  <a16:creationId xmlns:a16="http://schemas.microsoft.com/office/drawing/2014/main" xmlns="" id="{43A2595B-796A-4A61-B1F9-97A83CE6BB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90389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0" name="Freeform 892">
              <a:extLst>
                <a:ext uri="{FF2B5EF4-FFF2-40B4-BE49-F238E27FC236}">
                  <a16:creationId xmlns:a16="http://schemas.microsoft.com/office/drawing/2014/main" xmlns="" id="{CA8E2D84-93C5-465B-9F49-5AE4ACFF39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80778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1" name="Freeform 893">
              <a:extLst>
                <a:ext uri="{FF2B5EF4-FFF2-40B4-BE49-F238E27FC236}">
                  <a16:creationId xmlns:a16="http://schemas.microsoft.com/office/drawing/2014/main" xmlns="" id="{9DB04350-033F-4C43-AA81-CB07310AF9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71163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2" name="Freeform 894">
              <a:extLst>
                <a:ext uri="{FF2B5EF4-FFF2-40B4-BE49-F238E27FC236}">
                  <a16:creationId xmlns:a16="http://schemas.microsoft.com/office/drawing/2014/main" xmlns="" id="{D4A2459C-E12C-4F38-867E-EAF64D9CA6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61552" y="4014209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xmlns="" id="{B84E501C-7A69-479E-89AC-294B3FD4E6EC}"/>
              </a:ext>
            </a:extLst>
          </p:cNvPr>
          <p:cNvGrpSpPr/>
          <p:nvPr/>
        </p:nvGrpSpPr>
        <p:grpSpPr>
          <a:xfrm>
            <a:off x="5876388" y="4089725"/>
            <a:ext cx="510792" cy="210414"/>
            <a:chOff x="5876388" y="3937546"/>
            <a:chExt cx="510792" cy="210414"/>
          </a:xfrm>
        </p:grpSpPr>
        <p:sp>
          <p:nvSpPr>
            <p:cNvPr id="194" name="Freeform 889">
              <a:extLst>
                <a:ext uri="{FF2B5EF4-FFF2-40B4-BE49-F238E27FC236}">
                  <a16:creationId xmlns:a16="http://schemas.microsoft.com/office/drawing/2014/main" xmlns="" id="{76053C73-382B-41E9-8828-E1A76B060A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26577" y="3787357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" name="Freeform 890">
              <a:extLst>
                <a:ext uri="{FF2B5EF4-FFF2-40B4-BE49-F238E27FC236}">
                  <a16:creationId xmlns:a16="http://schemas.microsoft.com/office/drawing/2014/main" xmlns="" id="{B30BF0F1-25C5-490D-A2FD-39236C9119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5210" y="401421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6" name="Freeform 891">
              <a:extLst>
                <a:ext uri="{FF2B5EF4-FFF2-40B4-BE49-F238E27FC236}">
                  <a16:creationId xmlns:a16="http://schemas.microsoft.com/office/drawing/2014/main" xmlns="" id="{8F41FB40-0A7E-45AA-9039-9BD241A327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5596" y="401421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7" name="Freeform 892">
              <a:extLst>
                <a:ext uri="{FF2B5EF4-FFF2-40B4-BE49-F238E27FC236}">
                  <a16:creationId xmlns:a16="http://schemas.microsoft.com/office/drawing/2014/main" xmlns="" id="{E528186D-5152-4581-AD84-8B71E3BCE0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35985" y="401421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8" name="Freeform 893">
              <a:extLst>
                <a:ext uri="{FF2B5EF4-FFF2-40B4-BE49-F238E27FC236}">
                  <a16:creationId xmlns:a16="http://schemas.microsoft.com/office/drawing/2014/main" xmlns="" id="{CB96373D-A0EC-4799-8BCE-81C9B2ED4A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6370" y="401421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9" name="Freeform 894">
              <a:extLst>
                <a:ext uri="{FF2B5EF4-FFF2-40B4-BE49-F238E27FC236}">
                  <a16:creationId xmlns:a16="http://schemas.microsoft.com/office/drawing/2014/main" xmlns="" id="{4F9A2774-23B0-4DDB-9DA4-BBE7F3CA3F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16759" y="4014210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xmlns="" id="{87E8F7B8-1CA1-4053-854E-56D04D34FB2B}"/>
              </a:ext>
            </a:extLst>
          </p:cNvPr>
          <p:cNvGrpSpPr/>
          <p:nvPr/>
        </p:nvGrpSpPr>
        <p:grpSpPr>
          <a:xfrm>
            <a:off x="6931596" y="4089726"/>
            <a:ext cx="510792" cy="210414"/>
            <a:chOff x="6931596" y="3937547"/>
            <a:chExt cx="510792" cy="210414"/>
          </a:xfrm>
        </p:grpSpPr>
        <p:sp>
          <p:nvSpPr>
            <p:cNvPr id="201" name="Freeform 889">
              <a:extLst>
                <a:ext uri="{FF2B5EF4-FFF2-40B4-BE49-F238E27FC236}">
                  <a16:creationId xmlns:a16="http://schemas.microsoft.com/office/drawing/2014/main" xmlns="" id="{DF14A7DD-A749-4E90-88E4-6564ADBDDD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81785" y="3787358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2" name="Freeform 890">
              <a:extLst>
                <a:ext uri="{FF2B5EF4-FFF2-40B4-BE49-F238E27FC236}">
                  <a16:creationId xmlns:a16="http://schemas.microsoft.com/office/drawing/2014/main" xmlns="" id="{B2943168-C686-439C-8AA3-5AC85E2FD9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10418" y="401421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3" name="Freeform 891">
              <a:extLst>
                <a:ext uri="{FF2B5EF4-FFF2-40B4-BE49-F238E27FC236}">
                  <a16:creationId xmlns:a16="http://schemas.microsoft.com/office/drawing/2014/main" xmlns="" id="{F6B1ECBC-8348-4EE5-BDA5-542F144ADB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00804" y="401421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4" name="Freeform 892">
              <a:extLst>
                <a:ext uri="{FF2B5EF4-FFF2-40B4-BE49-F238E27FC236}">
                  <a16:creationId xmlns:a16="http://schemas.microsoft.com/office/drawing/2014/main" xmlns="" id="{435C2B46-B6DA-4F8F-B3E2-EA719E2824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91193" y="401421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5" name="Freeform 893">
              <a:extLst>
                <a:ext uri="{FF2B5EF4-FFF2-40B4-BE49-F238E27FC236}">
                  <a16:creationId xmlns:a16="http://schemas.microsoft.com/office/drawing/2014/main" xmlns="" id="{EB7331C1-8582-4955-9123-1976EB5D8E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181578" y="401421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" name="Freeform 894">
              <a:extLst>
                <a:ext uri="{FF2B5EF4-FFF2-40B4-BE49-F238E27FC236}">
                  <a16:creationId xmlns:a16="http://schemas.microsoft.com/office/drawing/2014/main" xmlns="" id="{43F81F98-6E74-4BFA-B981-27158B3855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71967" y="4014211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DE3C1516-7BC8-44D0-B30D-F2267BF2982A}"/>
              </a:ext>
            </a:extLst>
          </p:cNvPr>
          <p:cNvGrpSpPr/>
          <p:nvPr/>
        </p:nvGrpSpPr>
        <p:grpSpPr>
          <a:xfrm>
            <a:off x="7986804" y="4089727"/>
            <a:ext cx="510792" cy="210414"/>
            <a:chOff x="7986804" y="3937548"/>
            <a:chExt cx="510792" cy="210414"/>
          </a:xfrm>
        </p:grpSpPr>
        <p:sp>
          <p:nvSpPr>
            <p:cNvPr id="208" name="Freeform 889">
              <a:extLst>
                <a:ext uri="{FF2B5EF4-FFF2-40B4-BE49-F238E27FC236}">
                  <a16:creationId xmlns:a16="http://schemas.microsoft.com/office/drawing/2014/main" xmlns="" id="{FB93BF16-178F-4E3E-8CA7-B51CB1976A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36993" y="3787359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9" name="Freeform 890">
              <a:extLst>
                <a:ext uri="{FF2B5EF4-FFF2-40B4-BE49-F238E27FC236}">
                  <a16:creationId xmlns:a16="http://schemas.microsoft.com/office/drawing/2014/main" xmlns="" id="{52C6F36E-0F3A-4415-80CE-09451B3899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965626" y="401421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0" name="Freeform 891">
              <a:extLst>
                <a:ext uri="{FF2B5EF4-FFF2-40B4-BE49-F238E27FC236}">
                  <a16:creationId xmlns:a16="http://schemas.microsoft.com/office/drawing/2014/main" xmlns="" id="{C2FECF91-6679-47DB-A26B-7B8D4E405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56012" y="401421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1" name="Freeform 892">
              <a:extLst>
                <a:ext uri="{FF2B5EF4-FFF2-40B4-BE49-F238E27FC236}">
                  <a16:creationId xmlns:a16="http://schemas.microsoft.com/office/drawing/2014/main" xmlns="" id="{18399E82-0101-4CE2-896B-32B56B2021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46401" y="401421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2" name="Freeform 893">
              <a:extLst>
                <a:ext uri="{FF2B5EF4-FFF2-40B4-BE49-F238E27FC236}">
                  <a16:creationId xmlns:a16="http://schemas.microsoft.com/office/drawing/2014/main" xmlns="" id="{6F98B5CB-5D9A-4D2F-A03C-7CDFF768F3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36786" y="401421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3" name="Freeform 894">
              <a:extLst>
                <a:ext uri="{FF2B5EF4-FFF2-40B4-BE49-F238E27FC236}">
                  <a16:creationId xmlns:a16="http://schemas.microsoft.com/office/drawing/2014/main" xmlns="" id="{CF0CFEDF-206D-4C3E-A92F-D7EE7448D6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327175" y="4014212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xmlns="" id="{A2C89D3F-26FF-455F-99E9-F89633450C70}"/>
              </a:ext>
            </a:extLst>
          </p:cNvPr>
          <p:cNvGrpSpPr/>
          <p:nvPr/>
        </p:nvGrpSpPr>
        <p:grpSpPr>
          <a:xfrm>
            <a:off x="1655556" y="5413898"/>
            <a:ext cx="510792" cy="210414"/>
            <a:chOff x="1655556" y="5261719"/>
            <a:chExt cx="510792" cy="210414"/>
          </a:xfrm>
        </p:grpSpPr>
        <p:sp>
          <p:nvSpPr>
            <p:cNvPr id="215" name="Freeform 889">
              <a:extLst>
                <a:ext uri="{FF2B5EF4-FFF2-40B4-BE49-F238E27FC236}">
                  <a16:creationId xmlns:a16="http://schemas.microsoft.com/office/drawing/2014/main" xmlns="" id="{CF24EDFD-7426-4585-B153-191502E1C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05745" y="5111530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6" name="Freeform 890">
              <a:extLst>
                <a:ext uri="{FF2B5EF4-FFF2-40B4-BE49-F238E27FC236}">
                  <a16:creationId xmlns:a16="http://schemas.microsoft.com/office/drawing/2014/main" xmlns="" id="{083586C0-2999-480A-A915-BAF5CB369B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34378" y="53383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7" name="Freeform 891">
              <a:extLst>
                <a:ext uri="{FF2B5EF4-FFF2-40B4-BE49-F238E27FC236}">
                  <a16:creationId xmlns:a16="http://schemas.microsoft.com/office/drawing/2014/main" xmlns="" id="{209B4698-994A-4D37-B433-7CC2C411A7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24764" y="53383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8" name="Freeform 892">
              <a:extLst>
                <a:ext uri="{FF2B5EF4-FFF2-40B4-BE49-F238E27FC236}">
                  <a16:creationId xmlns:a16="http://schemas.microsoft.com/office/drawing/2014/main" xmlns="" id="{050EF76F-3BD6-4BA7-8ABD-3972D1A361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15153" y="53383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9" name="Freeform 893">
              <a:extLst>
                <a:ext uri="{FF2B5EF4-FFF2-40B4-BE49-F238E27FC236}">
                  <a16:creationId xmlns:a16="http://schemas.microsoft.com/office/drawing/2014/main" xmlns="" id="{0155E30E-FCDF-4100-A65C-0128351F54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05538" y="53383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0" name="Freeform 894">
              <a:extLst>
                <a:ext uri="{FF2B5EF4-FFF2-40B4-BE49-F238E27FC236}">
                  <a16:creationId xmlns:a16="http://schemas.microsoft.com/office/drawing/2014/main" xmlns="" id="{DCB4EA0A-D907-47DD-9A9D-E38B7496EA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95927" y="5338383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xmlns="" id="{57A02F99-9CFC-48D9-8E58-41777D92748C}"/>
              </a:ext>
            </a:extLst>
          </p:cNvPr>
          <p:cNvGrpSpPr/>
          <p:nvPr/>
        </p:nvGrpSpPr>
        <p:grpSpPr>
          <a:xfrm>
            <a:off x="2710764" y="5413899"/>
            <a:ext cx="510792" cy="210414"/>
            <a:chOff x="2710764" y="5261720"/>
            <a:chExt cx="510792" cy="210414"/>
          </a:xfrm>
        </p:grpSpPr>
        <p:sp>
          <p:nvSpPr>
            <p:cNvPr id="222" name="Freeform 889">
              <a:extLst>
                <a:ext uri="{FF2B5EF4-FFF2-40B4-BE49-F238E27FC236}">
                  <a16:creationId xmlns:a16="http://schemas.microsoft.com/office/drawing/2014/main" xmlns="" id="{A68D5D0D-502D-450F-A703-DFE7A45928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60953" y="5111531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3" name="Freeform 890">
              <a:extLst>
                <a:ext uri="{FF2B5EF4-FFF2-40B4-BE49-F238E27FC236}">
                  <a16:creationId xmlns:a16="http://schemas.microsoft.com/office/drawing/2014/main" xmlns="" id="{1C10F640-496C-4731-8B2B-8912A5342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89586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4" name="Freeform 891">
              <a:extLst>
                <a:ext uri="{FF2B5EF4-FFF2-40B4-BE49-F238E27FC236}">
                  <a16:creationId xmlns:a16="http://schemas.microsoft.com/office/drawing/2014/main" xmlns="" id="{A98BB39D-DB67-41A0-B9AD-42F3D3FB88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79972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5" name="Freeform 892">
              <a:extLst>
                <a:ext uri="{FF2B5EF4-FFF2-40B4-BE49-F238E27FC236}">
                  <a16:creationId xmlns:a16="http://schemas.microsoft.com/office/drawing/2014/main" xmlns="" id="{97621F77-1E46-4C71-9BCA-C8EA9603A2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70361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6" name="Freeform 893">
              <a:extLst>
                <a:ext uri="{FF2B5EF4-FFF2-40B4-BE49-F238E27FC236}">
                  <a16:creationId xmlns:a16="http://schemas.microsoft.com/office/drawing/2014/main" xmlns="" id="{844C31A6-ADB8-4EB6-A90D-BE7CE976CA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60746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7" name="Freeform 894">
              <a:extLst>
                <a:ext uri="{FF2B5EF4-FFF2-40B4-BE49-F238E27FC236}">
                  <a16:creationId xmlns:a16="http://schemas.microsoft.com/office/drawing/2014/main" xmlns="" id="{BCCC157E-A702-4E78-A580-C14B2CD1E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51135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xmlns="" id="{A93DA348-C63F-4E7C-BF3E-D43FE63D0650}"/>
              </a:ext>
            </a:extLst>
          </p:cNvPr>
          <p:cNvGrpSpPr/>
          <p:nvPr/>
        </p:nvGrpSpPr>
        <p:grpSpPr>
          <a:xfrm>
            <a:off x="3765972" y="5413899"/>
            <a:ext cx="510792" cy="210414"/>
            <a:chOff x="3765972" y="5261720"/>
            <a:chExt cx="510792" cy="210414"/>
          </a:xfrm>
        </p:grpSpPr>
        <p:sp>
          <p:nvSpPr>
            <p:cNvPr id="229" name="Freeform 889">
              <a:extLst>
                <a:ext uri="{FF2B5EF4-FFF2-40B4-BE49-F238E27FC236}">
                  <a16:creationId xmlns:a16="http://schemas.microsoft.com/office/drawing/2014/main" xmlns="" id="{905E4EFC-DAA7-441F-8F50-2E122F36B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16161" y="5111531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0" name="Freeform 890">
              <a:extLst>
                <a:ext uri="{FF2B5EF4-FFF2-40B4-BE49-F238E27FC236}">
                  <a16:creationId xmlns:a16="http://schemas.microsoft.com/office/drawing/2014/main" xmlns="" id="{6B9CA8FD-B4C8-4AC1-9DC4-5856D77F4A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44794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1" name="Freeform 891">
              <a:extLst>
                <a:ext uri="{FF2B5EF4-FFF2-40B4-BE49-F238E27FC236}">
                  <a16:creationId xmlns:a16="http://schemas.microsoft.com/office/drawing/2014/main" xmlns="" id="{84BF0200-8C55-450C-925B-66723E262A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35180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2" name="Freeform 892">
              <a:extLst>
                <a:ext uri="{FF2B5EF4-FFF2-40B4-BE49-F238E27FC236}">
                  <a16:creationId xmlns:a16="http://schemas.microsoft.com/office/drawing/2014/main" xmlns="" id="{422CF58A-46E6-4B6F-80AF-DE8EE212F0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25569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3" name="Freeform 893">
              <a:extLst>
                <a:ext uri="{FF2B5EF4-FFF2-40B4-BE49-F238E27FC236}">
                  <a16:creationId xmlns:a16="http://schemas.microsoft.com/office/drawing/2014/main" xmlns="" id="{8F7ABA94-E550-4AB5-B931-117AA805F1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15954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4" name="Freeform 894">
              <a:extLst>
                <a:ext uri="{FF2B5EF4-FFF2-40B4-BE49-F238E27FC236}">
                  <a16:creationId xmlns:a16="http://schemas.microsoft.com/office/drawing/2014/main" xmlns="" id="{9D1E900C-FFE5-40EE-BCCA-5C747D07E3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06343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3341C219-40FC-48A5-85EF-BEEB0EC26E6F}"/>
              </a:ext>
            </a:extLst>
          </p:cNvPr>
          <p:cNvGrpSpPr/>
          <p:nvPr/>
        </p:nvGrpSpPr>
        <p:grpSpPr>
          <a:xfrm>
            <a:off x="4821181" y="5413899"/>
            <a:ext cx="510792" cy="210414"/>
            <a:chOff x="4821181" y="5261720"/>
            <a:chExt cx="510792" cy="210414"/>
          </a:xfrm>
        </p:grpSpPr>
        <p:sp>
          <p:nvSpPr>
            <p:cNvPr id="236" name="Freeform 889">
              <a:extLst>
                <a:ext uri="{FF2B5EF4-FFF2-40B4-BE49-F238E27FC236}">
                  <a16:creationId xmlns:a16="http://schemas.microsoft.com/office/drawing/2014/main" xmlns="" id="{EA76B1F1-7BCD-4F38-900C-5C68BB5D1E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71370" y="5111531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7" name="Freeform 890">
              <a:extLst>
                <a:ext uri="{FF2B5EF4-FFF2-40B4-BE49-F238E27FC236}">
                  <a16:creationId xmlns:a16="http://schemas.microsoft.com/office/drawing/2014/main" xmlns="" id="{5DC5C746-1D8C-4CEA-B294-D847E9A305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00003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8" name="Freeform 891">
              <a:extLst>
                <a:ext uri="{FF2B5EF4-FFF2-40B4-BE49-F238E27FC236}">
                  <a16:creationId xmlns:a16="http://schemas.microsoft.com/office/drawing/2014/main" xmlns="" id="{E881A523-F5C1-4519-93B2-0F787D7412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90389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9" name="Freeform 892">
              <a:extLst>
                <a:ext uri="{FF2B5EF4-FFF2-40B4-BE49-F238E27FC236}">
                  <a16:creationId xmlns:a16="http://schemas.microsoft.com/office/drawing/2014/main" xmlns="" id="{54114B8D-BF09-4823-A9B9-EE91742BE8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80778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0" name="Freeform 893">
              <a:extLst>
                <a:ext uri="{FF2B5EF4-FFF2-40B4-BE49-F238E27FC236}">
                  <a16:creationId xmlns:a16="http://schemas.microsoft.com/office/drawing/2014/main" xmlns="" id="{62A30E55-AA7A-4CA7-96EC-9DF5A2AAD9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71163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1" name="Freeform 894">
              <a:extLst>
                <a:ext uri="{FF2B5EF4-FFF2-40B4-BE49-F238E27FC236}">
                  <a16:creationId xmlns:a16="http://schemas.microsoft.com/office/drawing/2014/main" xmlns="" id="{A3321FCE-7AD3-4604-A32D-D89F424EE6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61552" y="5338384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xmlns="" id="{60BEFA0E-9B2A-45A2-94B4-189507A30404}"/>
              </a:ext>
            </a:extLst>
          </p:cNvPr>
          <p:cNvGrpSpPr/>
          <p:nvPr/>
        </p:nvGrpSpPr>
        <p:grpSpPr>
          <a:xfrm>
            <a:off x="5876388" y="5413900"/>
            <a:ext cx="510792" cy="210414"/>
            <a:chOff x="5876388" y="5261721"/>
            <a:chExt cx="510792" cy="210414"/>
          </a:xfrm>
        </p:grpSpPr>
        <p:sp>
          <p:nvSpPr>
            <p:cNvPr id="243" name="Freeform 889">
              <a:extLst>
                <a:ext uri="{FF2B5EF4-FFF2-40B4-BE49-F238E27FC236}">
                  <a16:creationId xmlns:a16="http://schemas.microsoft.com/office/drawing/2014/main" xmlns="" id="{D04D920B-4531-404C-A668-AC8FCA90A5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26577" y="5111532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4" name="Freeform 890">
              <a:extLst>
                <a:ext uri="{FF2B5EF4-FFF2-40B4-BE49-F238E27FC236}">
                  <a16:creationId xmlns:a16="http://schemas.microsoft.com/office/drawing/2014/main" xmlns="" id="{525E2E12-4F93-42FE-B34C-1A5F29D287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5210" y="5338385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5" name="Freeform 891">
              <a:extLst>
                <a:ext uri="{FF2B5EF4-FFF2-40B4-BE49-F238E27FC236}">
                  <a16:creationId xmlns:a16="http://schemas.microsoft.com/office/drawing/2014/main" xmlns="" id="{F3F905D5-5916-4F54-AC37-05B989A69A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5596" y="5338385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6" name="Freeform 892">
              <a:extLst>
                <a:ext uri="{FF2B5EF4-FFF2-40B4-BE49-F238E27FC236}">
                  <a16:creationId xmlns:a16="http://schemas.microsoft.com/office/drawing/2014/main" xmlns="" id="{15993820-7A7D-4717-855D-E5D143B1D8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35985" y="5338385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7" name="Freeform 893">
              <a:extLst>
                <a:ext uri="{FF2B5EF4-FFF2-40B4-BE49-F238E27FC236}">
                  <a16:creationId xmlns:a16="http://schemas.microsoft.com/office/drawing/2014/main" xmlns="" id="{DBEE4AAE-9CB6-4B9B-9138-BAE73F5064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6370" y="5338385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8" name="Freeform 894">
              <a:extLst>
                <a:ext uri="{FF2B5EF4-FFF2-40B4-BE49-F238E27FC236}">
                  <a16:creationId xmlns:a16="http://schemas.microsoft.com/office/drawing/2014/main" xmlns="" id="{EBE7D267-5CF8-4F5C-B68F-1741B5B6A7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16759" y="5338385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xmlns="" id="{565BA3D8-B8B1-4758-BD50-A481D3337BCD}"/>
              </a:ext>
            </a:extLst>
          </p:cNvPr>
          <p:cNvGrpSpPr/>
          <p:nvPr/>
        </p:nvGrpSpPr>
        <p:grpSpPr>
          <a:xfrm>
            <a:off x="6931596" y="5413901"/>
            <a:ext cx="510792" cy="210414"/>
            <a:chOff x="6931596" y="5261722"/>
            <a:chExt cx="510792" cy="210414"/>
          </a:xfrm>
        </p:grpSpPr>
        <p:sp>
          <p:nvSpPr>
            <p:cNvPr id="250" name="Freeform 889">
              <a:extLst>
                <a:ext uri="{FF2B5EF4-FFF2-40B4-BE49-F238E27FC236}">
                  <a16:creationId xmlns:a16="http://schemas.microsoft.com/office/drawing/2014/main" xmlns="" id="{ADBD1375-54B7-4593-9003-BB02268F62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81785" y="5111533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1" name="Freeform 890">
              <a:extLst>
                <a:ext uri="{FF2B5EF4-FFF2-40B4-BE49-F238E27FC236}">
                  <a16:creationId xmlns:a16="http://schemas.microsoft.com/office/drawing/2014/main" xmlns="" id="{7084D2DF-5754-4BC5-9998-6695E411AB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10418" y="5338386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2" name="Freeform 891">
              <a:extLst>
                <a:ext uri="{FF2B5EF4-FFF2-40B4-BE49-F238E27FC236}">
                  <a16:creationId xmlns:a16="http://schemas.microsoft.com/office/drawing/2014/main" xmlns="" id="{F2252E5B-892B-48D2-99E3-194B818AB5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00804" y="5338386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3" name="Freeform 892">
              <a:extLst>
                <a:ext uri="{FF2B5EF4-FFF2-40B4-BE49-F238E27FC236}">
                  <a16:creationId xmlns:a16="http://schemas.microsoft.com/office/drawing/2014/main" xmlns="" id="{CE95494D-8E52-4891-82A4-4F434A6490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91193" y="5338386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4" name="Freeform 893">
              <a:extLst>
                <a:ext uri="{FF2B5EF4-FFF2-40B4-BE49-F238E27FC236}">
                  <a16:creationId xmlns:a16="http://schemas.microsoft.com/office/drawing/2014/main" xmlns="" id="{686EE1E6-7B07-4728-976F-0F9722B520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181578" y="5338386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5" name="Freeform 894">
              <a:extLst>
                <a:ext uri="{FF2B5EF4-FFF2-40B4-BE49-F238E27FC236}">
                  <a16:creationId xmlns:a16="http://schemas.microsoft.com/office/drawing/2014/main" xmlns="" id="{63A90061-2CF4-4C4B-A0B5-3EB9A282FB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71967" y="5338386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7D46FC42-24BE-4A19-A1F8-167795A608F9}"/>
              </a:ext>
            </a:extLst>
          </p:cNvPr>
          <p:cNvGrpSpPr/>
          <p:nvPr/>
        </p:nvGrpSpPr>
        <p:grpSpPr>
          <a:xfrm>
            <a:off x="7986804" y="5413902"/>
            <a:ext cx="510792" cy="210414"/>
            <a:chOff x="7986804" y="5261723"/>
            <a:chExt cx="510792" cy="210414"/>
          </a:xfrm>
        </p:grpSpPr>
        <p:sp>
          <p:nvSpPr>
            <p:cNvPr id="257" name="Freeform 889">
              <a:extLst>
                <a:ext uri="{FF2B5EF4-FFF2-40B4-BE49-F238E27FC236}">
                  <a16:creationId xmlns:a16="http://schemas.microsoft.com/office/drawing/2014/main" xmlns="" id="{95A77CE4-6DDA-48D0-89CB-6E1070A1AD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36993" y="5111534"/>
              <a:ext cx="210414" cy="510792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91" y="13"/>
                </a:cxn>
                <a:cxn ang="0">
                  <a:pos x="91" y="243"/>
                </a:cxn>
                <a:cxn ang="0">
                  <a:pos x="0" y="243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24" y="0"/>
                </a:cxn>
                <a:cxn ang="0">
                  <a:pos x="67" y="0"/>
                </a:cxn>
              </a:cxnLst>
              <a:rect l="0" t="0" r="r" b="b"/>
              <a:pathLst>
                <a:path w="91" h="243">
                  <a:moveTo>
                    <a:pt x="67" y="13"/>
                  </a:moveTo>
                  <a:lnTo>
                    <a:pt x="91" y="13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0" y="13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8" name="Freeform 890">
              <a:extLst>
                <a:ext uri="{FF2B5EF4-FFF2-40B4-BE49-F238E27FC236}">
                  <a16:creationId xmlns:a16="http://schemas.microsoft.com/office/drawing/2014/main" xmlns="" id="{6CD878C3-A7A8-4C33-8F59-E5302C56CB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965626" y="5338387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5">
                  <a:moveTo>
                    <a:pt x="66" y="0"/>
                  </a:moveTo>
                  <a:lnTo>
                    <a:pt x="6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A171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9" name="Freeform 891">
              <a:extLst>
                <a:ext uri="{FF2B5EF4-FFF2-40B4-BE49-F238E27FC236}">
                  <a16:creationId xmlns:a16="http://schemas.microsoft.com/office/drawing/2014/main" xmlns="" id="{AF5E6649-7EE8-432F-9869-F9257FE195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56012" y="5338387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0" name="Freeform 892">
              <a:extLst>
                <a:ext uri="{FF2B5EF4-FFF2-40B4-BE49-F238E27FC236}">
                  <a16:creationId xmlns:a16="http://schemas.microsoft.com/office/drawing/2014/main" xmlns="" id="{1F268E4C-2348-44DB-A6A0-029E5A83C0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46401" y="5338387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1" name="Freeform 893">
              <a:extLst>
                <a:ext uri="{FF2B5EF4-FFF2-40B4-BE49-F238E27FC236}">
                  <a16:creationId xmlns:a16="http://schemas.microsoft.com/office/drawing/2014/main" xmlns="" id="{4A197827-3097-4856-ACBA-1B36F0AE5C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36786" y="5338387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2" name="Freeform 894">
              <a:extLst>
                <a:ext uri="{FF2B5EF4-FFF2-40B4-BE49-F238E27FC236}">
                  <a16:creationId xmlns:a16="http://schemas.microsoft.com/office/drawing/2014/main" xmlns="" id="{A212666B-A08E-4DFC-88F5-8028783E5D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327175" y="5338387"/>
              <a:ext cx="152607" cy="5939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34">
                  <a:moveTo>
                    <a:pt x="66" y="0"/>
                  </a:moveTo>
                  <a:lnTo>
                    <a:pt x="6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263" name="Graphic 262">
            <a:extLst>
              <a:ext uri="{FF2B5EF4-FFF2-40B4-BE49-F238E27FC236}">
                <a16:creationId xmlns:a16="http://schemas.microsoft.com/office/drawing/2014/main" xmlns="" id="{F616714D-9BA0-49A7-9F29-E1487FD28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84802" y="4721725"/>
            <a:ext cx="252302" cy="278777"/>
          </a:xfrm>
          <a:prstGeom prst="rect">
            <a:avLst/>
          </a:prstGeom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xmlns="" id="{15D51562-97E4-4704-AA0C-95B0E8FCD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40010" y="4721725"/>
            <a:ext cx="252302" cy="278777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xmlns="" id="{16F49748-610E-42A4-8CD5-3F834AD5E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95218" y="4721725"/>
            <a:ext cx="252302" cy="278777"/>
          </a:xfrm>
          <a:prstGeom prst="rect">
            <a:avLst/>
          </a:prstGeom>
        </p:spPr>
      </p:pic>
      <p:pic>
        <p:nvPicPr>
          <p:cNvPr id="287" name="Graphic 286">
            <a:extLst>
              <a:ext uri="{FF2B5EF4-FFF2-40B4-BE49-F238E27FC236}">
                <a16:creationId xmlns:a16="http://schemas.microsoft.com/office/drawing/2014/main" xmlns="" id="{B6D72208-803F-465E-BF5F-6E858B0FC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50426" y="4721725"/>
            <a:ext cx="252302" cy="278777"/>
          </a:xfrm>
          <a:prstGeom prst="rect">
            <a:avLst/>
          </a:prstGeom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xmlns="" id="{F68144C4-9FF7-47D2-A4F5-0423A8307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16050" y="4721725"/>
            <a:ext cx="252302" cy="278777"/>
          </a:xfrm>
          <a:prstGeom prst="rect">
            <a:avLst/>
          </a:prstGeom>
        </p:spPr>
      </p:pic>
      <p:grpSp>
        <p:nvGrpSpPr>
          <p:cNvPr id="297" name="Group 296">
            <a:extLst>
              <a:ext uri="{FF2B5EF4-FFF2-40B4-BE49-F238E27FC236}">
                <a16:creationId xmlns:a16="http://schemas.microsoft.com/office/drawing/2014/main" xmlns="" id="{68D235B8-4B88-48A9-BF43-03BF16BE3FAF}"/>
              </a:ext>
            </a:extLst>
          </p:cNvPr>
          <p:cNvGrpSpPr/>
          <p:nvPr/>
        </p:nvGrpSpPr>
        <p:grpSpPr>
          <a:xfrm>
            <a:off x="3600480" y="2525290"/>
            <a:ext cx="841776" cy="606451"/>
            <a:chOff x="3638743" y="2507013"/>
            <a:chExt cx="765251" cy="551319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xmlns="" id="{CF9D1FDE-D91C-4E47-B29A-4F018CB23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3350" y="2776453"/>
              <a:ext cx="296037" cy="281879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xmlns="" id="{A3923AAE-FF4B-4338-9624-10671F81F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655" b="26037"/>
            <a:stretch/>
          </p:blipFill>
          <p:spPr>
            <a:xfrm>
              <a:off x="3638743" y="2507013"/>
              <a:ext cx="765251" cy="170682"/>
            </a:xfrm>
            <a:prstGeom prst="rect">
              <a:avLst/>
            </a:prstGeom>
          </p:spPr>
        </p:pic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xmlns="" id="{2B6562F6-6F44-47F3-80F9-4D209C083090}"/>
              </a:ext>
            </a:extLst>
          </p:cNvPr>
          <p:cNvGrpSpPr/>
          <p:nvPr/>
        </p:nvGrpSpPr>
        <p:grpSpPr>
          <a:xfrm>
            <a:off x="2553582" y="2434382"/>
            <a:ext cx="832937" cy="788266"/>
            <a:chOff x="2591443" y="2425157"/>
            <a:chExt cx="757215" cy="716605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xmlns="" id="{16D150B4-7152-47D9-AB7D-99E83DFE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7963" y="2669488"/>
              <a:ext cx="464175" cy="25142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xmlns="" id="{91CD419D-C9DD-4B3A-AB64-1C760D596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1443" y="2994431"/>
              <a:ext cx="757215" cy="147331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xmlns="" id="{E36AC0E5-4EB8-4267-BA89-99DBAE58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30184" y="2425157"/>
              <a:ext cx="679732" cy="220724"/>
            </a:xfrm>
            <a:prstGeom prst="rect">
              <a:avLst/>
            </a:prstGeom>
          </p:spPr>
        </p:pic>
      </p:grpSp>
      <p:pic>
        <p:nvPicPr>
          <p:cNvPr id="294" name="Picture 293">
            <a:extLst>
              <a:ext uri="{FF2B5EF4-FFF2-40B4-BE49-F238E27FC236}">
                <a16:creationId xmlns:a16="http://schemas.microsoft.com/office/drawing/2014/main" xmlns="" id="{EBF9E81A-DFE5-4245-9EA3-8E24A5F616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432" t="35241" r="10570" b="33575"/>
          <a:stretch/>
        </p:blipFill>
        <p:spPr>
          <a:xfrm>
            <a:off x="6772556" y="2727742"/>
            <a:ext cx="790448" cy="201546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xmlns="" id="{8AA13B80-EC50-4EEF-A305-9B979B4B152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981" t="25728" r="27765" b="27342"/>
          <a:stretch/>
        </p:blipFill>
        <p:spPr>
          <a:xfrm>
            <a:off x="7826027" y="2595367"/>
            <a:ext cx="767450" cy="466297"/>
          </a:xfrm>
          <a:prstGeom prst="rect">
            <a:avLst/>
          </a:prstGeom>
        </p:spPr>
      </p:pic>
      <p:grpSp>
        <p:nvGrpSpPr>
          <p:cNvPr id="305" name="Group 304">
            <a:extLst>
              <a:ext uri="{FF2B5EF4-FFF2-40B4-BE49-F238E27FC236}">
                <a16:creationId xmlns:a16="http://schemas.microsoft.com/office/drawing/2014/main" xmlns="" id="{3EC05A98-E368-46EB-8C47-12C140ADACEC}"/>
              </a:ext>
            </a:extLst>
          </p:cNvPr>
          <p:cNvGrpSpPr/>
          <p:nvPr/>
        </p:nvGrpSpPr>
        <p:grpSpPr>
          <a:xfrm>
            <a:off x="5716615" y="2419185"/>
            <a:ext cx="830341" cy="818660"/>
            <a:chOff x="5675098" y="2385252"/>
            <a:chExt cx="913375" cy="900526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xmlns="" id="{A08E5BF4-EBD9-4405-8188-9293DBD4D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15531" y="2385252"/>
              <a:ext cx="832508" cy="121761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xmlns="" id="{B61FF10D-56BD-48DE-A10A-CB831685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14375" y="2551446"/>
              <a:ext cx="834820" cy="214830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xmlns="" id="{5F96B9D7-75FF-44F9-B8FA-416D8F2CB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b="31323"/>
            <a:stretch/>
          </p:blipFill>
          <p:spPr>
            <a:xfrm>
              <a:off x="5788158" y="2968823"/>
              <a:ext cx="687255" cy="316955"/>
            </a:xfrm>
            <a:prstGeom prst="rect">
              <a:avLst/>
            </a:prstGeom>
          </p:spPr>
        </p:pic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xmlns="" id="{D84F4FD8-69D4-4C0C-85DE-F87FDA955518}"/>
                </a:ext>
              </a:extLst>
            </p:cNvPr>
            <p:cNvGrpSpPr/>
            <p:nvPr/>
          </p:nvGrpSpPr>
          <p:grpSpPr>
            <a:xfrm>
              <a:off x="5675098" y="2766276"/>
              <a:ext cx="913375" cy="213894"/>
              <a:chOff x="5724922" y="2766276"/>
              <a:chExt cx="913375" cy="213894"/>
            </a:xfrm>
          </p:grpSpPr>
          <p:pic>
            <p:nvPicPr>
              <p:cNvPr id="301" name="Picture 300">
                <a:extLst>
                  <a:ext uri="{FF2B5EF4-FFF2-40B4-BE49-F238E27FC236}">
                    <a16:creationId xmlns:a16="http://schemas.microsoft.com/office/drawing/2014/main" xmlns="" id="{A668D905-EFC4-4EB0-B3CA-1A13F1F75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0078" b="17255"/>
              <a:stretch/>
            </p:blipFill>
            <p:spPr>
              <a:xfrm>
                <a:off x="6222467" y="2766276"/>
                <a:ext cx="415830" cy="213894"/>
              </a:xfrm>
              <a:prstGeom prst="rect">
                <a:avLst/>
              </a:prstGeom>
            </p:spPr>
          </p:pic>
          <p:pic>
            <p:nvPicPr>
              <p:cNvPr id="303" name="Picture 302">
                <a:extLst>
                  <a:ext uri="{FF2B5EF4-FFF2-40B4-BE49-F238E27FC236}">
                    <a16:creationId xmlns:a16="http://schemas.microsoft.com/office/drawing/2014/main" xmlns="" id="{B641A04F-6319-47EF-9EB6-CE0167EE3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24922" y="2781722"/>
                <a:ext cx="496827" cy="168614"/>
              </a:xfrm>
              <a:prstGeom prst="rect">
                <a:avLst/>
              </a:prstGeom>
            </p:spPr>
          </p:pic>
        </p:grpSp>
      </p:grp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xmlns="" id="{6E83C261-65C3-4A88-B90D-45200249D0A0}"/>
              </a:ext>
            </a:extLst>
          </p:cNvPr>
          <p:cNvCxnSpPr/>
          <p:nvPr/>
        </p:nvCxnSpPr>
        <p:spPr>
          <a:xfrm>
            <a:off x="2438558" y="1880470"/>
            <a:ext cx="0" cy="40514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" name="Graphic 310">
            <a:extLst>
              <a:ext uri="{FF2B5EF4-FFF2-40B4-BE49-F238E27FC236}">
                <a16:creationId xmlns:a16="http://schemas.microsoft.com/office/drawing/2014/main" xmlns="" id="{036B369A-F746-4EAA-843F-A15D9DB059B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985151" y="4704806"/>
            <a:ext cx="293269" cy="293269"/>
          </a:xfrm>
          <a:prstGeom prst="rect">
            <a:avLst/>
          </a:prstGeom>
        </p:spPr>
      </p:pic>
      <p:pic>
        <p:nvPicPr>
          <p:cNvPr id="312" name="Graphic 311">
            <a:extLst>
              <a:ext uri="{FF2B5EF4-FFF2-40B4-BE49-F238E27FC236}">
                <a16:creationId xmlns:a16="http://schemas.microsoft.com/office/drawing/2014/main" xmlns="" id="{B30EC751-4659-40EC-9D59-FD92CDAA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040359" y="4704806"/>
            <a:ext cx="293269" cy="293269"/>
          </a:xfrm>
          <a:prstGeom prst="rect">
            <a:avLst/>
          </a:prstGeom>
        </p:spPr>
      </p:pic>
      <p:pic>
        <p:nvPicPr>
          <p:cNvPr id="313" name="Graphic 312">
            <a:extLst>
              <a:ext uri="{FF2B5EF4-FFF2-40B4-BE49-F238E27FC236}">
                <a16:creationId xmlns:a16="http://schemas.microsoft.com/office/drawing/2014/main" xmlns="" id="{0DBEC538-9696-49E7-A4C2-CD3BD1DDBA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779856" y="2707367"/>
            <a:ext cx="594446" cy="276749"/>
          </a:xfrm>
          <a:prstGeom prst="rect">
            <a:avLst/>
          </a:prstGeom>
        </p:spPr>
      </p:pic>
      <p:sp>
        <p:nvSpPr>
          <p:cNvPr id="228" name="Footer Placeholder 4">
            <a:extLst>
              <a:ext uri="{FF2B5EF4-FFF2-40B4-BE49-F238E27FC236}">
                <a16:creationId xmlns:a16="http://schemas.microsoft.com/office/drawing/2014/main" xmlns="" id="{07F45238-CE96-4535-A18B-68E228AC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824" y="6401616"/>
            <a:ext cx="6176434" cy="173164"/>
          </a:xfrm>
        </p:spPr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Kombinert mobilitet</a:t>
            </a: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Bildeling gir befolkningen i Oslo økt mobilitet</a:t>
            </a:r>
            <a:endParaRPr lang="nb-NO" dirty="0"/>
          </a:p>
        </p:txBody>
      </p:sp>
      <p:grpSp>
        <p:nvGrpSpPr>
          <p:cNvPr id="39" name="Gruppe 38"/>
          <p:cNvGrpSpPr/>
          <p:nvPr/>
        </p:nvGrpSpPr>
        <p:grpSpPr>
          <a:xfrm>
            <a:off x="3562076" y="1413570"/>
            <a:ext cx="5040014" cy="3468583"/>
            <a:chOff x="3708698" y="1413570"/>
            <a:chExt cx="4446557" cy="2870975"/>
          </a:xfrm>
        </p:grpSpPr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xmlns="" id="{8E58D94B-645D-4926-A18A-9DEA45B26970}"/>
                </a:ext>
              </a:extLst>
            </p:cNvPr>
            <p:cNvGrpSpPr/>
            <p:nvPr/>
          </p:nvGrpSpPr>
          <p:grpSpPr>
            <a:xfrm>
              <a:off x="3980130" y="1697732"/>
              <a:ext cx="4175125" cy="2309814"/>
              <a:chOff x="396874" y="1625600"/>
              <a:chExt cx="8351840" cy="4319572"/>
            </a:xfrm>
          </p:grpSpPr>
          <p:sp>
            <p:nvSpPr>
              <p:cNvPr id="7" name="Freeform: Shape 12">
                <a:extLst>
                  <a:ext uri="{FF2B5EF4-FFF2-40B4-BE49-F238E27FC236}">
                    <a16:creationId xmlns:a16="http://schemas.microsoft.com/office/drawing/2014/main" xmlns="" id="{9B3819BB-1E5C-4596-B80B-67BF90D506FB}"/>
                  </a:ext>
                </a:extLst>
              </p:cNvPr>
              <p:cNvSpPr/>
              <p:nvPr/>
            </p:nvSpPr>
            <p:spPr>
              <a:xfrm>
                <a:off x="1060450" y="1625600"/>
                <a:ext cx="7429500" cy="3448050"/>
              </a:xfrm>
              <a:custGeom>
                <a:avLst/>
                <a:gdLst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9500" h="3448050">
                    <a:moveTo>
                      <a:pt x="3257550" y="0"/>
                    </a:moveTo>
                    <a:lnTo>
                      <a:pt x="5721350" y="12700"/>
                    </a:lnTo>
                    <a:cubicBezTo>
                      <a:pt x="6614583" y="438150"/>
                      <a:pt x="6942667" y="711200"/>
                      <a:pt x="7429500" y="1346200"/>
                    </a:cubicBezTo>
                    <a:cubicBezTo>
                      <a:pt x="5194300" y="3424767"/>
                      <a:pt x="2635250" y="3350683"/>
                      <a:pt x="1333500" y="3448050"/>
                    </a:cubicBezTo>
                    <a:cubicBezTo>
                      <a:pt x="647700" y="2738967"/>
                      <a:pt x="82550" y="2214033"/>
                      <a:pt x="0" y="1339850"/>
                    </a:cubicBezTo>
                    <a:cubicBezTo>
                      <a:pt x="463550" y="537633"/>
                      <a:pt x="1612900" y="313267"/>
                      <a:pt x="3257550" y="0"/>
                    </a:cubicBezTo>
                    <a:close/>
                  </a:path>
                </a:pathLst>
              </a:custGeom>
              <a:solidFill>
                <a:schemeClr val="accent5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Freeform: Shape 14">
                <a:extLst>
                  <a:ext uri="{FF2B5EF4-FFF2-40B4-BE49-F238E27FC236}">
                    <a16:creationId xmlns:a16="http://schemas.microsoft.com/office/drawing/2014/main" xmlns="" id="{942498E6-504B-4DD8-BAC7-BCE7A69E0889}"/>
                  </a:ext>
                </a:extLst>
              </p:cNvPr>
              <p:cNvSpPr/>
              <p:nvPr/>
            </p:nvSpPr>
            <p:spPr>
              <a:xfrm>
                <a:off x="1060449" y="1860550"/>
                <a:ext cx="3051012" cy="3213100"/>
              </a:xfrm>
              <a:custGeom>
                <a:avLst/>
                <a:gdLst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7429500"/>
                  <a:gd name="connsiteY0" fmla="*/ 0 h 3448050"/>
                  <a:gd name="connsiteX1" fmla="*/ 5721350 w 7429500"/>
                  <a:gd name="connsiteY1" fmla="*/ 12700 h 3448050"/>
                  <a:gd name="connsiteX2" fmla="*/ 7429500 w 7429500"/>
                  <a:gd name="connsiteY2" fmla="*/ 1346200 h 3448050"/>
                  <a:gd name="connsiteX3" fmla="*/ 1333500 w 7429500"/>
                  <a:gd name="connsiteY3" fmla="*/ 3448050 h 3448050"/>
                  <a:gd name="connsiteX4" fmla="*/ 0 w 7429500"/>
                  <a:gd name="connsiteY4" fmla="*/ 1339850 h 3448050"/>
                  <a:gd name="connsiteX5" fmla="*/ 3257550 w 7429500"/>
                  <a:gd name="connsiteY5" fmla="*/ 0 h 3448050"/>
                  <a:gd name="connsiteX0" fmla="*/ 3257550 w 5861583"/>
                  <a:gd name="connsiteY0" fmla="*/ 0 h 4146513"/>
                  <a:gd name="connsiteX1" fmla="*/ 5721350 w 5861583"/>
                  <a:gd name="connsiteY1" fmla="*/ 12700 h 4146513"/>
                  <a:gd name="connsiteX2" fmla="*/ 3416300 w 5861583"/>
                  <a:gd name="connsiteY2" fmla="*/ 3168650 h 4146513"/>
                  <a:gd name="connsiteX3" fmla="*/ 1333500 w 5861583"/>
                  <a:gd name="connsiteY3" fmla="*/ 3448050 h 4146513"/>
                  <a:gd name="connsiteX4" fmla="*/ 0 w 5861583"/>
                  <a:gd name="connsiteY4" fmla="*/ 1339850 h 4146513"/>
                  <a:gd name="connsiteX5" fmla="*/ 3257550 w 5861583"/>
                  <a:gd name="connsiteY5" fmla="*/ 0 h 4146513"/>
                  <a:gd name="connsiteX0" fmla="*/ 3257550 w 5855955"/>
                  <a:gd name="connsiteY0" fmla="*/ 0 h 4228551"/>
                  <a:gd name="connsiteX1" fmla="*/ 5721350 w 5855955"/>
                  <a:gd name="connsiteY1" fmla="*/ 12700 h 4228551"/>
                  <a:gd name="connsiteX2" fmla="*/ 3238500 w 5855955"/>
                  <a:gd name="connsiteY2" fmla="*/ 3282950 h 4228551"/>
                  <a:gd name="connsiteX3" fmla="*/ 1333500 w 5855955"/>
                  <a:gd name="connsiteY3" fmla="*/ 3448050 h 4228551"/>
                  <a:gd name="connsiteX4" fmla="*/ 0 w 5855955"/>
                  <a:gd name="connsiteY4" fmla="*/ 1339850 h 4228551"/>
                  <a:gd name="connsiteX5" fmla="*/ 3257550 w 5855955"/>
                  <a:gd name="connsiteY5" fmla="*/ 0 h 4228551"/>
                  <a:gd name="connsiteX0" fmla="*/ 3257550 w 5855955"/>
                  <a:gd name="connsiteY0" fmla="*/ 0 h 3448050"/>
                  <a:gd name="connsiteX1" fmla="*/ 5721350 w 5855955"/>
                  <a:gd name="connsiteY1" fmla="*/ 12700 h 3448050"/>
                  <a:gd name="connsiteX2" fmla="*/ 3238500 w 5855955"/>
                  <a:gd name="connsiteY2" fmla="*/ 3282950 h 3448050"/>
                  <a:gd name="connsiteX3" fmla="*/ 1333500 w 5855955"/>
                  <a:gd name="connsiteY3" fmla="*/ 3448050 h 3448050"/>
                  <a:gd name="connsiteX4" fmla="*/ 0 w 5855955"/>
                  <a:gd name="connsiteY4" fmla="*/ 1339850 h 3448050"/>
                  <a:gd name="connsiteX5" fmla="*/ 3257550 w 5855955"/>
                  <a:gd name="connsiteY5" fmla="*/ 0 h 3448050"/>
                  <a:gd name="connsiteX0" fmla="*/ 3257550 w 5855955"/>
                  <a:gd name="connsiteY0" fmla="*/ 0 h 3448050"/>
                  <a:gd name="connsiteX1" fmla="*/ 5721350 w 5855955"/>
                  <a:gd name="connsiteY1" fmla="*/ 12700 h 3448050"/>
                  <a:gd name="connsiteX2" fmla="*/ 3238500 w 5855955"/>
                  <a:gd name="connsiteY2" fmla="*/ 3282950 h 3448050"/>
                  <a:gd name="connsiteX3" fmla="*/ 1333500 w 5855955"/>
                  <a:gd name="connsiteY3" fmla="*/ 3448050 h 3448050"/>
                  <a:gd name="connsiteX4" fmla="*/ 0 w 5855955"/>
                  <a:gd name="connsiteY4" fmla="*/ 1339850 h 3448050"/>
                  <a:gd name="connsiteX5" fmla="*/ 3257550 w 5855955"/>
                  <a:gd name="connsiteY5" fmla="*/ 0 h 3448050"/>
                  <a:gd name="connsiteX0" fmla="*/ 3257550 w 3483809"/>
                  <a:gd name="connsiteY0" fmla="*/ 0 h 3448050"/>
                  <a:gd name="connsiteX1" fmla="*/ 3162300 w 3483809"/>
                  <a:gd name="connsiteY1" fmla="*/ 1365250 h 3448050"/>
                  <a:gd name="connsiteX2" fmla="*/ 3238500 w 3483809"/>
                  <a:gd name="connsiteY2" fmla="*/ 3282950 h 3448050"/>
                  <a:gd name="connsiteX3" fmla="*/ 1333500 w 3483809"/>
                  <a:gd name="connsiteY3" fmla="*/ 3448050 h 3448050"/>
                  <a:gd name="connsiteX4" fmla="*/ 0 w 3483809"/>
                  <a:gd name="connsiteY4" fmla="*/ 1339850 h 3448050"/>
                  <a:gd name="connsiteX5" fmla="*/ 3257550 w 3483809"/>
                  <a:gd name="connsiteY5" fmla="*/ 0 h 3448050"/>
                  <a:gd name="connsiteX0" fmla="*/ 3257550 w 3333063"/>
                  <a:gd name="connsiteY0" fmla="*/ 0 h 3448050"/>
                  <a:gd name="connsiteX1" fmla="*/ 3162300 w 3333063"/>
                  <a:gd name="connsiteY1" fmla="*/ 1365250 h 3448050"/>
                  <a:gd name="connsiteX2" fmla="*/ 3238500 w 3333063"/>
                  <a:gd name="connsiteY2" fmla="*/ 3282950 h 3448050"/>
                  <a:gd name="connsiteX3" fmla="*/ 1333500 w 3333063"/>
                  <a:gd name="connsiteY3" fmla="*/ 3448050 h 3448050"/>
                  <a:gd name="connsiteX4" fmla="*/ 0 w 3333063"/>
                  <a:gd name="connsiteY4" fmla="*/ 1339850 h 3448050"/>
                  <a:gd name="connsiteX5" fmla="*/ 3257550 w 3333063"/>
                  <a:gd name="connsiteY5" fmla="*/ 0 h 3448050"/>
                  <a:gd name="connsiteX0" fmla="*/ 3257550 w 3257550"/>
                  <a:gd name="connsiteY0" fmla="*/ 0 h 3448050"/>
                  <a:gd name="connsiteX1" fmla="*/ 3238500 w 3257550"/>
                  <a:gd name="connsiteY1" fmla="*/ 3282950 h 3448050"/>
                  <a:gd name="connsiteX2" fmla="*/ 1333500 w 3257550"/>
                  <a:gd name="connsiteY2" fmla="*/ 3448050 h 3448050"/>
                  <a:gd name="connsiteX3" fmla="*/ 0 w 3257550"/>
                  <a:gd name="connsiteY3" fmla="*/ 1339850 h 3448050"/>
                  <a:gd name="connsiteX4" fmla="*/ 3257550 w 3257550"/>
                  <a:gd name="connsiteY4" fmla="*/ 0 h 3448050"/>
                  <a:gd name="connsiteX0" fmla="*/ 2444750 w 3238500"/>
                  <a:gd name="connsiteY0" fmla="*/ 0 h 3289300"/>
                  <a:gd name="connsiteX1" fmla="*/ 3238500 w 3238500"/>
                  <a:gd name="connsiteY1" fmla="*/ 3124200 h 3289300"/>
                  <a:gd name="connsiteX2" fmla="*/ 1333500 w 3238500"/>
                  <a:gd name="connsiteY2" fmla="*/ 3289300 h 3289300"/>
                  <a:gd name="connsiteX3" fmla="*/ 0 w 3238500"/>
                  <a:gd name="connsiteY3" fmla="*/ 1181100 h 3289300"/>
                  <a:gd name="connsiteX4" fmla="*/ 2444750 w 3238500"/>
                  <a:gd name="connsiteY4" fmla="*/ 0 h 3289300"/>
                  <a:gd name="connsiteX0" fmla="*/ 2444750 w 3238500"/>
                  <a:gd name="connsiteY0" fmla="*/ 0 h 3289300"/>
                  <a:gd name="connsiteX1" fmla="*/ 3238500 w 3238500"/>
                  <a:gd name="connsiteY1" fmla="*/ 3124200 h 3289300"/>
                  <a:gd name="connsiteX2" fmla="*/ 1333500 w 3238500"/>
                  <a:gd name="connsiteY2" fmla="*/ 3289300 h 3289300"/>
                  <a:gd name="connsiteX3" fmla="*/ 0 w 3238500"/>
                  <a:gd name="connsiteY3" fmla="*/ 1181100 h 3289300"/>
                  <a:gd name="connsiteX4" fmla="*/ 2444750 w 3238500"/>
                  <a:gd name="connsiteY4" fmla="*/ 0 h 3289300"/>
                  <a:gd name="connsiteX0" fmla="*/ 2444750 w 3238500"/>
                  <a:gd name="connsiteY0" fmla="*/ 0 h 3289300"/>
                  <a:gd name="connsiteX1" fmla="*/ 3238500 w 3238500"/>
                  <a:gd name="connsiteY1" fmla="*/ 3124200 h 3289300"/>
                  <a:gd name="connsiteX2" fmla="*/ 1333500 w 3238500"/>
                  <a:gd name="connsiteY2" fmla="*/ 3289300 h 3289300"/>
                  <a:gd name="connsiteX3" fmla="*/ 0 w 3238500"/>
                  <a:gd name="connsiteY3" fmla="*/ 1181100 h 3289300"/>
                  <a:gd name="connsiteX4" fmla="*/ 2444750 w 3238500"/>
                  <a:gd name="connsiteY4" fmla="*/ 0 h 3289300"/>
                  <a:gd name="connsiteX0" fmla="*/ 2444750 w 3301715"/>
                  <a:gd name="connsiteY0" fmla="*/ 0 h 3289300"/>
                  <a:gd name="connsiteX1" fmla="*/ 3238500 w 3301715"/>
                  <a:gd name="connsiteY1" fmla="*/ 3124200 h 3289300"/>
                  <a:gd name="connsiteX2" fmla="*/ 1333500 w 3301715"/>
                  <a:gd name="connsiteY2" fmla="*/ 3289300 h 3289300"/>
                  <a:gd name="connsiteX3" fmla="*/ 0 w 3301715"/>
                  <a:gd name="connsiteY3" fmla="*/ 1181100 h 3289300"/>
                  <a:gd name="connsiteX4" fmla="*/ 2444750 w 3301715"/>
                  <a:gd name="connsiteY4" fmla="*/ 0 h 3289300"/>
                  <a:gd name="connsiteX0" fmla="*/ 2444750 w 3291134"/>
                  <a:gd name="connsiteY0" fmla="*/ 0 h 3289300"/>
                  <a:gd name="connsiteX1" fmla="*/ 3238500 w 3291134"/>
                  <a:gd name="connsiteY1" fmla="*/ 3124200 h 3289300"/>
                  <a:gd name="connsiteX2" fmla="*/ 1333500 w 3291134"/>
                  <a:gd name="connsiteY2" fmla="*/ 3289300 h 3289300"/>
                  <a:gd name="connsiteX3" fmla="*/ 0 w 3291134"/>
                  <a:gd name="connsiteY3" fmla="*/ 1181100 h 3289300"/>
                  <a:gd name="connsiteX4" fmla="*/ 2444750 w 3291134"/>
                  <a:gd name="connsiteY4" fmla="*/ 0 h 3289300"/>
                  <a:gd name="connsiteX0" fmla="*/ 2444750 w 3289722"/>
                  <a:gd name="connsiteY0" fmla="*/ 0 h 3289300"/>
                  <a:gd name="connsiteX1" fmla="*/ 3238500 w 3289722"/>
                  <a:gd name="connsiteY1" fmla="*/ 3124200 h 3289300"/>
                  <a:gd name="connsiteX2" fmla="*/ 1333500 w 3289722"/>
                  <a:gd name="connsiteY2" fmla="*/ 3289300 h 3289300"/>
                  <a:gd name="connsiteX3" fmla="*/ 0 w 3289722"/>
                  <a:gd name="connsiteY3" fmla="*/ 1181100 h 3289300"/>
                  <a:gd name="connsiteX4" fmla="*/ 2444750 w 3289722"/>
                  <a:gd name="connsiteY4" fmla="*/ 0 h 3289300"/>
                  <a:gd name="connsiteX0" fmla="*/ 2444750 w 3103826"/>
                  <a:gd name="connsiteY0" fmla="*/ 0 h 3289300"/>
                  <a:gd name="connsiteX1" fmla="*/ 3009900 w 3103826"/>
                  <a:gd name="connsiteY1" fmla="*/ 3162300 h 3289300"/>
                  <a:gd name="connsiteX2" fmla="*/ 1333500 w 3103826"/>
                  <a:gd name="connsiteY2" fmla="*/ 3289300 h 3289300"/>
                  <a:gd name="connsiteX3" fmla="*/ 0 w 3103826"/>
                  <a:gd name="connsiteY3" fmla="*/ 1181100 h 3289300"/>
                  <a:gd name="connsiteX4" fmla="*/ 2444750 w 3103826"/>
                  <a:gd name="connsiteY4" fmla="*/ 0 h 3289300"/>
                  <a:gd name="connsiteX0" fmla="*/ 2114550 w 3051012"/>
                  <a:gd name="connsiteY0" fmla="*/ 0 h 3213100"/>
                  <a:gd name="connsiteX1" fmla="*/ 3009900 w 3051012"/>
                  <a:gd name="connsiteY1" fmla="*/ 3086100 h 3213100"/>
                  <a:gd name="connsiteX2" fmla="*/ 1333500 w 3051012"/>
                  <a:gd name="connsiteY2" fmla="*/ 3213100 h 3213100"/>
                  <a:gd name="connsiteX3" fmla="*/ 0 w 3051012"/>
                  <a:gd name="connsiteY3" fmla="*/ 1104900 h 3213100"/>
                  <a:gd name="connsiteX4" fmla="*/ 2114550 w 3051012"/>
                  <a:gd name="connsiteY4" fmla="*/ 0 h 321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012" h="3213100">
                    <a:moveTo>
                      <a:pt x="2114550" y="0"/>
                    </a:moveTo>
                    <a:cubicBezTo>
                      <a:pt x="2887133" y="673100"/>
                      <a:pt x="3164417" y="1968500"/>
                      <a:pt x="3009900" y="3086100"/>
                    </a:cubicBezTo>
                    <a:cubicBezTo>
                      <a:pt x="2362200" y="3189817"/>
                      <a:pt x="2082800" y="3172883"/>
                      <a:pt x="1333500" y="3213100"/>
                    </a:cubicBezTo>
                    <a:cubicBezTo>
                      <a:pt x="647700" y="2504017"/>
                      <a:pt x="82550" y="1979083"/>
                      <a:pt x="0" y="1104900"/>
                    </a:cubicBezTo>
                    <a:cubicBezTo>
                      <a:pt x="463550" y="302683"/>
                      <a:pt x="1314450" y="167217"/>
                      <a:pt x="2114550" y="0"/>
                    </a:cubicBez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xmlns="" id="{768382F9-A94A-4EE2-8568-E66D51F97F0B}"/>
                  </a:ext>
                </a:extLst>
              </p:cNvPr>
              <p:cNvSpPr/>
              <p:nvPr/>
            </p:nvSpPr>
            <p:spPr>
              <a:xfrm rot="5400000">
                <a:off x="1368313" y="658924"/>
                <a:ext cx="2305050" cy="4247928"/>
              </a:xfrm>
              <a:custGeom>
                <a:avLst/>
                <a:gdLst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5050" h="3959226">
                    <a:moveTo>
                      <a:pt x="0" y="3959226"/>
                    </a:moveTo>
                    <a:lnTo>
                      <a:pt x="0" y="0"/>
                    </a:lnTo>
                    <a:cubicBezTo>
                      <a:pt x="542013" y="1781469"/>
                      <a:pt x="712835" y="3110264"/>
                      <a:pt x="2305050" y="3959226"/>
                    </a:cubicBezTo>
                    <a:lnTo>
                      <a:pt x="0" y="3959226"/>
                    </a:lnTo>
                    <a:close/>
                  </a:path>
                </a:pathLst>
              </a:custGeom>
              <a:solidFill>
                <a:schemeClr val="tx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Flowchart: Manual Input 7">
                <a:extLst>
                  <a:ext uri="{FF2B5EF4-FFF2-40B4-BE49-F238E27FC236}">
                    <a16:creationId xmlns:a16="http://schemas.microsoft.com/office/drawing/2014/main" xmlns="" id="{F11EFCEB-B301-43F1-84D1-028194D93348}"/>
                  </a:ext>
                </a:extLst>
              </p:cNvPr>
              <p:cNvSpPr/>
              <p:nvPr/>
            </p:nvSpPr>
            <p:spPr>
              <a:xfrm rot="5400000">
                <a:off x="833059" y="1194178"/>
                <a:ext cx="4311662" cy="5184031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9108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9108 h 10000"/>
                  <a:gd name="connsiteX0" fmla="*/ 0 w 10000"/>
                  <a:gd name="connsiteY0" fmla="*/ 9108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9108 h 10000"/>
                  <a:gd name="connsiteX0" fmla="*/ 0 w 10000"/>
                  <a:gd name="connsiteY0" fmla="*/ 9108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9108 h 10000"/>
                  <a:gd name="connsiteX0" fmla="*/ 0 w 10000"/>
                  <a:gd name="connsiteY0" fmla="*/ 9108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9108 h 10000"/>
                  <a:gd name="connsiteX0" fmla="*/ 0 w 10000"/>
                  <a:gd name="connsiteY0" fmla="*/ 940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9405 h 10000"/>
                  <a:gd name="connsiteX0" fmla="*/ 0 w 10000"/>
                  <a:gd name="connsiteY0" fmla="*/ 940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940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05"/>
                    </a:moveTo>
                    <a:cubicBezTo>
                      <a:pt x="5532" y="8771"/>
                      <a:pt x="9421" y="6074"/>
                      <a:pt x="10000" y="0"/>
                    </a:cubicBez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9405"/>
                    </a:lnTo>
                    <a:close/>
                  </a:path>
                </a:pathLst>
              </a:custGeom>
              <a:solidFill>
                <a:srgbClr val="92D05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ight Triangle 8">
                <a:extLst>
                  <a:ext uri="{FF2B5EF4-FFF2-40B4-BE49-F238E27FC236}">
                    <a16:creationId xmlns:a16="http://schemas.microsoft.com/office/drawing/2014/main" xmlns="" id="{533DF61E-A647-482F-8361-65C0F5C63C33}"/>
                  </a:ext>
                </a:extLst>
              </p:cNvPr>
              <p:cNvSpPr/>
              <p:nvPr/>
            </p:nvSpPr>
            <p:spPr>
              <a:xfrm rot="16200000" flipH="1">
                <a:off x="6410685" y="1664680"/>
                <a:ext cx="2372346" cy="2303712"/>
              </a:xfrm>
              <a:custGeom>
                <a:avLst/>
                <a:gdLst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5050" h="3959226">
                    <a:moveTo>
                      <a:pt x="0" y="3959226"/>
                    </a:moveTo>
                    <a:lnTo>
                      <a:pt x="0" y="0"/>
                    </a:lnTo>
                    <a:cubicBezTo>
                      <a:pt x="542013" y="1781469"/>
                      <a:pt x="712835" y="3110264"/>
                      <a:pt x="2305050" y="3959226"/>
                    </a:cubicBezTo>
                    <a:lnTo>
                      <a:pt x="0" y="395922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Flowchart: Manual Input 7">
                <a:extLst>
                  <a:ext uri="{FF2B5EF4-FFF2-40B4-BE49-F238E27FC236}">
                    <a16:creationId xmlns:a16="http://schemas.microsoft.com/office/drawing/2014/main" xmlns="" id="{DF404319-688E-4758-ABE7-D7DA0CEAC9A5}"/>
                  </a:ext>
                </a:extLst>
              </p:cNvPr>
              <p:cNvSpPr/>
              <p:nvPr/>
            </p:nvSpPr>
            <p:spPr>
              <a:xfrm>
                <a:off x="396876" y="2133650"/>
                <a:ext cx="8351838" cy="381152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7055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055 h 10000"/>
                  <a:gd name="connsiteX0" fmla="*/ 0 w 10000"/>
                  <a:gd name="connsiteY0" fmla="*/ 7523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523 h 10000"/>
                  <a:gd name="connsiteX0" fmla="*/ 0 w 10000"/>
                  <a:gd name="connsiteY0" fmla="*/ 7523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7523 h 10000"/>
                  <a:gd name="connsiteX0" fmla="*/ 0 w 10000"/>
                  <a:gd name="connsiteY0" fmla="*/ 8073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807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8073"/>
                    </a:moveTo>
                    <a:cubicBezTo>
                      <a:pt x="5458" y="7237"/>
                      <a:pt x="7393" y="5889"/>
                      <a:pt x="10000" y="0"/>
                    </a:cubicBez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807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Freeform: Shape 19">
                <a:extLst>
                  <a:ext uri="{FF2B5EF4-FFF2-40B4-BE49-F238E27FC236}">
                    <a16:creationId xmlns:a16="http://schemas.microsoft.com/office/drawing/2014/main" xmlns="" id="{2F66E813-6DCF-4697-B712-7F7F80EB847A}"/>
                  </a:ext>
                </a:extLst>
              </p:cNvPr>
              <p:cNvSpPr/>
              <p:nvPr/>
            </p:nvSpPr>
            <p:spPr>
              <a:xfrm>
                <a:off x="3171826" y="1857375"/>
                <a:ext cx="929032" cy="3086100"/>
              </a:xfrm>
              <a:custGeom>
                <a:avLst/>
                <a:gdLst>
                  <a:gd name="connsiteX0" fmla="*/ 0 w 900113"/>
                  <a:gd name="connsiteY0" fmla="*/ 0 h 3086100"/>
                  <a:gd name="connsiteX1" fmla="*/ 900113 w 900113"/>
                  <a:gd name="connsiteY1" fmla="*/ 3086100 h 3086100"/>
                  <a:gd name="connsiteX2" fmla="*/ 900113 w 900113"/>
                  <a:gd name="connsiteY2" fmla="*/ 3086100 h 3086100"/>
                  <a:gd name="connsiteX0" fmla="*/ 0 w 900113"/>
                  <a:gd name="connsiteY0" fmla="*/ 0 h 3086100"/>
                  <a:gd name="connsiteX1" fmla="*/ 900113 w 900113"/>
                  <a:gd name="connsiteY1" fmla="*/ 3086100 h 3086100"/>
                  <a:gd name="connsiteX2" fmla="*/ 900113 w 900113"/>
                  <a:gd name="connsiteY2" fmla="*/ 3086100 h 3086100"/>
                  <a:gd name="connsiteX0" fmla="*/ 0 w 929032"/>
                  <a:gd name="connsiteY0" fmla="*/ 0 h 3086100"/>
                  <a:gd name="connsiteX1" fmla="*/ 900113 w 929032"/>
                  <a:gd name="connsiteY1" fmla="*/ 3086100 h 3086100"/>
                  <a:gd name="connsiteX2" fmla="*/ 900113 w 929032"/>
                  <a:gd name="connsiteY2" fmla="*/ 308610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9032" h="3086100">
                    <a:moveTo>
                      <a:pt x="0" y="0"/>
                    </a:moveTo>
                    <a:cubicBezTo>
                      <a:pt x="933451" y="785812"/>
                      <a:pt x="985837" y="2347913"/>
                      <a:pt x="900113" y="3086100"/>
                    </a:cubicBezTo>
                    <a:lnTo>
                      <a:pt x="900113" y="3086100"/>
                    </a:lnTo>
                  </a:path>
                </a:pathLst>
              </a:cu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50" dirty="0"/>
              </a:p>
            </p:txBody>
          </p:sp>
          <p:sp>
            <p:nvSpPr>
              <p:cNvPr id="14" name="Freeform: Shape 20">
                <a:extLst>
                  <a:ext uri="{FF2B5EF4-FFF2-40B4-BE49-F238E27FC236}">
                    <a16:creationId xmlns:a16="http://schemas.microsoft.com/office/drawing/2014/main" xmlns="" id="{DAB6858E-14A0-4AD5-BEBC-1B8C8506AB7F}"/>
                  </a:ext>
                </a:extLst>
              </p:cNvPr>
              <p:cNvSpPr/>
              <p:nvPr/>
            </p:nvSpPr>
            <p:spPr>
              <a:xfrm>
                <a:off x="6083971" y="1625600"/>
                <a:ext cx="354927" cy="2730500"/>
              </a:xfrm>
              <a:custGeom>
                <a:avLst/>
                <a:gdLst>
                  <a:gd name="connsiteX0" fmla="*/ 57150 w 57150"/>
                  <a:gd name="connsiteY0" fmla="*/ 0 h 2730500"/>
                  <a:gd name="connsiteX1" fmla="*/ 0 w 57150"/>
                  <a:gd name="connsiteY1" fmla="*/ 2730500 h 2730500"/>
                  <a:gd name="connsiteX0" fmla="*/ 172267 w 172267"/>
                  <a:gd name="connsiteY0" fmla="*/ 0 h 2730500"/>
                  <a:gd name="connsiteX1" fmla="*/ 115117 w 172267"/>
                  <a:gd name="connsiteY1" fmla="*/ 2730500 h 2730500"/>
                  <a:gd name="connsiteX0" fmla="*/ 332795 w 332795"/>
                  <a:gd name="connsiteY0" fmla="*/ 0 h 2730500"/>
                  <a:gd name="connsiteX1" fmla="*/ 275645 w 332795"/>
                  <a:gd name="connsiteY1" fmla="*/ 2730500 h 2730500"/>
                  <a:gd name="connsiteX0" fmla="*/ 338048 w 338048"/>
                  <a:gd name="connsiteY0" fmla="*/ 0 h 2730500"/>
                  <a:gd name="connsiteX1" fmla="*/ 280898 w 338048"/>
                  <a:gd name="connsiteY1" fmla="*/ 2730500 h 2730500"/>
                  <a:gd name="connsiteX0" fmla="*/ 354927 w 354927"/>
                  <a:gd name="connsiteY0" fmla="*/ 0 h 2730500"/>
                  <a:gd name="connsiteX1" fmla="*/ 297777 w 354927"/>
                  <a:gd name="connsiteY1" fmla="*/ 2730500 h 273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927" h="2730500">
                    <a:moveTo>
                      <a:pt x="354927" y="0"/>
                    </a:moveTo>
                    <a:cubicBezTo>
                      <a:pt x="-57823" y="738717"/>
                      <a:pt x="-153073" y="1610783"/>
                      <a:pt x="297777" y="2730500"/>
                    </a:cubicBezTo>
                  </a:path>
                </a:pathLst>
              </a:cu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50" dirty="0"/>
              </a:p>
            </p:txBody>
          </p:sp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xmlns="" id="{E902D0EB-039D-4798-81AF-EFB5E4B44421}"/>
                  </a:ext>
                </a:extLst>
              </p:cNvPr>
              <p:cNvSpPr txBox="1"/>
              <p:nvPr/>
            </p:nvSpPr>
            <p:spPr>
              <a:xfrm>
                <a:off x="998666" y="1814146"/>
                <a:ext cx="119021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000" dirty="0">
                    <a:solidFill>
                      <a:schemeClr val="bg1"/>
                    </a:solidFill>
                  </a:rPr>
                  <a:t>TAXI</a:t>
                </a:r>
              </a:p>
            </p:txBody>
          </p:sp>
          <p:sp>
            <p:nvSpPr>
              <p:cNvPr id="16" name="TextBox 22">
                <a:extLst>
                  <a:ext uri="{FF2B5EF4-FFF2-40B4-BE49-F238E27FC236}">
                    <a16:creationId xmlns:a16="http://schemas.microsoft.com/office/drawing/2014/main" xmlns="" id="{C12AACD0-7EE0-4D82-8496-3E7D2B4EDB62}"/>
                  </a:ext>
                </a:extLst>
              </p:cNvPr>
              <p:cNvSpPr txBox="1"/>
              <p:nvPr/>
            </p:nvSpPr>
            <p:spPr>
              <a:xfrm>
                <a:off x="470840" y="4358699"/>
                <a:ext cx="1231542" cy="584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000" dirty="0"/>
                  <a:t>SYKKEL OG GANGE</a:t>
                </a:r>
              </a:p>
            </p:txBody>
          </p:sp>
          <p:sp>
            <p:nvSpPr>
              <p:cNvPr id="17" name="TextBox 23">
                <a:extLst>
                  <a:ext uri="{FF2B5EF4-FFF2-40B4-BE49-F238E27FC236}">
                    <a16:creationId xmlns:a16="http://schemas.microsoft.com/office/drawing/2014/main" xmlns="" id="{A6B160E1-B81F-4C38-BF71-E1B778A4FE90}"/>
                  </a:ext>
                </a:extLst>
              </p:cNvPr>
              <p:cNvSpPr txBox="1"/>
              <p:nvPr/>
            </p:nvSpPr>
            <p:spPr>
              <a:xfrm>
                <a:off x="3888813" y="5190129"/>
                <a:ext cx="2551337" cy="338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000" dirty="0"/>
                  <a:t>KOLLEKTIVTRANSPORT</a:t>
                </a:r>
              </a:p>
            </p:txBody>
          </p:sp>
          <p:sp>
            <p:nvSpPr>
              <p:cNvPr id="18" name="TextBox 24">
                <a:extLst>
                  <a:ext uri="{FF2B5EF4-FFF2-40B4-BE49-F238E27FC236}">
                    <a16:creationId xmlns:a16="http://schemas.microsoft.com/office/drawing/2014/main" xmlns="" id="{E2C68EE0-2D1D-4310-A723-67366C982000}"/>
                  </a:ext>
                </a:extLst>
              </p:cNvPr>
              <p:cNvSpPr txBox="1"/>
              <p:nvPr/>
            </p:nvSpPr>
            <p:spPr>
              <a:xfrm>
                <a:off x="7607429" y="1743184"/>
                <a:ext cx="983649" cy="338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000" dirty="0"/>
                  <a:t>LEIEBIL</a:t>
                </a:r>
              </a:p>
            </p:txBody>
          </p:sp>
          <p:sp>
            <p:nvSpPr>
              <p:cNvPr id="19" name="TextBox 25">
                <a:extLst>
                  <a:ext uri="{FF2B5EF4-FFF2-40B4-BE49-F238E27FC236}">
                    <a16:creationId xmlns:a16="http://schemas.microsoft.com/office/drawing/2014/main" xmlns="" id="{3E17F087-9601-464F-8DF0-FD1D7DB85C06}"/>
                  </a:ext>
                </a:extLst>
              </p:cNvPr>
              <p:cNvSpPr txBox="1"/>
              <p:nvPr/>
            </p:nvSpPr>
            <p:spPr>
              <a:xfrm>
                <a:off x="6165934" y="2613611"/>
                <a:ext cx="1440158" cy="584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000" dirty="0"/>
                  <a:t>P2P BILDELING </a:t>
                </a:r>
              </a:p>
            </p:txBody>
          </p:sp>
          <p:sp>
            <p:nvSpPr>
              <p:cNvPr id="20" name="TextBox 26">
                <a:extLst>
                  <a:ext uri="{FF2B5EF4-FFF2-40B4-BE49-F238E27FC236}">
                    <a16:creationId xmlns:a16="http://schemas.microsoft.com/office/drawing/2014/main" xmlns="" id="{C442E9AE-B02D-41D7-9ECC-BF9B519E6D36}"/>
                  </a:ext>
                </a:extLst>
              </p:cNvPr>
              <p:cNvSpPr txBox="1"/>
              <p:nvPr/>
            </p:nvSpPr>
            <p:spPr>
              <a:xfrm>
                <a:off x="4213039" y="3064464"/>
                <a:ext cx="1584174" cy="584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000" dirty="0"/>
                  <a:t>STASJONÆR BILDELING  </a:t>
                </a:r>
              </a:p>
            </p:txBody>
          </p:sp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xmlns="" id="{724056D2-0208-4840-8AFB-3FE3895BF80E}"/>
                  </a:ext>
                </a:extLst>
              </p:cNvPr>
              <p:cNvSpPr txBox="1"/>
              <p:nvPr/>
            </p:nvSpPr>
            <p:spPr>
              <a:xfrm>
                <a:off x="1709786" y="3283574"/>
                <a:ext cx="2108541" cy="584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400" b="1" dirty="0"/>
                  <a:t>FRI FLYT</a:t>
                </a:r>
              </a:p>
              <a:p>
                <a:pPr algn="ctr"/>
                <a:r>
                  <a:rPr lang="nb-NO" sz="1400" b="1" dirty="0"/>
                  <a:t>BILDELING</a:t>
                </a:r>
              </a:p>
            </p:txBody>
          </p:sp>
          <p:sp>
            <p:nvSpPr>
              <p:cNvPr id="22" name="Right Triangle 8">
                <a:extLst>
                  <a:ext uri="{FF2B5EF4-FFF2-40B4-BE49-F238E27FC236}">
                    <a16:creationId xmlns:a16="http://schemas.microsoft.com/office/drawing/2014/main" xmlns="" id="{8814DFEF-8AE9-4F9C-B457-06039D7E1436}"/>
                  </a:ext>
                </a:extLst>
              </p:cNvPr>
              <p:cNvSpPr/>
              <p:nvPr/>
            </p:nvSpPr>
            <p:spPr>
              <a:xfrm flipH="1">
                <a:off x="7427020" y="2194561"/>
                <a:ext cx="1321692" cy="3750611"/>
              </a:xfrm>
              <a:custGeom>
                <a:avLst/>
                <a:gdLst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  <a:gd name="connsiteX0" fmla="*/ 0 w 2305050"/>
                  <a:gd name="connsiteY0" fmla="*/ 3959226 h 3959226"/>
                  <a:gd name="connsiteX1" fmla="*/ 0 w 2305050"/>
                  <a:gd name="connsiteY1" fmla="*/ 0 h 3959226"/>
                  <a:gd name="connsiteX2" fmla="*/ 2305050 w 2305050"/>
                  <a:gd name="connsiteY2" fmla="*/ 3959226 h 3959226"/>
                  <a:gd name="connsiteX3" fmla="*/ 0 w 2305050"/>
                  <a:gd name="connsiteY3" fmla="*/ 3959226 h 395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5050" h="3959226">
                    <a:moveTo>
                      <a:pt x="0" y="3959226"/>
                    </a:moveTo>
                    <a:lnTo>
                      <a:pt x="0" y="0"/>
                    </a:lnTo>
                    <a:cubicBezTo>
                      <a:pt x="542013" y="1781469"/>
                      <a:pt x="712835" y="3110264"/>
                      <a:pt x="2305050" y="3959226"/>
                    </a:cubicBezTo>
                    <a:lnTo>
                      <a:pt x="0" y="395922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xmlns="" id="{F6E058FB-A446-46C5-AC14-CE5F95AEC018}"/>
                  </a:ext>
                </a:extLst>
              </p:cNvPr>
              <p:cNvSpPr/>
              <p:nvPr/>
            </p:nvSpPr>
            <p:spPr>
              <a:xfrm>
                <a:off x="396875" y="1630363"/>
                <a:ext cx="8351838" cy="4314809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xmlns="" id="{6552A2D3-4287-4334-85FF-3444706E3966}"/>
                  </a:ext>
                </a:extLst>
              </p:cNvPr>
              <p:cNvSpPr txBox="1"/>
              <p:nvPr/>
            </p:nvSpPr>
            <p:spPr>
              <a:xfrm>
                <a:off x="7715250" y="5273198"/>
                <a:ext cx="1033462" cy="584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b-NO" sz="1000" dirty="0"/>
                  <a:t>CAR POOLING</a:t>
                </a:r>
              </a:p>
            </p:txBody>
          </p:sp>
        </p:grp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xmlns="" id="{0FCA2C4F-E059-4740-82DB-5561E15EAF3B}"/>
                </a:ext>
              </a:extLst>
            </p:cNvPr>
            <p:cNvSpPr txBox="1"/>
            <p:nvPr/>
          </p:nvSpPr>
          <p:spPr>
            <a:xfrm rot="16200000">
              <a:off x="3001045" y="3022893"/>
              <a:ext cx="1692306" cy="2769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noAutofit/>
            </a:bodyPr>
            <a:lstStyle/>
            <a:p>
              <a:r>
                <a:rPr lang="nb-NO" sz="1200" b="1" dirty="0"/>
                <a:t>FLEKSIBILITET</a:t>
              </a:r>
            </a:p>
          </p:txBody>
        </p:sp>
        <p:cxnSp>
          <p:nvCxnSpPr>
            <p:cNvPr id="26" name="Straight Arrow Connector 35">
              <a:extLst>
                <a:ext uri="{FF2B5EF4-FFF2-40B4-BE49-F238E27FC236}">
                  <a16:creationId xmlns:a16="http://schemas.microsoft.com/office/drawing/2014/main" xmlns="" id="{01735F15-514A-4C28-B904-8564FD5D33BF}"/>
                </a:ext>
              </a:extLst>
            </p:cNvPr>
            <p:cNvCxnSpPr/>
            <p:nvPr/>
          </p:nvCxnSpPr>
          <p:spPr>
            <a:xfrm>
              <a:off x="4727930" y="4146045"/>
              <a:ext cx="6480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36">
              <a:extLst>
                <a:ext uri="{FF2B5EF4-FFF2-40B4-BE49-F238E27FC236}">
                  <a16:creationId xmlns:a16="http://schemas.microsoft.com/office/drawing/2014/main" xmlns="" id="{54A8705F-8F3F-48F4-8312-3D27C558A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8340" y="2366680"/>
              <a:ext cx="0" cy="64800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xmlns="" id="{0A36B7C5-E6B4-4C7F-A98F-23883C899B67}"/>
                </a:ext>
              </a:extLst>
            </p:cNvPr>
            <p:cNvSpPr txBox="1"/>
            <p:nvPr/>
          </p:nvSpPr>
          <p:spPr>
            <a:xfrm>
              <a:off x="3762641" y="1413570"/>
              <a:ext cx="4392613" cy="2889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nb-NO" b="1" dirty="0">
                  <a:solidFill>
                    <a:schemeClr val="tx2"/>
                  </a:solidFill>
                </a:rPr>
                <a:t>Bildelingens plass i mobilitetsmiksen</a:t>
              </a:r>
            </a:p>
          </p:txBody>
        </p: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xmlns="" id="{AE66001A-B5DD-43FC-8DD4-F89CF05F4DEA}"/>
                </a:ext>
              </a:extLst>
            </p:cNvPr>
            <p:cNvSpPr txBox="1"/>
            <p:nvPr/>
          </p:nvSpPr>
          <p:spPr>
            <a:xfrm>
              <a:off x="3980130" y="4007546"/>
              <a:ext cx="1692306" cy="2769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noAutofit/>
            </a:bodyPr>
            <a:lstStyle/>
            <a:p>
              <a:r>
                <a:rPr lang="nb-NO" sz="1200" b="1" dirty="0"/>
                <a:t>DISTANSE</a:t>
              </a:r>
            </a:p>
          </p:txBody>
        </p:sp>
      </p:grpSp>
      <p:sp>
        <p:nvSpPr>
          <p:cNvPr id="32" name="TextBox 30">
            <a:extLst>
              <a:ext uri="{FF2B5EF4-FFF2-40B4-BE49-F238E27FC236}">
                <a16:creationId xmlns:a16="http://schemas.microsoft.com/office/drawing/2014/main" xmlns="" id="{D8183003-FF97-45D7-8613-DA8EADE6E548}"/>
              </a:ext>
            </a:extLst>
          </p:cNvPr>
          <p:cNvSpPr txBox="1"/>
          <p:nvPr/>
        </p:nvSpPr>
        <p:spPr>
          <a:xfrm>
            <a:off x="576991" y="2743941"/>
            <a:ext cx="2699659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nb-NO" sz="1400" b="1" dirty="0" smtClean="0">
                <a:solidFill>
                  <a:schemeClr val="tx2"/>
                </a:solidFill>
              </a:rPr>
              <a:t>«BILFRITT BYLIV»</a:t>
            </a:r>
          </a:p>
          <a:p>
            <a:r>
              <a:rPr lang="nb-NO" sz="1050" dirty="0" smtClean="0">
                <a:solidFill>
                  <a:schemeClr val="tx2"/>
                </a:solidFill>
              </a:rPr>
              <a:t>Reelt alternativ til egen bil for byens beboere</a:t>
            </a:r>
            <a:endParaRPr lang="nb-NO" sz="1050" dirty="0">
              <a:solidFill>
                <a:schemeClr val="tx2"/>
              </a:solidFill>
            </a:endParaRPr>
          </a:p>
        </p:txBody>
      </p:sp>
      <p:sp>
        <p:nvSpPr>
          <p:cNvPr id="34" name="Freeform 760">
            <a:extLst>
              <a:ext uri="{FF2B5EF4-FFF2-40B4-BE49-F238E27FC236}">
                <a16:creationId xmlns:a16="http://schemas.microsoft.com/office/drawing/2014/main" xmlns="" id="{3FB14C59-1F73-48E2-892B-9DFE87E68965}"/>
              </a:ext>
            </a:extLst>
          </p:cNvPr>
          <p:cNvSpPr>
            <a:spLocks/>
          </p:cNvSpPr>
          <p:nvPr/>
        </p:nvSpPr>
        <p:spPr bwMode="auto">
          <a:xfrm>
            <a:off x="236001" y="2671957"/>
            <a:ext cx="354081" cy="394793"/>
          </a:xfrm>
          <a:custGeom>
            <a:avLst/>
            <a:gdLst>
              <a:gd name="connsiteX0" fmla="*/ 0 w 10000"/>
              <a:gd name="connsiteY0" fmla="*/ 1563 h 10000"/>
              <a:gd name="connsiteX1" fmla="*/ 0 w 10000"/>
              <a:gd name="connsiteY1" fmla="*/ 10000 h 10000"/>
              <a:gd name="connsiteX2" fmla="*/ 5194 w 10000"/>
              <a:gd name="connsiteY2" fmla="*/ 10000 h 10000"/>
              <a:gd name="connsiteX3" fmla="*/ 5194 w 10000"/>
              <a:gd name="connsiteY3" fmla="*/ 5391 h 10000"/>
              <a:gd name="connsiteX4" fmla="*/ 10000 w 10000"/>
              <a:gd name="connsiteY4" fmla="*/ 0 h 10000"/>
              <a:gd name="connsiteX5" fmla="*/ 2767 w 10000"/>
              <a:gd name="connsiteY5" fmla="*/ 6172 h 10000"/>
              <a:gd name="connsiteX6" fmla="*/ 1359 w 10000"/>
              <a:gd name="connsiteY6" fmla="*/ 3047 h 10000"/>
              <a:gd name="connsiteX7" fmla="*/ 874 w 10000"/>
              <a:gd name="connsiteY7" fmla="*/ 5391 h 10000"/>
              <a:gd name="connsiteX8" fmla="*/ 2330 w 10000"/>
              <a:gd name="connsiteY8" fmla="*/ 8438 h 10000"/>
              <a:gd name="connsiteX9" fmla="*/ 3252 w 10000"/>
              <a:gd name="connsiteY9" fmla="*/ 8438 h 10000"/>
              <a:gd name="connsiteX10" fmla="*/ 4466 w 10000"/>
              <a:gd name="connsiteY10" fmla="*/ 6484 h 10000"/>
              <a:gd name="connsiteX0" fmla="*/ 0 w 10000"/>
              <a:gd name="connsiteY0" fmla="*/ 10000 h 10000"/>
              <a:gd name="connsiteX1" fmla="*/ 5194 w 10000"/>
              <a:gd name="connsiteY1" fmla="*/ 10000 h 10000"/>
              <a:gd name="connsiteX2" fmla="*/ 5194 w 10000"/>
              <a:gd name="connsiteY2" fmla="*/ 5391 h 10000"/>
              <a:gd name="connsiteX3" fmla="*/ 10000 w 10000"/>
              <a:gd name="connsiteY3" fmla="*/ 0 h 10000"/>
              <a:gd name="connsiteX4" fmla="*/ 2767 w 10000"/>
              <a:gd name="connsiteY4" fmla="*/ 6172 h 10000"/>
              <a:gd name="connsiteX5" fmla="*/ 1359 w 10000"/>
              <a:gd name="connsiteY5" fmla="*/ 3047 h 10000"/>
              <a:gd name="connsiteX6" fmla="*/ 874 w 10000"/>
              <a:gd name="connsiteY6" fmla="*/ 5391 h 10000"/>
              <a:gd name="connsiteX7" fmla="*/ 2330 w 10000"/>
              <a:gd name="connsiteY7" fmla="*/ 8438 h 10000"/>
              <a:gd name="connsiteX8" fmla="*/ 3252 w 10000"/>
              <a:gd name="connsiteY8" fmla="*/ 8438 h 10000"/>
              <a:gd name="connsiteX9" fmla="*/ 4466 w 10000"/>
              <a:gd name="connsiteY9" fmla="*/ 6484 h 10000"/>
              <a:gd name="connsiteX0" fmla="*/ 4320 w 9126"/>
              <a:gd name="connsiteY0" fmla="*/ 10000 h 10000"/>
              <a:gd name="connsiteX1" fmla="*/ 4320 w 9126"/>
              <a:gd name="connsiteY1" fmla="*/ 5391 h 10000"/>
              <a:gd name="connsiteX2" fmla="*/ 9126 w 9126"/>
              <a:gd name="connsiteY2" fmla="*/ 0 h 10000"/>
              <a:gd name="connsiteX3" fmla="*/ 1893 w 9126"/>
              <a:gd name="connsiteY3" fmla="*/ 6172 h 10000"/>
              <a:gd name="connsiteX4" fmla="*/ 485 w 9126"/>
              <a:gd name="connsiteY4" fmla="*/ 3047 h 10000"/>
              <a:gd name="connsiteX5" fmla="*/ 0 w 9126"/>
              <a:gd name="connsiteY5" fmla="*/ 5391 h 10000"/>
              <a:gd name="connsiteX6" fmla="*/ 1456 w 9126"/>
              <a:gd name="connsiteY6" fmla="*/ 8438 h 10000"/>
              <a:gd name="connsiteX7" fmla="*/ 2378 w 9126"/>
              <a:gd name="connsiteY7" fmla="*/ 8438 h 10000"/>
              <a:gd name="connsiteX8" fmla="*/ 3592 w 9126"/>
              <a:gd name="connsiteY8" fmla="*/ 6484 h 10000"/>
              <a:gd name="connsiteX0" fmla="*/ 4734 w 10000"/>
              <a:gd name="connsiteY0" fmla="*/ 5391 h 8438"/>
              <a:gd name="connsiteX1" fmla="*/ 10000 w 10000"/>
              <a:gd name="connsiteY1" fmla="*/ 0 h 8438"/>
              <a:gd name="connsiteX2" fmla="*/ 2074 w 10000"/>
              <a:gd name="connsiteY2" fmla="*/ 6172 h 8438"/>
              <a:gd name="connsiteX3" fmla="*/ 531 w 10000"/>
              <a:gd name="connsiteY3" fmla="*/ 3047 h 8438"/>
              <a:gd name="connsiteX4" fmla="*/ 0 w 10000"/>
              <a:gd name="connsiteY4" fmla="*/ 5391 h 8438"/>
              <a:gd name="connsiteX5" fmla="*/ 1595 w 10000"/>
              <a:gd name="connsiteY5" fmla="*/ 8438 h 8438"/>
              <a:gd name="connsiteX6" fmla="*/ 2606 w 10000"/>
              <a:gd name="connsiteY6" fmla="*/ 8438 h 8438"/>
              <a:gd name="connsiteX7" fmla="*/ 3936 w 10000"/>
              <a:gd name="connsiteY7" fmla="*/ 6484 h 8438"/>
              <a:gd name="connsiteX0" fmla="*/ 3922 w 10000"/>
              <a:gd name="connsiteY0" fmla="*/ 774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3936 w 10000"/>
              <a:gd name="connsiteY7" fmla="*/ 7684 h 10000"/>
              <a:gd name="connsiteX0" fmla="*/ 3922 w 10000"/>
              <a:gd name="connsiteY0" fmla="*/ 774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4154 w 10000"/>
              <a:gd name="connsiteY7" fmla="*/ 7198 h 10000"/>
              <a:gd name="connsiteX0" fmla="*/ 4286 w 10000"/>
              <a:gd name="connsiteY0" fmla="*/ 700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4154 w 10000"/>
              <a:gd name="connsiteY7" fmla="*/ 7198 h 10000"/>
              <a:gd name="connsiteX0" fmla="*/ 4286 w 10000"/>
              <a:gd name="connsiteY0" fmla="*/ 700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0" fmla="*/ 2601 w 10000"/>
              <a:gd name="connsiteY0" fmla="*/ 9983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2601" y="9983"/>
                </a:moveTo>
                <a:cubicBezTo>
                  <a:pt x="4516" y="6372"/>
                  <a:pt x="7819" y="1759"/>
                  <a:pt x="10000" y="0"/>
                </a:cubicBezTo>
                <a:cubicBezTo>
                  <a:pt x="5585" y="2037"/>
                  <a:pt x="3563" y="4815"/>
                  <a:pt x="2074" y="7315"/>
                </a:cubicBezTo>
                <a:cubicBezTo>
                  <a:pt x="1808" y="5741"/>
                  <a:pt x="1435" y="5000"/>
                  <a:pt x="531" y="3611"/>
                </a:cubicBezTo>
                <a:cubicBezTo>
                  <a:pt x="354" y="4537"/>
                  <a:pt x="178" y="5463"/>
                  <a:pt x="0" y="6389"/>
                </a:cubicBezTo>
                <a:cubicBezTo>
                  <a:pt x="850" y="7499"/>
                  <a:pt x="1223" y="8333"/>
                  <a:pt x="1595" y="10000"/>
                </a:cubicBezTo>
                <a:lnTo>
                  <a:pt x="2606" y="1000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xmlns="" id="{D8183003-FF97-45D7-8613-DA8EADE6E548}"/>
              </a:ext>
            </a:extLst>
          </p:cNvPr>
          <p:cNvSpPr txBox="1"/>
          <p:nvPr/>
        </p:nvSpPr>
        <p:spPr>
          <a:xfrm>
            <a:off x="527924" y="4072846"/>
            <a:ext cx="2699659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nb-NO" sz="1400" b="1" dirty="0" smtClean="0">
                <a:solidFill>
                  <a:schemeClr val="tx2"/>
                </a:solidFill>
              </a:rPr>
              <a:t>REDUSERER BEHOVET FOR EGEN BIL VED ARBEIDSREISER TIL OSLO</a:t>
            </a:r>
          </a:p>
          <a:p>
            <a:r>
              <a:rPr lang="nb-NO" sz="1050" dirty="0" smtClean="0">
                <a:solidFill>
                  <a:schemeClr val="tx2"/>
                </a:solidFill>
              </a:rPr>
              <a:t>Reelt alternativ til arbeidsreise med egen bil</a:t>
            </a:r>
            <a:endParaRPr lang="nb-NO" sz="1050" dirty="0">
              <a:solidFill>
                <a:schemeClr val="tx2"/>
              </a:solidFill>
            </a:endParaRPr>
          </a:p>
        </p:txBody>
      </p:sp>
      <p:sp>
        <p:nvSpPr>
          <p:cNvPr id="36" name="Freeform 760">
            <a:extLst>
              <a:ext uri="{FF2B5EF4-FFF2-40B4-BE49-F238E27FC236}">
                <a16:creationId xmlns:a16="http://schemas.microsoft.com/office/drawing/2014/main" xmlns="" id="{3FB14C59-1F73-48E2-892B-9DFE87E68965}"/>
              </a:ext>
            </a:extLst>
          </p:cNvPr>
          <p:cNvSpPr>
            <a:spLocks/>
          </p:cNvSpPr>
          <p:nvPr/>
        </p:nvSpPr>
        <p:spPr bwMode="auto">
          <a:xfrm>
            <a:off x="186934" y="4000862"/>
            <a:ext cx="354081" cy="394793"/>
          </a:xfrm>
          <a:custGeom>
            <a:avLst/>
            <a:gdLst>
              <a:gd name="connsiteX0" fmla="*/ 0 w 10000"/>
              <a:gd name="connsiteY0" fmla="*/ 1563 h 10000"/>
              <a:gd name="connsiteX1" fmla="*/ 0 w 10000"/>
              <a:gd name="connsiteY1" fmla="*/ 10000 h 10000"/>
              <a:gd name="connsiteX2" fmla="*/ 5194 w 10000"/>
              <a:gd name="connsiteY2" fmla="*/ 10000 h 10000"/>
              <a:gd name="connsiteX3" fmla="*/ 5194 w 10000"/>
              <a:gd name="connsiteY3" fmla="*/ 5391 h 10000"/>
              <a:gd name="connsiteX4" fmla="*/ 10000 w 10000"/>
              <a:gd name="connsiteY4" fmla="*/ 0 h 10000"/>
              <a:gd name="connsiteX5" fmla="*/ 2767 w 10000"/>
              <a:gd name="connsiteY5" fmla="*/ 6172 h 10000"/>
              <a:gd name="connsiteX6" fmla="*/ 1359 w 10000"/>
              <a:gd name="connsiteY6" fmla="*/ 3047 h 10000"/>
              <a:gd name="connsiteX7" fmla="*/ 874 w 10000"/>
              <a:gd name="connsiteY7" fmla="*/ 5391 h 10000"/>
              <a:gd name="connsiteX8" fmla="*/ 2330 w 10000"/>
              <a:gd name="connsiteY8" fmla="*/ 8438 h 10000"/>
              <a:gd name="connsiteX9" fmla="*/ 3252 w 10000"/>
              <a:gd name="connsiteY9" fmla="*/ 8438 h 10000"/>
              <a:gd name="connsiteX10" fmla="*/ 4466 w 10000"/>
              <a:gd name="connsiteY10" fmla="*/ 6484 h 10000"/>
              <a:gd name="connsiteX0" fmla="*/ 0 w 10000"/>
              <a:gd name="connsiteY0" fmla="*/ 10000 h 10000"/>
              <a:gd name="connsiteX1" fmla="*/ 5194 w 10000"/>
              <a:gd name="connsiteY1" fmla="*/ 10000 h 10000"/>
              <a:gd name="connsiteX2" fmla="*/ 5194 w 10000"/>
              <a:gd name="connsiteY2" fmla="*/ 5391 h 10000"/>
              <a:gd name="connsiteX3" fmla="*/ 10000 w 10000"/>
              <a:gd name="connsiteY3" fmla="*/ 0 h 10000"/>
              <a:gd name="connsiteX4" fmla="*/ 2767 w 10000"/>
              <a:gd name="connsiteY4" fmla="*/ 6172 h 10000"/>
              <a:gd name="connsiteX5" fmla="*/ 1359 w 10000"/>
              <a:gd name="connsiteY5" fmla="*/ 3047 h 10000"/>
              <a:gd name="connsiteX6" fmla="*/ 874 w 10000"/>
              <a:gd name="connsiteY6" fmla="*/ 5391 h 10000"/>
              <a:gd name="connsiteX7" fmla="*/ 2330 w 10000"/>
              <a:gd name="connsiteY7" fmla="*/ 8438 h 10000"/>
              <a:gd name="connsiteX8" fmla="*/ 3252 w 10000"/>
              <a:gd name="connsiteY8" fmla="*/ 8438 h 10000"/>
              <a:gd name="connsiteX9" fmla="*/ 4466 w 10000"/>
              <a:gd name="connsiteY9" fmla="*/ 6484 h 10000"/>
              <a:gd name="connsiteX0" fmla="*/ 4320 w 9126"/>
              <a:gd name="connsiteY0" fmla="*/ 10000 h 10000"/>
              <a:gd name="connsiteX1" fmla="*/ 4320 w 9126"/>
              <a:gd name="connsiteY1" fmla="*/ 5391 h 10000"/>
              <a:gd name="connsiteX2" fmla="*/ 9126 w 9126"/>
              <a:gd name="connsiteY2" fmla="*/ 0 h 10000"/>
              <a:gd name="connsiteX3" fmla="*/ 1893 w 9126"/>
              <a:gd name="connsiteY3" fmla="*/ 6172 h 10000"/>
              <a:gd name="connsiteX4" fmla="*/ 485 w 9126"/>
              <a:gd name="connsiteY4" fmla="*/ 3047 h 10000"/>
              <a:gd name="connsiteX5" fmla="*/ 0 w 9126"/>
              <a:gd name="connsiteY5" fmla="*/ 5391 h 10000"/>
              <a:gd name="connsiteX6" fmla="*/ 1456 w 9126"/>
              <a:gd name="connsiteY6" fmla="*/ 8438 h 10000"/>
              <a:gd name="connsiteX7" fmla="*/ 2378 w 9126"/>
              <a:gd name="connsiteY7" fmla="*/ 8438 h 10000"/>
              <a:gd name="connsiteX8" fmla="*/ 3592 w 9126"/>
              <a:gd name="connsiteY8" fmla="*/ 6484 h 10000"/>
              <a:gd name="connsiteX0" fmla="*/ 4734 w 10000"/>
              <a:gd name="connsiteY0" fmla="*/ 5391 h 8438"/>
              <a:gd name="connsiteX1" fmla="*/ 10000 w 10000"/>
              <a:gd name="connsiteY1" fmla="*/ 0 h 8438"/>
              <a:gd name="connsiteX2" fmla="*/ 2074 w 10000"/>
              <a:gd name="connsiteY2" fmla="*/ 6172 h 8438"/>
              <a:gd name="connsiteX3" fmla="*/ 531 w 10000"/>
              <a:gd name="connsiteY3" fmla="*/ 3047 h 8438"/>
              <a:gd name="connsiteX4" fmla="*/ 0 w 10000"/>
              <a:gd name="connsiteY4" fmla="*/ 5391 h 8438"/>
              <a:gd name="connsiteX5" fmla="*/ 1595 w 10000"/>
              <a:gd name="connsiteY5" fmla="*/ 8438 h 8438"/>
              <a:gd name="connsiteX6" fmla="*/ 2606 w 10000"/>
              <a:gd name="connsiteY6" fmla="*/ 8438 h 8438"/>
              <a:gd name="connsiteX7" fmla="*/ 3936 w 10000"/>
              <a:gd name="connsiteY7" fmla="*/ 6484 h 8438"/>
              <a:gd name="connsiteX0" fmla="*/ 3922 w 10000"/>
              <a:gd name="connsiteY0" fmla="*/ 774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3936 w 10000"/>
              <a:gd name="connsiteY7" fmla="*/ 7684 h 10000"/>
              <a:gd name="connsiteX0" fmla="*/ 3922 w 10000"/>
              <a:gd name="connsiteY0" fmla="*/ 774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4154 w 10000"/>
              <a:gd name="connsiteY7" fmla="*/ 7198 h 10000"/>
              <a:gd name="connsiteX0" fmla="*/ 4286 w 10000"/>
              <a:gd name="connsiteY0" fmla="*/ 700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4154 w 10000"/>
              <a:gd name="connsiteY7" fmla="*/ 7198 h 10000"/>
              <a:gd name="connsiteX0" fmla="*/ 4286 w 10000"/>
              <a:gd name="connsiteY0" fmla="*/ 700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0" fmla="*/ 2601 w 10000"/>
              <a:gd name="connsiteY0" fmla="*/ 9983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2601" y="9983"/>
                </a:moveTo>
                <a:cubicBezTo>
                  <a:pt x="4516" y="6372"/>
                  <a:pt x="7819" y="1759"/>
                  <a:pt x="10000" y="0"/>
                </a:cubicBezTo>
                <a:cubicBezTo>
                  <a:pt x="5585" y="2037"/>
                  <a:pt x="3563" y="4815"/>
                  <a:pt x="2074" y="7315"/>
                </a:cubicBezTo>
                <a:cubicBezTo>
                  <a:pt x="1808" y="5741"/>
                  <a:pt x="1435" y="5000"/>
                  <a:pt x="531" y="3611"/>
                </a:cubicBezTo>
                <a:cubicBezTo>
                  <a:pt x="354" y="4537"/>
                  <a:pt x="178" y="5463"/>
                  <a:pt x="0" y="6389"/>
                </a:cubicBezTo>
                <a:cubicBezTo>
                  <a:pt x="850" y="7499"/>
                  <a:pt x="1223" y="8333"/>
                  <a:pt x="1595" y="10000"/>
                </a:cubicBezTo>
                <a:lnTo>
                  <a:pt x="2606" y="1000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166880" y="30529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/>
              <a:t>Slippe faste kostnader</a:t>
            </a:r>
          </a:p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/>
              <a:t>Løser parkeringsproblemet</a:t>
            </a:r>
          </a:p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/>
              <a:t>Velge helt selv når man vil bruke bil</a:t>
            </a:r>
          </a:p>
        </p:txBody>
      </p:sp>
      <p:sp>
        <p:nvSpPr>
          <p:cNvPr id="37" name="Rektangel 36"/>
          <p:cNvSpPr/>
          <p:nvPr/>
        </p:nvSpPr>
        <p:spPr>
          <a:xfrm>
            <a:off x="128741" y="44694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 smtClean="0"/>
              <a:t>Fleksibelt tilbud – «dør-til-dør»</a:t>
            </a:r>
            <a:endParaRPr lang="nb-NO" sz="1200" dirty="0"/>
          </a:p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/>
              <a:t>Løser parkeringsproblemet</a:t>
            </a:r>
          </a:p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 smtClean="0"/>
              <a:t>Unngår flaskehalser inn til sentrum</a:t>
            </a:r>
            <a:endParaRPr lang="nb-NO" sz="1200" dirty="0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xmlns="" id="{D8183003-FF97-45D7-8613-DA8EADE6E548}"/>
              </a:ext>
            </a:extLst>
          </p:cNvPr>
          <p:cNvSpPr txBox="1"/>
          <p:nvPr/>
        </p:nvSpPr>
        <p:spPr>
          <a:xfrm>
            <a:off x="554921" y="1485554"/>
            <a:ext cx="2699659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nb-NO" sz="1400" b="1" dirty="0" smtClean="0">
                <a:solidFill>
                  <a:schemeClr val="tx2"/>
                </a:solidFill>
              </a:rPr>
              <a:t>ØKT MOBILITET</a:t>
            </a:r>
          </a:p>
          <a:p>
            <a:r>
              <a:rPr lang="nb-NO" sz="1050" dirty="0" smtClean="0">
                <a:solidFill>
                  <a:schemeClr val="tx2"/>
                </a:solidFill>
              </a:rPr>
              <a:t>Supplerer dagens kollektivtilbud</a:t>
            </a:r>
            <a:endParaRPr lang="nb-NO" sz="1050" dirty="0">
              <a:solidFill>
                <a:schemeClr val="tx2"/>
              </a:solidFill>
            </a:endParaRPr>
          </a:p>
        </p:txBody>
      </p:sp>
      <p:sp>
        <p:nvSpPr>
          <p:cNvPr id="42" name="Freeform 760">
            <a:extLst>
              <a:ext uri="{FF2B5EF4-FFF2-40B4-BE49-F238E27FC236}">
                <a16:creationId xmlns:a16="http://schemas.microsoft.com/office/drawing/2014/main" xmlns="" id="{3FB14C59-1F73-48E2-892B-9DFE87E68965}"/>
              </a:ext>
            </a:extLst>
          </p:cNvPr>
          <p:cNvSpPr>
            <a:spLocks/>
          </p:cNvSpPr>
          <p:nvPr/>
        </p:nvSpPr>
        <p:spPr bwMode="auto">
          <a:xfrm>
            <a:off x="213931" y="1413570"/>
            <a:ext cx="354081" cy="394793"/>
          </a:xfrm>
          <a:custGeom>
            <a:avLst/>
            <a:gdLst>
              <a:gd name="connsiteX0" fmla="*/ 0 w 10000"/>
              <a:gd name="connsiteY0" fmla="*/ 1563 h 10000"/>
              <a:gd name="connsiteX1" fmla="*/ 0 w 10000"/>
              <a:gd name="connsiteY1" fmla="*/ 10000 h 10000"/>
              <a:gd name="connsiteX2" fmla="*/ 5194 w 10000"/>
              <a:gd name="connsiteY2" fmla="*/ 10000 h 10000"/>
              <a:gd name="connsiteX3" fmla="*/ 5194 w 10000"/>
              <a:gd name="connsiteY3" fmla="*/ 5391 h 10000"/>
              <a:gd name="connsiteX4" fmla="*/ 10000 w 10000"/>
              <a:gd name="connsiteY4" fmla="*/ 0 h 10000"/>
              <a:gd name="connsiteX5" fmla="*/ 2767 w 10000"/>
              <a:gd name="connsiteY5" fmla="*/ 6172 h 10000"/>
              <a:gd name="connsiteX6" fmla="*/ 1359 w 10000"/>
              <a:gd name="connsiteY6" fmla="*/ 3047 h 10000"/>
              <a:gd name="connsiteX7" fmla="*/ 874 w 10000"/>
              <a:gd name="connsiteY7" fmla="*/ 5391 h 10000"/>
              <a:gd name="connsiteX8" fmla="*/ 2330 w 10000"/>
              <a:gd name="connsiteY8" fmla="*/ 8438 h 10000"/>
              <a:gd name="connsiteX9" fmla="*/ 3252 w 10000"/>
              <a:gd name="connsiteY9" fmla="*/ 8438 h 10000"/>
              <a:gd name="connsiteX10" fmla="*/ 4466 w 10000"/>
              <a:gd name="connsiteY10" fmla="*/ 6484 h 10000"/>
              <a:gd name="connsiteX0" fmla="*/ 0 w 10000"/>
              <a:gd name="connsiteY0" fmla="*/ 10000 h 10000"/>
              <a:gd name="connsiteX1" fmla="*/ 5194 w 10000"/>
              <a:gd name="connsiteY1" fmla="*/ 10000 h 10000"/>
              <a:gd name="connsiteX2" fmla="*/ 5194 w 10000"/>
              <a:gd name="connsiteY2" fmla="*/ 5391 h 10000"/>
              <a:gd name="connsiteX3" fmla="*/ 10000 w 10000"/>
              <a:gd name="connsiteY3" fmla="*/ 0 h 10000"/>
              <a:gd name="connsiteX4" fmla="*/ 2767 w 10000"/>
              <a:gd name="connsiteY4" fmla="*/ 6172 h 10000"/>
              <a:gd name="connsiteX5" fmla="*/ 1359 w 10000"/>
              <a:gd name="connsiteY5" fmla="*/ 3047 h 10000"/>
              <a:gd name="connsiteX6" fmla="*/ 874 w 10000"/>
              <a:gd name="connsiteY6" fmla="*/ 5391 h 10000"/>
              <a:gd name="connsiteX7" fmla="*/ 2330 w 10000"/>
              <a:gd name="connsiteY7" fmla="*/ 8438 h 10000"/>
              <a:gd name="connsiteX8" fmla="*/ 3252 w 10000"/>
              <a:gd name="connsiteY8" fmla="*/ 8438 h 10000"/>
              <a:gd name="connsiteX9" fmla="*/ 4466 w 10000"/>
              <a:gd name="connsiteY9" fmla="*/ 6484 h 10000"/>
              <a:gd name="connsiteX0" fmla="*/ 4320 w 9126"/>
              <a:gd name="connsiteY0" fmla="*/ 10000 h 10000"/>
              <a:gd name="connsiteX1" fmla="*/ 4320 w 9126"/>
              <a:gd name="connsiteY1" fmla="*/ 5391 h 10000"/>
              <a:gd name="connsiteX2" fmla="*/ 9126 w 9126"/>
              <a:gd name="connsiteY2" fmla="*/ 0 h 10000"/>
              <a:gd name="connsiteX3" fmla="*/ 1893 w 9126"/>
              <a:gd name="connsiteY3" fmla="*/ 6172 h 10000"/>
              <a:gd name="connsiteX4" fmla="*/ 485 w 9126"/>
              <a:gd name="connsiteY4" fmla="*/ 3047 h 10000"/>
              <a:gd name="connsiteX5" fmla="*/ 0 w 9126"/>
              <a:gd name="connsiteY5" fmla="*/ 5391 h 10000"/>
              <a:gd name="connsiteX6" fmla="*/ 1456 w 9126"/>
              <a:gd name="connsiteY6" fmla="*/ 8438 h 10000"/>
              <a:gd name="connsiteX7" fmla="*/ 2378 w 9126"/>
              <a:gd name="connsiteY7" fmla="*/ 8438 h 10000"/>
              <a:gd name="connsiteX8" fmla="*/ 3592 w 9126"/>
              <a:gd name="connsiteY8" fmla="*/ 6484 h 10000"/>
              <a:gd name="connsiteX0" fmla="*/ 4734 w 10000"/>
              <a:gd name="connsiteY0" fmla="*/ 5391 h 8438"/>
              <a:gd name="connsiteX1" fmla="*/ 10000 w 10000"/>
              <a:gd name="connsiteY1" fmla="*/ 0 h 8438"/>
              <a:gd name="connsiteX2" fmla="*/ 2074 w 10000"/>
              <a:gd name="connsiteY2" fmla="*/ 6172 h 8438"/>
              <a:gd name="connsiteX3" fmla="*/ 531 w 10000"/>
              <a:gd name="connsiteY3" fmla="*/ 3047 h 8438"/>
              <a:gd name="connsiteX4" fmla="*/ 0 w 10000"/>
              <a:gd name="connsiteY4" fmla="*/ 5391 h 8438"/>
              <a:gd name="connsiteX5" fmla="*/ 1595 w 10000"/>
              <a:gd name="connsiteY5" fmla="*/ 8438 h 8438"/>
              <a:gd name="connsiteX6" fmla="*/ 2606 w 10000"/>
              <a:gd name="connsiteY6" fmla="*/ 8438 h 8438"/>
              <a:gd name="connsiteX7" fmla="*/ 3936 w 10000"/>
              <a:gd name="connsiteY7" fmla="*/ 6484 h 8438"/>
              <a:gd name="connsiteX0" fmla="*/ 3922 w 10000"/>
              <a:gd name="connsiteY0" fmla="*/ 774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3936 w 10000"/>
              <a:gd name="connsiteY7" fmla="*/ 7684 h 10000"/>
              <a:gd name="connsiteX0" fmla="*/ 3922 w 10000"/>
              <a:gd name="connsiteY0" fmla="*/ 774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4154 w 10000"/>
              <a:gd name="connsiteY7" fmla="*/ 7198 h 10000"/>
              <a:gd name="connsiteX0" fmla="*/ 4286 w 10000"/>
              <a:gd name="connsiteY0" fmla="*/ 700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7" fmla="*/ 4154 w 10000"/>
              <a:gd name="connsiteY7" fmla="*/ 7198 h 10000"/>
              <a:gd name="connsiteX0" fmla="*/ 4286 w 10000"/>
              <a:gd name="connsiteY0" fmla="*/ 7002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  <a:gd name="connsiteX0" fmla="*/ 2601 w 10000"/>
              <a:gd name="connsiteY0" fmla="*/ 9983 h 10000"/>
              <a:gd name="connsiteX1" fmla="*/ 10000 w 10000"/>
              <a:gd name="connsiteY1" fmla="*/ 0 h 10000"/>
              <a:gd name="connsiteX2" fmla="*/ 2074 w 10000"/>
              <a:gd name="connsiteY2" fmla="*/ 7315 h 10000"/>
              <a:gd name="connsiteX3" fmla="*/ 531 w 10000"/>
              <a:gd name="connsiteY3" fmla="*/ 3611 h 10000"/>
              <a:gd name="connsiteX4" fmla="*/ 0 w 10000"/>
              <a:gd name="connsiteY4" fmla="*/ 6389 h 10000"/>
              <a:gd name="connsiteX5" fmla="*/ 1595 w 10000"/>
              <a:gd name="connsiteY5" fmla="*/ 10000 h 10000"/>
              <a:gd name="connsiteX6" fmla="*/ 2606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2601" y="9983"/>
                </a:moveTo>
                <a:cubicBezTo>
                  <a:pt x="4516" y="6372"/>
                  <a:pt x="7819" y="1759"/>
                  <a:pt x="10000" y="0"/>
                </a:cubicBezTo>
                <a:cubicBezTo>
                  <a:pt x="5585" y="2037"/>
                  <a:pt x="3563" y="4815"/>
                  <a:pt x="2074" y="7315"/>
                </a:cubicBezTo>
                <a:cubicBezTo>
                  <a:pt x="1808" y="5741"/>
                  <a:pt x="1435" y="5000"/>
                  <a:pt x="531" y="3611"/>
                </a:cubicBezTo>
                <a:cubicBezTo>
                  <a:pt x="354" y="4537"/>
                  <a:pt x="178" y="5463"/>
                  <a:pt x="0" y="6389"/>
                </a:cubicBezTo>
                <a:cubicBezTo>
                  <a:pt x="850" y="7499"/>
                  <a:pt x="1223" y="8333"/>
                  <a:pt x="1595" y="10000"/>
                </a:cubicBezTo>
                <a:lnTo>
                  <a:pt x="2606" y="10000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3" name="Rektangel 42"/>
          <p:cNvSpPr/>
          <p:nvPr/>
        </p:nvSpPr>
        <p:spPr>
          <a:xfrm>
            <a:off x="144810" y="17945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 smtClean="0"/>
              <a:t>Bedre transporttilbud i byen</a:t>
            </a:r>
            <a:endParaRPr lang="nb-NO" sz="1200" dirty="0"/>
          </a:p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 smtClean="0"/>
              <a:t>Økt «flatedekning»</a:t>
            </a:r>
            <a:endParaRPr lang="nb-NO" sz="1200" dirty="0"/>
          </a:p>
          <a:p>
            <a:pPr marL="742992" lvl="1" indent="-285750">
              <a:buFont typeface="Wingdings" panose="05000000000000000000" pitchFamily="2" charset="2"/>
              <a:buChar char="q"/>
            </a:pPr>
            <a:r>
              <a:rPr lang="nb-NO" sz="1200" dirty="0" smtClean="0"/>
              <a:t>Kostnadseffektivt dør-til-dør</a:t>
            </a:r>
            <a:endParaRPr lang="nb-NO" sz="1200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xmlns="" id="{07F45238-CE96-4535-A18B-68E228AC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824" y="6401616"/>
            <a:ext cx="6176434" cy="173164"/>
          </a:xfrm>
        </p:spPr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Kombinert mobilitet</a:t>
            </a: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vrundet rektangel 25"/>
          <p:cNvSpPr/>
          <p:nvPr/>
        </p:nvSpPr>
        <p:spPr>
          <a:xfrm>
            <a:off x="5461624" y="1421817"/>
            <a:ext cx="3176504" cy="29943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Calibri" panose="020F0502020204030204" pitchFamily="34" charset="0"/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3226742" y="1413570"/>
            <a:ext cx="1831598" cy="29943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234" y="201568"/>
            <a:ext cx="8573354" cy="923330"/>
          </a:xfrm>
        </p:spPr>
        <p:txBody>
          <a:bodyPr/>
          <a:lstStyle/>
          <a:p>
            <a:r>
              <a:rPr lang="nb-NO" dirty="0" smtClean="0"/>
              <a:t>Tradisjonelle kollektivløsninger sammen med bildeling og autonome kjøretøy representerer fremtidens mobilitetstilbud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548F1-6D36-4902-B57A-69A845AA9B7E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Likebent trekant 6"/>
          <p:cNvSpPr/>
          <p:nvPr/>
        </p:nvSpPr>
        <p:spPr>
          <a:xfrm rot="5400000">
            <a:off x="2375017" y="2700108"/>
            <a:ext cx="1296144" cy="1440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l="16334" t="12201" r="65648" b="4501"/>
          <a:stretch/>
        </p:blipFill>
        <p:spPr>
          <a:xfrm>
            <a:off x="555807" y="1471576"/>
            <a:ext cx="2192148" cy="2850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kstSylinder 14"/>
          <p:cNvSpPr txBox="1"/>
          <p:nvPr/>
        </p:nvSpPr>
        <p:spPr>
          <a:xfrm>
            <a:off x="6300986" y="1689703"/>
            <a:ext cx="196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 kjøretøyene kan avvikles 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uten at mobiliteten forverres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300986" y="2930156"/>
            <a:ext cx="231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Økning i tilgjengelig gatearealene </a:t>
            </a:r>
            <a:b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(ingen gateparkering). 80% av </a:t>
            </a:r>
            <a:b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parkeringsarelane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frigjøres.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6300986" y="3583798"/>
            <a:ext cx="209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Reduksjon i pris uten kostnads-</a:t>
            </a:r>
            <a:b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økning på grunn av </a:t>
            </a:r>
            <a:b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økt produktivitet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5684345" y="1677102"/>
            <a:ext cx="540000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97%</a:t>
            </a:r>
          </a:p>
        </p:txBody>
      </p:sp>
      <p:sp>
        <p:nvSpPr>
          <p:cNvPr id="16" name="Avrundet rektangel 15"/>
          <p:cNvSpPr/>
          <p:nvPr/>
        </p:nvSpPr>
        <p:spPr>
          <a:xfrm>
            <a:off x="5684345" y="2939545"/>
            <a:ext cx="540000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20%</a:t>
            </a:r>
          </a:p>
        </p:txBody>
      </p:sp>
      <p:sp>
        <p:nvSpPr>
          <p:cNvPr id="18" name="Avrundet rektangel 17"/>
          <p:cNvSpPr/>
          <p:nvPr/>
        </p:nvSpPr>
        <p:spPr>
          <a:xfrm>
            <a:off x="5684345" y="3587617"/>
            <a:ext cx="540000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50%</a:t>
            </a:r>
          </a:p>
        </p:txBody>
      </p:sp>
      <p:sp>
        <p:nvSpPr>
          <p:cNvPr id="20" name="Avrundet rektangel 19"/>
          <p:cNvSpPr/>
          <p:nvPr/>
        </p:nvSpPr>
        <p:spPr>
          <a:xfrm>
            <a:off x="5684345" y="2291473"/>
            <a:ext cx="540000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23%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300986" y="2232920"/>
            <a:ext cx="184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Reduksjon i antall </a:t>
            </a:r>
            <a:r>
              <a:rPr kumimoji="0" lang="nb-NO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vognkm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(37% i </a:t>
            </a:r>
            <a:r>
              <a:rPr kumimoji="0" lang="nb-NO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peak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mindre kø</a:t>
            </a:r>
            <a:endParaRPr kumimoji="0" lang="nb-NO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kebent trekant 21"/>
          <p:cNvSpPr/>
          <p:nvPr/>
        </p:nvSpPr>
        <p:spPr>
          <a:xfrm rot="5400000">
            <a:off x="4662863" y="2739275"/>
            <a:ext cx="1296144" cy="1440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xmlns="" id="{77353759-1353-49B6-8B99-FF96B4700C7E}"/>
              </a:ext>
            </a:extLst>
          </p:cNvPr>
          <p:cNvSpPr/>
          <p:nvPr/>
        </p:nvSpPr>
        <p:spPr>
          <a:xfrm>
            <a:off x="3315189" y="1895950"/>
            <a:ext cx="1585947" cy="465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 smtClean="0">
                <a:latin typeface="Calibri" panose="020F0502020204030204" pitchFamily="34" charset="0"/>
              </a:rPr>
              <a:t>MRT (Metro)</a:t>
            </a:r>
            <a:endParaRPr lang="nb-NO" sz="1200" b="1" dirty="0">
              <a:latin typeface="Calibri" panose="020F050202020403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77353759-1353-49B6-8B99-FF96B4700C7E}"/>
              </a:ext>
            </a:extLst>
          </p:cNvPr>
          <p:cNvSpPr/>
          <p:nvPr/>
        </p:nvSpPr>
        <p:spPr>
          <a:xfrm>
            <a:off x="3335213" y="2563104"/>
            <a:ext cx="1585947" cy="465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 smtClean="0">
                <a:latin typeface="Calibri" panose="020F0502020204030204" pitchFamily="34" charset="0"/>
              </a:rPr>
              <a:t>Autonome kjøretøy</a:t>
            </a:r>
            <a:endParaRPr lang="nb-NO" sz="1200" b="1" dirty="0">
              <a:latin typeface="Calibri" panose="020F0502020204030204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77353759-1353-49B6-8B99-FF96B4700C7E}"/>
              </a:ext>
            </a:extLst>
          </p:cNvPr>
          <p:cNvSpPr/>
          <p:nvPr/>
        </p:nvSpPr>
        <p:spPr>
          <a:xfrm>
            <a:off x="3322132" y="3180661"/>
            <a:ext cx="1585947" cy="465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 smtClean="0">
                <a:latin typeface="Calibri" panose="020F0502020204030204" pitchFamily="34" charset="0"/>
              </a:rPr>
              <a:t>Bildeling</a:t>
            </a:r>
            <a:endParaRPr lang="nb-NO" sz="1200" b="1" dirty="0">
              <a:latin typeface="Calibri" panose="020F05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55807" y="4725938"/>
            <a:ext cx="8016092" cy="115212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Calibri" panose="020F0502020204030204" pitchFamily="34" charset="0"/>
              </a:rPr>
              <a:t>Bildeling som gradvis erstatter privat eierskap til biler er en forutsetning for realisering av det samfunnsøkonomiske potensialet i form av </a:t>
            </a:r>
            <a:r>
              <a:rPr lang="nb-NO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miljø</a:t>
            </a:r>
            <a:r>
              <a:rPr lang="nb-NO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nb-NO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arealer</a:t>
            </a:r>
            <a:r>
              <a:rPr lang="nb-NO" dirty="0" smtClean="0">
                <a:solidFill>
                  <a:schemeClr val="tx1"/>
                </a:solidFill>
                <a:latin typeface="Calibri" panose="020F0502020204030204" pitchFamily="34" charset="0"/>
              </a:rPr>
              <a:t> og </a:t>
            </a:r>
            <a:r>
              <a:rPr lang="nb-NO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kostnader</a:t>
            </a:r>
            <a:r>
              <a:rPr lang="nb-NO" dirty="0" smtClean="0">
                <a:solidFill>
                  <a:schemeClr val="tx1"/>
                </a:solidFill>
                <a:latin typeface="Calibri" panose="020F0502020204030204" pitchFamily="34" charset="0"/>
              </a:rPr>
              <a:t> som er skissert i Lisboa eksperimentet.  </a:t>
            </a:r>
            <a:endParaRPr lang="nb-NO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335213" y="1482423"/>
            <a:ext cx="155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 smtClean="0"/>
              <a:t>Lisboa eksperimentet</a:t>
            </a:r>
            <a:endParaRPr lang="nb-NO" sz="1200" b="1" i="1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07F45238-CE96-4535-A18B-68E228AC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824" y="6401616"/>
            <a:ext cx="6176434" cy="173164"/>
          </a:xfrm>
        </p:spPr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Kombinert mobilitet</a:t>
            </a: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Kombinert mobilitet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7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l="38483" t="18459" r="12201" b="5900"/>
          <a:stretch/>
        </p:blipFill>
        <p:spPr>
          <a:xfrm>
            <a:off x="252314" y="1269554"/>
            <a:ext cx="5818647" cy="4834094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438300" y="156924"/>
            <a:ext cx="8000139" cy="923330"/>
          </a:xfrm>
        </p:spPr>
        <p:txBody>
          <a:bodyPr anchor="ctr" anchorCtr="0"/>
          <a:lstStyle/>
          <a:p>
            <a:r>
              <a:rPr lang="nb-NO" dirty="0" smtClean="0"/>
              <a:t>Det er ulike scenarioer for autonome kjøretøy – et modent marked for bildeling understøtter ønsket utvikling</a:t>
            </a:r>
            <a:endParaRPr lang="nb-NO" sz="1800" dirty="0"/>
          </a:p>
        </p:txBody>
      </p:sp>
      <p:sp>
        <p:nvSpPr>
          <p:cNvPr id="8" name="Likebent trekant 7"/>
          <p:cNvSpPr/>
          <p:nvPr/>
        </p:nvSpPr>
        <p:spPr>
          <a:xfrm rot="5400000">
            <a:off x="5630760" y="3468449"/>
            <a:ext cx="1296144" cy="1440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486703" y="1255553"/>
            <a:ext cx="2478579" cy="4694521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OECD rapporten har vist hvilke samfunnsmessige gevinster som kan realiseres med en autonom og delt bilflåte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Endel av gevinsten som knyttes til bildeling kan man starte realiseringen av i dag – markedet finnes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modent marked for bildeling vil understøtte fremtidige offentlige mål knyttet til autonome kjøretøy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240054" y="3929864"/>
            <a:ext cx="167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 kjøretøyene kan avvikles 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samme</a:t>
            </a:r>
            <a:r>
              <a:rPr kumimoji="0" lang="nb-NO" sz="1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mobilitet</a:t>
            </a:r>
            <a:endParaRPr kumimoji="0" lang="nb-NO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188862" y="4576195"/>
            <a:ext cx="1507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Økning i tilgjengelig 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gatearealene </a:t>
            </a:r>
            <a:r>
              <a:rPr lang="nb-NO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(ingen </a:t>
            </a:r>
            <a:b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gateparkering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6700054" y="3970781"/>
            <a:ext cx="540000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97%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6706163" y="4571660"/>
            <a:ext cx="540000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>
                <a:latin typeface="Calibri" panose="020F0502020204030204" pitchFamily="34" charset="0"/>
              </a:rPr>
              <a:t>20%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188862" y="5207338"/>
            <a:ext cx="190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av 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parkeringsarealene </a:t>
            </a:r>
            <a:b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frigjøres (</a:t>
            </a:r>
            <a:r>
              <a:rPr kumimoji="0" lang="nb-NO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flateparkering</a:t>
            </a:r>
            <a:r>
              <a:rPr lang="nb-NO" sz="1200" i="1" dirty="0">
                <a:solidFill>
                  <a:prstClr val="black"/>
                </a:solidFill>
                <a:latin typeface="Calibri"/>
              </a:rPr>
              <a:t>)</a:t>
            </a:r>
            <a:r>
              <a:rPr kumimoji="0" lang="nb-NO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nb-NO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vrundet rektangel 15"/>
          <p:cNvSpPr/>
          <p:nvPr/>
        </p:nvSpPr>
        <p:spPr>
          <a:xfrm>
            <a:off x="6706163" y="5202803"/>
            <a:ext cx="540000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 dirty="0" smtClean="0">
                <a:latin typeface="Calibri" panose="020F0502020204030204" pitchFamily="34" charset="0"/>
              </a:rPr>
              <a:t>80</a:t>
            </a:r>
            <a:r>
              <a:rPr lang="nb-NO" sz="1200" b="1" dirty="0">
                <a:latin typeface="Calibri" panose="020F0502020204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08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234" y="389380"/>
            <a:ext cx="8280920" cy="923330"/>
          </a:xfrm>
        </p:spPr>
        <p:txBody>
          <a:bodyPr/>
          <a:lstStyle/>
          <a:p>
            <a:r>
              <a:rPr lang="nb-NO" dirty="0" smtClean="0"/>
              <a:t>Transportsystemene endres med autonome kjøretøy og bildeling og Sporveien vurderer fremtidig konkurransekraft i lys av dette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>
                <a:solidFill>
                  <a:prstClr val="white"/>
                </a:solidFill>
              </a:rPr>
              <a:pPr/>
              <a:t>8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l="30805" t="49833" r="29919" b="7476"/>
          <a:stretch/>
        </p:blipFill>
        <p:spPr>
          <a:xfrm>
            <a:off x="180306" y="1481713"/>
            <a:ext cx="6601613" cy="4036313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7F45238-CE96-4535-A18B-68E228AC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0824" y="6401616"/>
            <a:ext cx="6176434" cy="173164"/>
          </a:xfrm>
        </p:spPr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Kombinert mobilitet</a:t>
            </a: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60000">
            <a:off x="652278" y="2599182"/>
            <a:ext cx="699028" cy="188800"/>
          </a:xfrm>
          <a:prstGeom prst="rect">
            <a:avLst/>
          </a:prstGeom>
        </p:spPr>
      </p:pic>
      <p:grpSp>
        <p:nvGrpSpPr>
          <p:cNvPr id="12" name="Gruppe 11"/>
          <p:cNvGrpSpPr/>
          <p:nvPr/>
        </p:nvGrpSpPr>
        <p:grpSpPr>
          <a:xfrm rot="1080000">
            <a:off x="1979119" y="1450860"/>
            <a:ext cx="945502" cy="324385"/>
            <a:chOff x="5436890" y="2200490"/>
            <a:chExt cx="1488367" cy="635896"/>
          </a:xfrm>
        </p:grpSpPr>
        <p:sp>
          <p:nvSpPr>
            <p:cNvPr id="13" name="Rektangel 12"/>
            <p:cNvSpPr/>
            <p:nvPr/>
          </p:nvSpPr>
          <p:spPr>
            <a:xfrm>
              <a:off x="5436890" y="2205658"/>
              <a:ext cx="1488367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Bild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4" t="11177" r="6098"/>
            <a:stretch/>
          </p:blipFill>
          <p:spPr>
            <a:xfrm>
              <a:off x="5582291" y="2200490"/>
              <a:ext cx="1183124" cy="635896"/>
            </a:xfrm>
            <a:prstGeom prst="rect">
              <a:avLst/>
            </a:prstGeom>
          </p:spPr>
        </p:pic>
      </p:grpSp>
      <p:grpSp>
        <p:nvGrpSpPr>
          <p:cNvPr id="15" name="Gruppe 14"/>
          <p:cNvGrpSpPr/>
          <p:nvPr/>
        </p:nvGrpSpPr>
        <p:grpSpPr>
          <a:xfrm rot="-960000">
            <a:off x="5087517" y="1240653"/>
            <a:ext cx="1123248" cy="366138"/>
            <a:chOff x="5046403" y="2120479"/>
            <a:chExt cx="1878854" cy="715910"/>
          </a:xfrm>
        </p:grpSpPr>
        <p:sp>
          <p:nvSpPr>
            <p:cNvPr id="16" name="Rektangel 15"/>
            <p:cNvSpPr/>
            <p:nvPr/>
          </p:nvSpPr>
          <p:spPr>
            <a:xfrm>
              <a:off x="5436890" y="2205658"/>
              <a:ext cx="1488367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403" y="2120479"/>
              <a:ext cx="1830647" cy="715910"/>
            </a:xfrm>
            <a:prstGeom prst="rect">
              <a:avLst/>
            </a:prstGeom>
          </p:spPr>
        </p:pic>
      </p:grpSp>
      <p:sp>
        <p:nvSpPr>
          <p:cNvPr id="18" name="Likebent trekant 17"/>
          <p:cNvSpPr/>
          <p:nvPr/>
        </p:nvSpPr>
        <p:spPr>
          <a:xfrm rot="5400000">
            <a:off x="6289424" y="3456729"/>
            <a:ext cx="1296144" cy="1440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7093072" y="1481713"/>
            <a:ext cx="1944217" cy="4036313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Norske og utenlandske virksomheter </a:t>
            </a:r>
            <a:r>
              <a:rPr lang="nb-NO" sz="1200" dirty="0">
                <a:solidFill>
                  <a:schemeClr val="tx1"/>
                </a:solidFill>
                <a:latin typeface="Calibri" panose="020F0502020204030204" pitchFamily="34" charset="0"/>
              </a:rPr>
              <a:t>i sektoren posisjonerer seg innenfor bildeling og </a:t>
            </a:r>
            <a:r>
              <a:rPr lang="nb-NO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autonome kjøretøy, også aktører med offentlig eierskap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å sikre fremtidig konkurransekraft må Sporveien posisjonere seg for endringer i sektoren - kombinert mobilitet er en slik trend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Bildeling er et marked i utvikling, hvor Sporveien vurderer inntreden frem mot at autonome kjøretøy er tilstrekkelig modent</a:t>
            </a:r>
          </a:p>
        </p:txBody>
      </p:sp>
    </p:spTree>
    <p:extLst>
      <p:ext uri="{BB962C8B-B14F-4D97-AF65-F5344CB8AC3E}">
        <p14:creationId xmlns:p14="http://schemas.microsoft.com/office/powerpoint/2010/main" val="33238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kt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265480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265480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e 2"/>
          <p:cNvGrpSpPr/>
          <p:nvPr/>
        </p:nvGrpSpPr>
        <p:grpSpPr>
          <a:xfrm>
            <a:off x="2029504" y="1357394"/>
            <a:ext cx="4919554" cy="4520672"/>
            <a:chOff x="1620466" y="1125538"/>
            <a:chExt cx="4919554" cy="4520672"/>
          </a:xfrm>
        </p:grpSpPr>
        <p:sp>
          <p:nvSpPr>
            <p:cNvPr id="26" name="Ellipse 25"/>
            <p:cNvSpPr/>
            <p:nvPr/>
          </p:nvSpPr>
          <p:spPr>
            <a:xfrm>
              <a:off x="1620466" y="3252913"/>
              <a:ext cx="1396090" cy="1329609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Selvkjørende kjøretøy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1819907" y="1790342"/>
              <a:ext cx="1396090" cy="139609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B. Elektriske kjøretøy</a:t>
              </a:r>
            </a:p>
          </p:txBody>
        </p:sp>
        <p:sp>
          <p:nvSpPr>
            <p:cNvPr id="28" name="Ellipse 27"/>
            <p:cNvSpPr/>
            <p:nvPr/>
          </p:nvSpPr>
          <p:spPr>
            <a:xfrm>
              <a:off x="3149516" y="1125538"/>
              <a:ext cx="1396090" cy="139609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A. Kollektiv-trafikk</a:t>
              </a:r>
            </a:p>
          </p:txBody>
        </p:sp>
        <p:sp>
          <p:nvSpPr>
            <p:cNvPr id="29" name="Ellipse 28"/>
            <p:cNvSpPr/>
            <p:nvPr/>
          </p:nvSpPr>
          <p:spPr>
            <a:xfrm>
              <a:off x="4545606" y="1590901"/>
              <a:ext cx="1396090" cy="139609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G. Delings-økonomi</a:t>
              </a:r>
            </a:p>
          </p:txBody>
        </p:sp>
        <p:sp>
          <p:nvSpPr>
            <p:cNvPr id="30" name="Ellipse 29"/>
            <p:cNvSpPr/>
            <p:nvPr/>
          </p:nvSpPr>
          <p:spPr>
            <a:xfrm>
              <a:off x="5143930" y="2920510"/>
              <a:ext cx="1396090" cy="139609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F. Bærekraft</a:t>
              </a:r>
            </a:p>
          </p:txBody>
        </p:sp>
        <p:sp>
          <p:nvSpPr>
            <p:cNvPr id="31" name="Ellipse 30"/>
            <p:cNvSpPr/>
            <p:nvPr/>
          </p:nvSpPr>
          <p:spPr>
            <a:xfrm>
              <a:off x="2750634" y="4250120"/>
              <a:ext cx="1396090" cy="139609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D. Tingenes Internett (</a:t>
              </a:r>
              <a:r>
                <a:rPr kumimoji="0" lang="nb-NO" sz="92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IoT</a:t>
              </a: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og </a:t>
              </a:r>
              <a:r>
                <a:rPr kumimoji="0" lang="nb-NO" sz="92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økonomien</a:t>
              </a:r>
            </a:p>
          </p:txBody>
        </p:sp>
        <p:sp>
          <p:nvSpPr>
            <p:cNvPr id="32" name="Ellipse 31"/>
            <p:cNvSpPr/>
            <p:nvPr/>
          </p:nvSpPr>
          <p:spPr>
            <a:xfrm>
              <a:off x="4213204" y="4050678"/>
              <a:ext cx="1396090" cy="139609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E. Urbanisering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3453416" y="2989890"/>
              <a:ext cx="1061316" cy="3976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92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”Nøkkeltrender</a:t>
              </a:r>
            </a:p>
            <a:p>
              <a:pPr marL="0" marR="0" lvl="0" indent="0" algn="ctr" defTabSz="914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92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mobilitet”</a:t>
              </a:r>
            </a:p>
          </p:txBody>
        </p:sp>
      </p:grp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572234" y="201568"/>
            <a:ext cx="8573354" cy="923330"/>
          </a:xfrm>
        </p:spPr>
        <p:txBody>
          <a:bodyPr/>
          <a:lstStyle/>
          <a:p>
            <a:r>
              <a:rPr lang="nb-NO" dirty="0" smtClean="0"/>
              <a:t>Mobilitetstrender </a:t>
            </a:r>
            <a:r>
              <a:rPr lang="nb-NO" dirty="0"/>
              <a:t>representerer nye muligheter for Sporveien</a:t>
            </a:r>
            <a:br>
              <a:rPr lang="nb-NO" dirty="0"/>
            </a:br>
            <a:r>
              <a:rPr lang="nb-NO" dirty="0"/>
              <a:t>	</a:t>
            </a:r>
          </a:p>
        </p:txBody>
      </p:sp>
      <p:sp>
        <p:nvSpPr>
          <p:cNvPr id="4" name="Likebent trekant 3"/>
          <p:cNvSpPr/>
          <p:nvPr/>
        </p:nvSpPr>
        <p:spPr>
          <a:xfrm rot="17220000">
            <a:off x="1870308" y="2341689"/>
            <a:ext cx="412177" cy="144016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26373" y="2045629"/>
            <a:ext cx="1530430" cy="6061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 ladeinfrastruktur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Synergier </a:t>
            </a: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ladestruktur fra </a:t>
            </a:r>
            <a: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trikk/t-bane</a:t>
            </a:r>
            <a:endParaRPr kumimoji="0" lang="nb-NO" sz="105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860839" y="1870018"/>
            <a:ext cx="1530430" cy="112772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Kollektiv eller privat eiet bildelingspark?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Nasjonale transportmål forutsetter samordning og ikke konkurranse mellom kollektiv og bildeling</a:t>
            </a:r>
          </a:p>
        </p:txBody>
      </p:sp>
      <p:sp>
        <p:nvSpPr>
          <p:cNvPr id="18" name="Likebent trekant 17"/>
          <p:cNvSpPr/>
          <p:nvPr/>
        </p:nvSpPr>
        <p:spPr>
          <a:xfrm rot="4560000">
            <a:off x="6306543" y="2182810"/>
            <a:ext cx="412177" cy="144016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149135" y="997354"/>
            <a:ext cx="1799923" cy="62547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 dør-til-dør tilbud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MRT som grunntilbud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Samspill driftsarter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Mating og innfartsparkering</a:t>
            </a:r>
          </a:p>
        </p:txBody>
      </p:sp>
      <p:sp>
        <p:nvSpPr>
          <p:cNvPr id="20" name="Likebent trekant 19"/>
          <p:cNvSpPr/>
          <p:nvPr/>
        </p:nvSpPr>
        <p:spPr>
          <a:xfrm rot="3360000">
            <a:off x="4748555" y="1386124"/>
            <a:ext cx="412177" cy="144016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7346561" y="3486451"/>
            <a:ext cx="1530430" cy="64216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Fossilfritt Oslo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Bilfritt sentrum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Nye konsepter for</a:t>
            </a:r>
            <a:b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elektrisk,</a:t>
            </a:r>
            <a:r>
              <a:rPr kumimoji="0" lang="nb-NO" sz="105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delt mobilitet</a:t>
            </a:r>
            <a: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nb-NO" sz="105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kebent trekant 21"/>
          <p:cNvSpPr/>
          <p:nvPr/>
        </p:nvSpPr>
        <p:spPr>
          <a:xfrm rot="5400000">
            <a:off x="6882763" y="3797934"/>
            <a:ext cx="412177" cy="144016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6395645" y="4833760"/>
            <a:ext cx="1530430" cy="104430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Befolkningsvekst Oslo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Banebasert fortetting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Knutepunktutvikling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Utvikle Sporveiens eiendomsmasse i tråd med mål for byutvikling?</a:t>
            </a:r>
            <a:endParaRPr kumimoji="0" lang="nb-NO" sz="105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kebent trekant 23"/>
          <p:cNvSpPr/>
          <p:nvPr/>
        </p:nvSpPr>
        <p:spPr>
          <a:xfrm rot="6300000">
            <a:off x="5922031" y="5213189"/>
            <a:ext cx="412177" cy="144016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828378" y="5285197"/>
            <a:ext cx="1652415" cy="64216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Mobilitetstjenester – </a:t>
            </a:r>
            <a:r>
              <a:rPr kumimoji="0" lang="nb-NO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MaaS</a:t>
            </a:r>
            <a:endParaRPr kumimoji="0" lang="nb-NO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Brukeren vil ha en one-stop-shop for mobilitet</a:t>
            </a:r>
            <a:endParaRPr kumimoji="0" lang="nb-NO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Likebent trekant 33"/>
          <p:cNvSpPr/>
          <p:nvPr/>
        </p:nvSpPr>
        <p:spPr>
          <a:xfrm rot="16200000">
            <a:off x="1611791" y="4004022"/>
            <a:ext cx="412177" cy="144016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Likebent trekant 34"/>
          <p:cNvSpPr/>
          <p:nvPr/>
        </p:nvSpPr>
        <p:spPr>
          <a:xfrm rot="15240000">
            <a:off x="2778042" y="5350043"/>
            <a:ext cx="412177" cy="144016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125634" y="3516154"/>
            <a:ext cx="1530430" cy="13538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 eierskap eller en del av kollektivtilbudet?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Infrastruktur – dedikerte filer/</a:t>
            </a:r>
            <a:r>
              <a:rPr kumimoji="0" lang="nb-NO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kollektivfil</a:t>
            </a: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Flåtestyring-trafikkstyringssentral</a:t>
            </a:r>
          </a:p>
        </p:txBody>
      </p:sp>
      <p:pic>
        <p:nvPicPr>
          <p:cNvPr id="37" name="Picture 4" descr="D:\Mes Documents\00-Corporate Identity - CMS 2012\Images in CMS\VIG Site Images\Icons_outlined_sto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479" y="3629525"/>
            <a:ext cx="1148914" cy="4581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9" name="Footer Placeholder 4">
            <a:extLst>
              <a:ext uri="{FF2B5EF4-FFF2-40B4-BE49-F238E27FC236}">
                <a16:creationId xmlns:a16="http://schemas.microsoft.com/office/drawing/2014/main" xmlns="" id="{07F45238-CE96-4535-A18B-68E228ACCC85}"/>
              </a:ext>
            </a:extLst>
          </p:cNvPr>
          <p:cNvSpPr txBox="1">
            <a:spLocks/>
          </p:cNvSpPr>
          <p:nvPr/>
        </p:nvSpPr>
        <p:spPr bwMode="gray">
          <a:xfrm>
            <a:off x="2040824" y="6401616"/>
            <a:ext cx="6176434" cy="173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9776" indent="-189776" algn="l" defTabSz="914483" rtl="0" eaLnBrk="1" latinLnBrk="0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&gt;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5145" indent="-284665" algn="l" defTabSz="914483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179388" algn="l" defTabSz="914483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5713" indent="-179388" algn="l" defTabSz="914483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83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829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1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2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4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b-NO" sz="1200" dirty="0" smtClean="0">
                <a:solidFill>
                  <a:prstClr val="white"/>
                </a:solidFill>
              </a:rPr>
              <a:t>Kombinert mobilitet</a:t>
            </a:r>
            <a:endParaRPr lang="nb-NO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m/%y&lt;/m_strFormatTime&gt;&lt;m_yearfmt&gt;&lt;begin val=&quot;4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5&quot;&gt;&lt;elem m_fUsage=&quot;5.14324238848366555032E+00&quot;&gt;&lt;m_msothmcolidx val=&quot;0&quot;/&gt;&lt;m_rgb r=&quot;00&quot; g=&quot;B0&quot; b=&quot;F0&quot;/&gt;&lt;m_nBrightness val=&quot;0&quot;/&gt;&lt;/elem&gt;&lt;elem m_fUsage=&quot;1.49151038646083344830E+00&quot;&gt;&lt;m_msothmcolidx val=&quot;0&quot;/&gt;&lt;m_rgb r=&quot;00&quot; g=&quot;93&quot; b=&quot;CA&quot;/&gt;&lt;m_nBrightness val=&quot;0&quot;/&gt;&lt;/elem&gt;&lt;elem m_fUsage=&quot;1.00000000000000000000E+00&quot;&gt;&lt;m_msothmcolidx val=&quot;0&quot;/&gt;&lt;m_rgb r=&quot;FF&quot; g=&quot;C1&quot; b=&quot;7D&quot;/&gt;&lt;m_nBrightness val=&quot;0&quot;/&gt;&lt;/elem&gt;&lt;elem m_fUsage=&quot;5.31441000000000163261E-01&quot;&gt;&lt;m_msothmcolidx val=&quot;0&quot;/&gt;&lt;m_rgb r=&quot;BF&quot; g=&quot;62&quot; b=&quot;00&quot;/&gt;&lt;m_nBrightness val=&quot;0&quot;/&gt;&lt;/elem&gt;&lt;elem m_fUsage=&quot;4.82954507382510056512E-01&quot;&gt;&lt;m_msothmcolidx val=&quot;0&quot;/&gt;&lt;m_rgb r=&quot;FF&quot; g=&quot;F5&quot; b=&quot;C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porveien PPT">
  <a:themeElements>
    <a:clrScheme name="Sporveien">
      <a:dk1>
        <a:sysClr val="windowText" lastClr="000000"/>
      </a:dk1>
      <a:lt1>
        <a:sysClr val="window" lastClr="FFFFFF"/>
      </a:lt1>
      <a:dk2>
        <a:srgbClr val="4A4A4A"/>
      </a:dk2>
      <a:lt2>
        <a:srgbClr val="B2B2B2"/>
      </a:lt2>
      <a:accent1>
        <a:srgbClr val="FF8300"/>
      </a:accent1>
      <a:accent2>
        <a:srgbClr val="4A4A4A"/>
      </a:accent2>
      <a:accent3>
        <a:srgbClr val="B2B2B2"/>
      </a:accent3>
      <a:accent4>
        <a:srgbClr val="DADADA"/>
      </a:accent4>
      <a:accent5>
        <a:srgbClr val="FFCB00"/>
      </a:accent5>
      <a:accent6>
        <a:srgbClr val="FFFFFF"/>
      </a:accent6>
      <a:hlink>
        <a:srgbClr val="FF8300"/>
      </a:hlink>
      <a:folHlink>
        <a:srgbClr val="FFCB00"/>
      </a:folHlink>
    </a:clrScheme>
    <a:fontScheme name="Egendefin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4633F53-6D72-4754-8992-082624E6F77F}" vid="{C706C31E-1819-48E8-8FFD-9C86FBFC3D3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Sporveien mal</Template>
  <TotalTime>0</TotalTime>
  <Words>835</Words>
  <Application>Microsoft Office PowerPoint</Application>
  <PresentationFormat>Egendefinert</PresentationFormat>
  <Paragraphs>221</Paragraphs>
  <Slides>9</Slides>
  <Notes>3</Notes>
  <HiddenSlides>1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1_Sporveien PPT</vt:lpstr>
      <vt:lpstr>think-cell Slide</vt:lpstr>
      <vt:lpstr>Kombinert mobilitet</vt:lpstr>
      <vt:lpstr>PowerPoint-presentasjon</vt:lpstr>
      <vt:lpstr>Sporveiens konsernstrategi legger opp til forretningsutvikling basert på ny teknologi – på nye områder for konsernet</vt:lpstr>
      <vt:lpstr>Ulike konsepter for bildeling kompletterer dagens kollektivtilbud og bidrar til et bedre mobilitetstilbud for innbyggerne</vt:lpstr>
      <vt:lpstr>Bildeling gir befolkningen i Oslo økt mobilitet</vt:lpstr>
      <vt:lpstr>Tradisjonelle kollektivløsninger sammen med bildeling og autonome kjøretøy representerer fremtidens mobilitetstilbud</vt:lpstr>
      <vt:lpstr>Det er ulike scenarioer for autonome kjøretøy – et modent marked for bildeling understøtter ønsket utvikling</vt:lpstr>
      <vt:lpstr>Transportsystemene endres med autonome kjøretøy og bildeling og Sporveien vurderer fremtidig konkurransekraft i lys av dette </vt:lpstr>
      <vt:lpstr>Mobilitetstrender representerer nye muligheter for Sporveien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2017-11-01T14:05:58Z</dcterms:created>
  <dcterms:modified xsi:type="dcterms:W3CDTF">2018-02-07T14:05:34Z</dcterms:modified>
</cp:coreProperties>
</file>