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67" r:id="rId3"/>
    <p:sldId id="277" r:id="rId4"/>
    <p:sldId id="281" r:id="rId5"/>
    <p:sldId id="278" r:id="rId6"/>
    <p:sldId id="275" r:id="rId7"/>
    <p:sldId id="276" r:id="rId8"/>
    <p:sldId id="279" r:id="rId9"/>
    <p:sldId id="282" r:id="rId10"/>
    <p:sldId id="264" r:id="rId11"/>
    <p:sldId id="262" r:id="rId12"/>
    <p:sldId id="271" r:id="rId13"/>
    <p:sldId id="270" r:id="rId14"/>
    <p:sldId id="272" r:id="rId15"/>
    <p:sldId id="263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47" autoAdjust="0"/>
  </p:normalViewPr>
  <p:slideViewPr>
    <p:cSldViewPr>
      <p:cViewPr varScale="1">
        <p:scale>
          <a:sx n="106" d="100"/>
          <a:sy n="106" d="100"/>
        </p:scale>
        <p:origin x="-175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926131-F031-4654-8599-2BA21BE31213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F1DAA4-F6F2-46B5-BF4F-4AC89CABC4F0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B09F90BC-37CD-47BF-8C19-AAF58E264F6A}" type="parTrans" cxnId="{9B0A5188-930C-4F66-81E2-AA985823222C}">
      <dgm:prSet/>
      <dgm:spPr/>
      <dgm:t>
        <a:bodyPr/>
        <a:lstStyle/>
        <a:p>
          <a:endParaRPr lang="en-US"/>
        </a:p>
      </dgm:t>
    </dgm:pt>
    <dgm:pt modelId="{1B5D3463-AF0B-4823-B4E8-3E4029A7D7BC}" type="sibTrans" cxnId="{9B0A5188-930C-4F66-81E2-AA985823222C}">
      <dgm:prSet/>
      <dgm:spPr/>
      <dgm:t>
        <a:bodyPr/>
        <a:lstStyle/>
        <a:p>
          <a:endParaRPr lang="en-US"/>
        </a:p>
      </dgm:t>
    </dgm:pt>
    <dgm:pt modelId="{5D64F46F-C010-4AC7-A606-007A7DC7E1D2}">
      <dgm:prSet phldrT="[Text]"/>
      <dgm:spPr/>
      <dgm:t>
        <a:bodyPr/>
        <a:lstStyle/>
        <a:p>
          <a:r>
            <a:rPr lang="nb-NO" dirty="0" smtClean="0"/>
            <a:t>HJEM</a:t>
          </a:r>
          <a:endParaRPr lang="en-US" dirty="0"/>
        </a:p>
      </dgm:t>
    </dgm:pt>
    <dgm:pt modelId="{53499D03-3217-4E59-A367-13E456944CD5}" type="parTrans" cxnId="{89E1EE26-221C-4C5D-BB8F-461F56AAD8FB}">
      <dgm:prSet/>
      <dgm:spPr>
        <a:ln>
          <a:headEnd type="triangle"/>
          <a:tailEnd type="triangle"/>
        </a:ln>
      </dgm:spPr>
      <dgm:t>
        <a:bodyPr/>
        <a:lstStyle/>
        <a:p>
          <a:endParaRPr lang="en-US"/>
        </a:p>
      </dgm:t>
    </dgm:pt>
    <dgm:pt modelId="{92FF0B54-FC35-42B2-B25A-1F908DB84906}" type="sibTrans" cxnId="{89E1EE26-221C-4C5D-BB8F-461F56AAD8FB}">
      <dgm:prSet/>
      <dgm:spPr/>
      <dgm:t>
        <a:bodyPr/>
        <a:lstStyle/>
        <a:p>
          <a:endParaRPr lang="en-US"/>
        </a:p>
      </dgm:t>
    </dgm:pt>
    <dgm:pt modelId="{975F9286-A3DD-427D-B82A-C363686D538E}">
      <dgm:prSet phldrT="[Text]"/>
      <dgm:spPr/>
      <dgm:t>
        <a:bodyPr/>
        <a:lstStyle/>
        <a:p>
          <a:r>
            <a:rPr lang="nb-NO" dirty="0" smtClean="0"/>
            <a:t>HJEM</a:t>
          </a:r>
          <a:endParaRPr lang="en-US" dirty="0"/>
        </a:p>
      </dgm:t>
    </dgm:pt>
    <dgm:pt modelId="{C3CB06AB-B5AD-4E63-AFE4-535AAEA6C6F7}" type="parTrans" cxnId="{F9FCE771-DC1D-4C27-95F1-4D989CECE496}">
      <dgm:prSet/>
      <dgm:spPr>
        <a:ln>
          <a:headEnd type="triangle"/>
          <a:tailEnd type="triangle"/>
        </a:ln>
      </dgm:spPr>
      <dgm:t>
        <a:bodyPr/>
        <a:lstStyle/>
        <a:p>
          <a:endParaRPr lang="en-US"/>
        </a:p>
      </dgm:t>
    </dgm:pt>
    <dgm:pt modelId="{6658C5F8-4B3A-4BEB-AC04-6B1754F2A98E}" type="sibTrans" cxnId="{F9FCE771-DC1D-4C27-95F1-4D989CECE496}">
      <dgm:prSet/>
      <dgm:spPr/>
      <dgm:t>
        <a:bodyPr/>
        <a:lstStyle/>
        <a:p>
          <a:endParaRPr lang="en-US"/>
        </a:p>
      </dgm:t>
    </dgm:pt>
    <dgm:pt modelId="{44D79348-F3E4-4AD8-AD21-284B032311FB}">
      <dgm:prSet phldrT="[Text]"/>
      <dgm:spPr/>
      <dgm:t>
        <a:bodyPr/>
        <a:lstStyle/>
        <a:p>
          <a:r>
            <a:rPr lang="nb-NO" dirty="0" smtClean="0"/>
            <a:t>HJEM</a:t>
          </a:r>
          <a:endParaRPr lang="en-US" dirty="0"/>
        </a:p>
      </dgm:t>
    </dgm:pt>
    <dgm:pt modelId="{DE339DDA-14B2-4397-831D-C7C4BF3B8DFD}" type="parTrans" cxnId="{806A27D5-2F8C-4E8C-A09B-8ED67533EA12}">
      <dgm:prSet/>
      <dgm:spPr>
        <a:ln>
          <a:headEnd type="triangle"/>
          <a:tailEnd type="triangle"/>
        </a:ln>
      </dgm:spPr>
      <dgm:t>
        <a:bodyPr/>
        <a:lstStyle/>
        <a:p>
          <a:endParaRPr lang="en-US"/>
        </a:p>
      </dgm:t>
    </dgm:pt>
    <dgm:pt modelId="{E591B323-4CE4-4146-A2E5-448AC963F78D}" type="sibTrans" cxnId="{806A27D5-2F8C-4E8C-A09B-8ED67533EA12}">
      <dgm:prSet/>
      <dgm:spPr/>
      <dgm:t>
        <a:bodyPr/>
        <a:lstStyle/>
        <a:p>
          <a:endParaRPr lang="en-US"/>
        </a:p>
      </dgm:t>
    </dgm:pt>
    <dgm:pt modelId="{ED072C20-F2DC-4F1E-89B4-33C7EC721AE5}" type="pres">
      <dgm:prSet presAssocID="{0D926131-F031-4654-8599-2BA21BE3121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D804B5-9113-4E67-B711-F1A5C18BECD7}" type="pres">
      <dgm:prSet presAssocID="{89F1DAA4-F6F2-46B5-BF4F-4AC89CABC4F0}" presName="centerShape" presStyleLbl="node0" presStyleIdx="0" presStyleCnt="1" custLinFactNeighborX="50" custLinFactNeighborY="23748"/>
      <dgm:spPr/>
      <dgm:t>
        <a:bodyPr/>
        <a:lstStyle/>
        <a:p>
          <a:endParaRPr lang="en-US"/>
        </a:p>
      </dgm:t>
    </dgm:pt>
    <dgm:pt modelId="{F74539FA-1D30-4FB5-8AFA-C92C9919310E}" type="pres">
      <dgm:prSet presAssocID="{53499D03-3217-4E59-A367-13E456944CD5}" presName="Name9" presStyleLbl="parChTrans1D2" presStyleIdx="0" presStyleCnt="3"/>
      <dgm:spPr/>
      <dgm:t>
        <a:bodyPr/>
        <a:lstStyle/>
        <a:p>
          <a:endParaRPr lang="en-US"/>
        </a:p>
      </dgm:t>
    </dgm:pt>
    <dgm:pt modelId="{AA4F270A-4071-4732-BA53-E9EEC90F778E}" type="pres">
      <dgm:prSet presAssocID="{53499D03-3217-4E59-A367-13E456944CD5}" presName="connTx" presStyleLbl="parChTrans1D2" presStyleIdx="0" presStyleCnt="3"/>
      <dgm:spPr/>
      <dgm:t>
        <a:bodyPr/>
        <a:lstStyle/>
        <a:p>
          <a:endParaRPr lang="en-US"/>
        </a:p>
      </dgm:t>
    </dgm:pt>
    <dgm:pt modelId="{9BB86FC9-3801-42A2-BF24-F3DD8E5067B7}" type="pres">
      <dgm:prSet presAssocID="{5D64F46F-C010-4AC7-A606-007A7DC7E1D2}" presName="node" presStyleLbl="node1" presStyleIdx="0" presStyleCnt="3" custScaleX="55672" custScaleY="55672" custRadScaleRad="109167" custRadScaleInc="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315CAD-26CB-4E3E-99B8-25C9BED468D2}" type="pres">
      <dgm:prSet presAssocID="{C3CB06AB-B5AD-4E63-AFE4-535AAEA6C6F7}" presName="Name9" presStyleLbl="parChTrans1D2" presStyleIdx="1" presStyleCnt="3"/>
      <dgm:spPr/>
      <dgm:t>
        <a:bodyPr/>
        <a:lstStyle/>
        <a:p>
          <a:endParaRPr lang="en-US"/>
        </a:p>
      </dgm:t>
    </dgm:pt>
    <dgm:pt modelId="{D10E61BF-2BC6-480B-A25E-3DD69FE25558}" type="pres">
      <dgm:prSet presAssocID="{C3CB06AB-B5AD-4E63-AFE4-535AAEA6C6F7}" presName="connTx" presStyleLbl="parChTrans1D2" presStyleIdx="1" presStyleCnt="3"/>
      <dgm:spPr/>
      <dgm:t>
        <a:bodyPr/>
        <a:lstStyle/>
        <a:p>
          <a:endParaRPr lang="en-US"/>
        </a:p>
      </dgm:t>
    </dgm:pt>
    <dgm:pt modelId="{284C9D5C-BE18-4196-A115-2087A89128AC}" type="pres">
      <dgm:prSet presAssocID="{975F9286-A3DD-427D-B82A-C363686D538E}" presName="node" presStyleLbl="node1" presStyleIdx="1" presStyleCnt="3" custScaleX="55672" custScaleY="55672" custRadScaleRad="104124" custRadScaleInc="-1486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D88B37-6A0B-4DF7-9F46-2251483999E1}" type="pres">
      <dgm:prSet presAssocID="{DE339DDA-14B2-4397-831D-C7C4BF3B8DFD}" presName="Name9" presStyleLbl="parChTrans1D2" presStyleIdx="2" presStyleCnt="3"/>
      <dgm:spPr/>
      <dgm:t>
        <a:bodyPr/>
        <a:lstStyle/>
        <a:p>
          <a:endParaRPr lang="en-US"/>
        </a:p>
      </dgm:t>
    </dgm:pt>
    <dgm:pt modelId="{56C8FADA-5DF9-4651-80FA-5CD01A5A36BD}" type="pres">
      <dgm:prSet presAssocID="{DE339DDA-14B2-4397-831D-C7C4BF3B8DFD}" presName="connTx" presStyleLbl="parChTrans1D2" presStyleIdx="2" presStyleCnt="3"/>
      <dgm:spPr/>
      <dgm:t>
        <a:bodyPr/>
        <a:lstStyle/>
        <a:p>
          <a:endParaRPr lang="en-US"/>
        </a:p>
      </dgm:t>
    </dgm:pt>
    <dgm:pt modelId="{2E864289-EB78-4E76-997C-3849CE556B85}" type="pres">
      <dgm:prSet presAssocID="{44D79348-F3E4-4AD8-AD21-284B032311FB}" presName="node" presStyleLbl="node1" presStyleIdx="2" presStyleCnt="3" custScaleX="55672" custScaleY="55672" custRadScaleRad="106723" custRadScaleInc="1448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FCE771-DC1D-4C27-95F1-4D989CECE496}" srcId="{89F1DAA4-F6F2-46B5-BF4F-4AC89CABC4F0}" destId="{975F9286-A3DD-427D-B82A-C363686D538E}" srcOrd="1" destOrd="0" parTransId="{C3CB06AB-B5AD-4E63-AFE4-535AAEA6C6F7}" sibTransId="{6658C5F8-4B3A-4BEB-AC04-6B1754F2A98E}"/>
    <dgm:cxn modelId="{C3B32CA6-BD41-40F7-BC35-4AF0DF593375}" type="presOf" srcId="{DE339DDA-14B2-4397-831D-C7C4BF3B8DFD}" destId="{55D88B37-6A0B-4DF7-9F46-2251483999E1}" srcOrd="0" destOrd="0" presId="urn:microsoft.com/office/officeart/2005/8/layout/radial1"/>
    <dgm:cxn modelId="{806A27D5-2F8C-4E8C-A09B-8ED67533EA12}" srcId="{89F1DAA4-F6F2-46B5-BF4F-4AC89CABC4F0}" destId="{44D79348-F3E4-4AD8-AD21-284B032311FB}" srcOrd="2" destOrd="0" parTransId="{DE339DDA-14B2-4397-831D-C7C4BF3B8DFD}" sibTransId="{E591B323-4CE4-4146-A2E5-448AC963F78D}"/>
    <dgm:cxn modelId="{A6A456A6-430D-491C-9048-DCE2E8F19F88}" type="presOf" srcId="{C3CB06AB-B5AD-4E63-AFE4-535AAEA6C6F7}" destId="{D10E61BF-2BC6-480B-A25E-3DD69FE25558}" srcOrd="1" destOrd="0" presId="urn:microsoft.com/office/officeart/2005/8/layout/radial1"/>
    <dgm:cxn modelId="{89E1EE26-221C-4C5D-BB8F-461F56AAD8FB}" srcId="{89F1DAA4-F6F2-46B5-BF4F-4AC89CABC4F0}" destId="{5D64F46F-C010-4AC7-A606-007A7DC7E1D2}" srcOrd="0" destOrd="0" parTransId="{53499D03-3217-4E59-A367-13E456944CD5}" sibTransId="{92FF0B54-FC35-42B2-B25A-1F908DB84906}"/>
    <dgm:cxn modelId="{160C5CED-624B-465D-B502-1A896C3ACD76}" type="presOf" srcId="{DE339DDA-14B2-4397-831D-C7C4BF3B8DFD}" destId="{56C8FADA-5DF9-4651-80FA-5CD01A5A36BD}" srcOrd="1" destOrd="0" presId="urn:microsoft.com/office/officeart/2005/8/layout/radial1"/>
    <dgm:cxn modelId="{07BE213F-CA9C-4D8E-88D9-EFF6DB62F046}" type="presOf" srcId="{53499D03-3217-4E59-A367-13E456944CD5}" destId="{AA4F270A-4071-4732-BA53-E9EEC90F778E}" srcOrd="1" destOrd="0" presId="urn:microsoft.com/office/officeart/2005/8/layout/radial1"/>
    <dgm:cxn modelId="{AA71B174-1CDD-4F64-9EE3-EB0A19E2FCDA}" type="presOf" srcId="{53499D03-3217-4E59-A367-13E456944CD5}" destId="{F74539FA-1D30-4FB5-8AFA-C92C9919310E}" srcOrd="0" destOrd="0" presId="urn:microsoft.com/office/officeart/2005/8/layout/radial1"/>
    <dgm:cxn modelId="{21ADA181-B6C7-4ECA-85AE-B039FF61839D}" type="presOf" srcId="{975F9286-A3DD-427D-B82A-C363686D538E}" destId="{284C9D5C-BE18-4196-A115-2087A89128AC}" srcOrd="0" destOrd="0" presId="urn:microsoft.com/office/officeart/2005/8/layout/radial1"/>
    <dgm:cxn modelId="{9B0A5188-930C-4F66-81E2-AA985823222C}" srcId="{0D926131-F031-4654-8599-2BA21BE31213}" destId="{89F1DAA4-F6F2-46B5-BF4F-4AC89CABC4F0}" srcOrd="0" destOrd="0" parTransId="{B09F90BC-37CD-47BF-8C19-AAF58E264F6A}" sibTransId="{1B5D3463-AF0B-4823-B4E8-3E4029A7D7BC}"/>
    <dgm:cxn modelId="{B526AE52-FA23-48E7-9180-F797CE880A29}" type="presOf" srcId="{5D64F46F-C010-4AC7-A606-007A7DC7E1D2}" destId="{9BB86FC9-3801-42A2-BF24-F3DD8E5067B7}" srcOrd="0" destOrd="0" presId="urn:microsoft.com/office/officeart/2005/8/layout/radial1"/>
    <dgm:cxn modelId="{E2B8CFB7-9FAA-44E4-93A0-AAE0547A922B}" type="presOf" srcId="{44D79348-F3E4-4AD8-AD21-284B032311FB}" destId="{2E864289-EB78-4E76-997C-3849CE556B85}" srcOrd="0" destOrd="0" presId="urn:microsoft.com/office/officeart/2005/8/layout/radial1"/>
    <dgm:cxn modelId="{1BBFB292-A426-4385-A348-CF13CA59B33E}" type="presOf" srcId="{89F1DAA4-F6F2-46B5-BF4F-4AC89CABC4F0}" destId="{A5D804B5-9113-4E67-B711-F1A5C18BECD7}" srcOrd="0" destOrd="0" presId="urn:microsoft.com/office/officeart/2005/8/layout/radial1"/>
    <dgm:cxn modelId="{68FA52A5-0C05-4907-B10F-6159723E96F8}" type="presOf" srcId="{C3CB06AB-B5AD-4E63-AFE4-535AAEA6C6F7}" destId="{B2315CAD-26CB-4E3E-99B8-25C9BED468D2}" srcOrd="0" destOrd="0" presId="urn:microsoft.com/office/officeart/2005/8/layout/radial1"/>
    <dgm:cxn modelId="{6C0FCF38-FD83-40BD-A8FF-08D1F446175F}" type="presOf" srcId="{0D926131-F031-4654-8599-2BA21BE31213}" destId="{ED072C20-F2DC-4F1E-89B4-33C7EC721AE5}" srcOrd="0" destOrd="0" presId="urn:microsoft.com/office/officeart/2005/8/layout/radial1"/>
    <dgm:cxn modelId="{E7248806-FAFA-4D23-8612-4C6B63EE4095}" type="presParOf" srcId="{ED072C20-F2DC-4F1E-89B4-33C7EC721AE5}" destId="{A5D804B5-9113-4E67-B711-F1A5C18BECD7}" srcOrd="0" destOrd="0" presId="urn:microsoft.com/office/officeart/2005/8/layout/radial1"/>
    <dgm:cxn modelId="{8FA65000-44F3-4E04-870F-63874A871A07}" type="presParOf" srcId="{ED072C20-F2DC-4F1E-89B4-33C7EC721AE5}" destId="{F74539FA-1D30-4FB5-8AFA-C92C9919310E}" srcOrd="1" destOrd="0" presId="urn:microsoft.com/office/officeart/2005/8/layout/radial1"/>
    <dgm:cxn modelId="{988F873F-852B-4119-AA0F-7D66770763C7}" type="presParOf" srcId="{F74539FA-1D30-4FB5-8AFA-C92C9919310E}" destId="{AA4F270A-4071-4732-BA53-E9EEC90F778E}" srcOrd="0" destOrd="0" presId="urn:microsoft.com/office/officeart/2005/8/layout/radial1"/>
    <dgm:cxn modelId="{9F5769E2-6CF1-4CB8-9FA1-2D65A664E428}" type="presParOf" srcId="{ED072C20-F2DC-4F1E-89B4-33C7EC721AE5}" destId="{9BB86FC9-3801-42A2-BF24-F3DD8E5067B7}" srcOrd="2" destOrd="0" presId="urn:microsoft.com/office/officeart/2005/8/layout/radial1"/>
    <dgm:cxn modelId="{7A81AED0-A511-437B-8BB7-75D5F5FD2DF7}" type="presParOf" srcId="{ED072C20-F2DC-4F1E-89B4-33C7EC721AE5}" destId="{B2315CAD-26CB-4E3E-99B8-25C9BED468D2}" srcOrd="3" destOrd="0" presId="urn:microsoft.com/office/officeart/2005/8/layout/radial1"/>
    <dgm:cxn modelId="{AB0DD0E4-EFA8-4742-8EA4-61F3B5C0B6BC}" type="presParOf" srcId="{B2315CAD-26CB-4E3E-99B8-25C9BED468D2}" destId="{D10E61BF-2BC6-480B-A25E-3DD69FE25558}" srcOrd="0" destOrd="0" presId="urn:microsoft.com/office/officeart/2005/8/layout/radial1"/>
    <dgm:cxn modelId="{EB4496C4-2DD9-4FB8-AFBD-0E7FF0B93B16}" type="presParOf" srcId="{ED072C20-F2DC-4F1E-89B4-33C7EC721AE5}" destId="{284C9D5C-BE18-4196-A115-2087A89128AC}" srcOrd="4" destOrd="0" presId="urn:microsoft.com/office/officeart/2005/8/layout/radial1"/>
    <dgm:cxn modelId="{9DBF9290-3370-4ADE-82C9-7CEFA8F635FA}" type="presParOf" srcId="{ED072C20-F2DC-4F1E-89B4-33C7EC721AE5}" destId="{55D88B37-6A0B-4DF7-9F46-2251483999E1}" srcOrd="5" destOrd="0" presId="urn:microsoft.com/office/officeart/2005/8/layout/radial1"/>
    <dgm:cxn modelId="{8C8A6B06-06A9-42A4-8CF4-6D64A941A518}" type="presParOf" srcId="{55D88B37-6A0B-4DF7-9F46-2251483999E1}" destId="{56C8FADA-5DF9-4651-80FA-5CD01A5A36BD}" srcOrd="0" destOrd="0" presId="urn:microsoft.com/office/officeart/2005/8/layout/radial1"/>
    <dgm:cxn modelId="{F75C5FF8-0905-4C9C-9531-744D8E404B53}" type="presParOf" srcId="{ED072C20-F2DC-4F1E-89B4-33C7EC721AE5}" destId="{2E864289-EB78-4E76-997C-3849CE556B85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926131-F031-4654-8599-2BA21BE31213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F1DAA4-F6F2-46B5-BF4F-4AC89CABC4F0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B09F90BC-37CD-47BF-8C19-AAF58E264F6A}" type="parTrans" cxnId="{9B0A5188-930C-4F66-81E2-AA985823222C}">
      <dgm:prSet/>
      <dgm:spPr/>
      <dgm:t>
        <a:bodyPr/>
        <a:lstStyle/>
        <a:p>
          <a:endParaRPr lang="en-US"/>
        </a:p>
      </dgm:t>
    </dgm:pt>
    <dgm:pt modelId="{1B5D3463-AF0B-4823-B4E8-3E4029A7D7BC}" type="sibTrans" cxnId="{9B0A5188-930C-4F66-81E2-AA985823222C}">
      <dgm:prSet/>
      <dgm:spPr/>
      <dgm:t>
        <a:bodyPr/>
        <a:lstStyle/>
        <a:p>
          <a:endParaRPr lang="en-US"/>
        </a:p>
      </dgm:t>
    </dgm:pt>
    <dgm:pt modelId="{5D64F46F-C010-4AC7-A606-007A7DC7E1D2}">
      <dgm:prSet phldrT="[Text]" custT="1"/>
      <dgm:spPr/>
      <dgm:t>
        <a:bodyPr/>
        <a:lstStyle/>
        <a:p>
          <a:r>
            <a:rPr lang="nb-NO" sz="1500" dirty="0" smtClean="0"/>
            <a:t>JOBB</a:t>
          </a:r>
          <a:endParaRPr lang="en-US" sz="1500" dirty="0"/>
        </a:p>
      </dgm:t>
    </dgm:pt>
    <dgm:pt modelId="{53499D03-3217-4E59-A367-13E456944CD5}" type="parTrans" cxnId="{89E1EE26-221C-4C5D-BB8F-461F56AAD8FB}">
      <dgm:prSet/>
      <dgm:spPr>
        <a:ln>
          <a:headEnd type="triangle"/>
          <a:tailEnd type="triangle"/>
        </a:ln>
      </dgm:spPr>
      <dgm:t>
        <a:bodyPr/>
        <a:lstStyle/>
        <a:p>
          <a:endParaRPr lang="en-US"/>
        </a:p>
      </dgm:t>
    </dgm:pt>
    <dgm:pt modelId="{92FF0B54-FC35-42B2-B25A-1F908DB84906}" type="sibTrans" cxnId="{89E1EE26-221C-4C5D-BB8F-461F56AAD8FB}">
      <dgm:prSet/>
      <dgm:spPr/>
      <dgm:t>
        <a:bodyPr/>
        <a:lstStyle/>
        <a:p>
          <a:endParaRPr lang="en-US"/>
        </a:p>
      </dgm:t>
    </dgm:pt>
    <dgm:pt modelId="{975F9286-A3DD-427D-B82A-C363686D538E}">
      <dgm:prSet phldrT="[Text]" custT="1"/>
      <dgm:spPr/>
      <dgm:t>
        <a:bodyPr/>
        <a:lstStyle/>
        <a:p>
          <a:r>
            <a:rPr lang="nb-NO" sz="1500" dirty="0" smtClean="0"/>
            <a:t>JOBB</a:t>
          </a:r>
          <a:endParaRPr lang="en-US" sz="1500" dirty="0"/>
        </a:p>
      </dgm:t>
    </dgm:pt>
    <dgm:pt modelId="{C3CB06AB-B5AD-4E63-AFE4-535AAEA6C6F7}" type="parTrans" cxnId="{F9FCE771-DC1D-4C27-95F1-4D989CECE496}">
      <dgm:prSet/>
      <dgm:spPr>
        <a:ln>
          <a:headEnd type="triangle"/>
          <a:tailEnd type="triangle"/>
        </a:ln>
      </dgm:spPr>
      <dgm:t>
        <a:bodyPr/>
        <a:lstStyle/>
        <a:p>
          <a:endParaRPr lang="en-US"/>
        </a:p>
      </dgm:t>
    </dgm:pt>
    <dgm:pt modelId="{6658C5F8-4B3A-4BEB-AC04-6B1754F2A98E}" type="sibTrans" cxnId="{F9FCE771-DC1D-4C27-95F1-4D989CECE496}">
      <dgm:prSet/>
      <dgm:spPr/>
      <dgm:t>
        <a:bodyPr/>
        <a:lstStyle/>
        <a:p>
          <a:endParaRPr lang="en-US"/>
        </a:p>
      </dgm:t>
    </dgm:pt>
    <dgm:pt modelId="{44D79348-F3E4-4AD8-AD21-284B032311FB}">
      <dgm:prSet phldrT="[Text]" custT="1"/>
      <dgm:spPr/>
      <dgm:t>
        <a:bodyPr/>
        <a:lstStyle/>
        <a:p>
          <a:r>
            <a:rPr lang="nb-NO" sz="1500" dirty="0" smtClean="0"/>
            <a:t>JOBB</a:t>
          </a:r>
          <a:endParaRPr lang="en-US" sz="1500" dirty="0"/>
        </a:p>
      </dgm:t>
    </dgm:pt>
    <dgm:pt modelId="{DE339DDA-14B2-4397-831D-C7C4BF3B8DFD}" type="parTrans" cxnId="{806A27D5-2F8C-4E8C-A09B-8ED67533EA12}">
      <dgm:prSet/>
      <dgm:spPr>
        <a:ln>
          <a:headEnd type="triangle"/>
          <a:tailEnd type="triangle"/>
        </a:ln>
      </dgm:spPr>
      <dgm:t>
        <a:bodyPr/>
        <a:lstStyle/>
        <a:p>
          <a:endParaRPr lang="en-US"/>
        </a:p>
      </dgm:t>
    </dgm:pt>
    <dgm:pt modelId="{E591B323-4CE4-4146-A2E5-448AC963F78D}" type="sibTrans" cxnId="{806A27D5-2F8C-4E8C-A09B-8ED67533EA12}">
      <dgm:prSet/>
      <dgm:spPr/>
      <dgm:t>
        <a:bodyPr/>
        <a:lstStyle/>
        <a:p>
          <a:endParaRPr lang="en-US"/>
        </a:p>
      </dgm:t>
    </dgm:pt>
    <dgm:pt modelId="{ED072C20-F2DC-4F1E-89B4-33C7EC721AE5}" type="pres">
      <dgm:prSet presAssocID="{0D926131-F031-4654-8599-2BA21BE3121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D804B5-9113-4E67-B711-F1A5C18BECD7}" type="pres">
      <dgm:prSet presAssocID="{89F1DAA4-F6F2-46B5-BF4F-4AC89CABC4F0}" presName="centerShape" presStyleLbl="node0" presStyleIdx="0" presStyleCnt="1" custLinFactNeighborX="50" custLinFactNeighborY="23748"/>
      <dgm:spPr/>
      <dgm:t>
        <a:bodyPr/>
        <a:lstStyle/>
        <a:p>
          <a:endParaRPr lang="en-US"/>
        </a:p>
      </dgm:t>
    </dgm:pt>
    <dgm:pt modelId="{F74539FA-1D30-4FB5-8AFA-C92C9919310E}" type="pres">
      <dgm:prSet presAssocID="{53499D03-3217-4E59-A367-13E456944CD5}" presName="Name9" presStyleLbl="parChTrans1D2" presStyleIdx="0" presStyleCnt="3"/>
      <dgm:spPr/>
      <dgm:t>
        <a:bodyPr/>
        <a:lstStyle/>
        <a:p>
          <a:endParaRPr lang="en-US"/>
        </a:p>
      </dgm:t>
    </dgm:pt>
    <dgm:pt modelId="{AA4F270A-4071-4732-BA53-E9EEC90F778E}" type="pres">
      <dgm:prSet presAssocID="{53499D03-3217-4E59-A367-13E456944CD5}" presName="connTx" presStyleLbl="parChTrans1D2" presStyleIdx="0" presStyleCnt="3"/>
      <dgm:spPr/>
      <dgm:t>
        <a:bodyPr/>
        <a:lstStyle/>
        <a:p>
          <a:endParaRPr lang="en-US"/>
        </a:p>
      </dgm:t>
    </dgm:pt>
    <dgm:pt modelId="{9BB86FC9-3801-42A2-BF24-F3DD8E5067B7}" type="pres">
      <dgm:prSet presAssocID="{5D64F46F-C010-4AC7-A606-007A7DC7E1D2}" presName="node" presStyleLbl="node1" presStyleIdx="0" presStyleCnt="3" custScaleX="55672" custScaleY="55672" custRadScaleRad="107531" custRadScaleInc="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315CAD-26CB-4E3E-99B8-25C9BED468D2}" type="pres">
      <dgm:prSet presAssocID="{C3CB06AB-B5AD-4E63-AFE4-535AAEA6C6F7}" presName="Name9" presStyleLbl="parChTrans1D2" presStyleIdx="1" presStyleCnt="3"/>
      <dgm:spPr/>
      <dgm:t>
        <a:bodyPr/>
        <a:lstStyle/>
        <a:p>
          <a:endParaRPr lang="en-US"/>
        </a:p>
      </dgm:t>
    </dgm:pt>
    <dgm:pt modelId="{D10E61BF-2BC6-480B-A25E-3DD69FE25558}" type="pres">
      <dgm:prSet presAssocID="{C3CB06AB-B5AD-4E63-AFE4-535AAEA6C6F7}" presName="connTx" presStyleLbl="parChTrans1D2" presStyleIdx="1" presStyleCnt="3"/>
      <dgm:spPr/>
      <dgm:t>
        <a:bodyPr/>
        <a:lstStyle/>
        <a:p>
          <a:endParaRPr lang="en-US"/>
        </a:p>
      </dgm:t>
    </dgm:pt>
    <dgm:pt modelId="{284C9D5C-BE18-4196-A115-2087A89128AC}" type="pres">
      <dgm:prSet presAssocID="{975F9286-A3DD-427D-B82A-C363686D538E}" presName="node" presStyleLbl="node1" presStyleIdx="1" presStyleCnt="3" custScaleX="55672" custScaleY="55672" custRadScaleRad="102723" custRadScaleInc="-1478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D88B37-6A0B-4DF7-9F46-2251483999E1}" type="pres">
      <dgm:prSet presAssocID="{DE339DDA-14B2-4397-831D-C7C4BF3B8DFD}" presName="Name9" presStyleLbl="parChTrans1D2" presStyleIdx="2" presStyleCnt="3"/>
      <dgm:spPr/>
      <dgm:t>
        <a:bodyPr/>
        <a:lstStyle/>
        <a:p>
          <a:endParaRPr lang="en-US"/>
        </a:p>
      </dgm:t>
    </dgm:pt>
    <dgm:pt modelId="{56C8FADA-5DF9-4651-80FA-5CD01A5A36BD}" type="pres">
      <dgm:prSet presAssocID="{DE339DDA-14B2-4397-831D-C7C4BF3B8DFD}" presName="connTx" presStyleLbl="parChTrans1D2" presStyleIdx="2" presStyleCnt="3"/>
      <dgm:spPr/>
      <dgm:t>
        <a:bodyPr/>
        <a:lstStyle/>
        <a:p>
          <a:endParaRPr lang="en-US"/>
        </a:p>
      </dgm:t>
    </dgm:pt>
    <dgm:pt modelId="{2E864289-EB78-4E76-997C-3849CE556B85}" type="pres">
      <dgm:prSet presAssocID="{44D79348-F3E4-4AD8-AD21-284B032311FB}" presName="node" presStyleLbl="node1" presStyleIdx="2" presStyleCnt="3" custScaleX="55672" custScaleY="55672" custRadScaleRad="105353" custRadScaleInc="1440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FCE771-DC1D-4C27-95F1-4D989CECE496}" srcId="{89F1DAA4-F6F2-46B5-BF4F-4AC89CABC4F0}" destId="{975F9286-A3DD-427D-B82A-C363686D538E}" srcOrd="1" destOrd="0" parTransId="{C3CB06AB-B5AD-4E63-AFE4-535AAEA6C6F7}" sibTransId="{6658C5F8-4B3A-4BEB-AC04-6B1754F2A98E}"/>
    <dgm:cxn modelId="{EABA21CE-B672-43C1-A94E-E6CF5563C996}" type="presOf" srcId="{DE339DDA-14B2-4397-831D-C7C4BF3B8DFD}" destId="{55D88B37-6A0B-4DF7-9F46-2251483999E1}" srcOrd="0" destOrd="0" presId="urn:microsoft.com/office/officeart/2005/8/layout/radial1"/>
    <dgm:cxn modelId="{DD8F93F8-DB96-4FFE-8577-8B7DD0DA258D}" type="presOf" srcId="{89F1DAA4-F6F2-46B5-BF4F-4AC89CABC4F0}" destId="{A5D804B5-9113-4E67-B711-F1A5C18BECD7}" srcOrd="0" destOrd="0" presId="urn:microsoft.com/office/officeart/2005/8/layout/radial1"/>
    <dgm:cxn modelId="{C2CCC6EC-14DE-407A-9F90-EB75231B89EF}" type="presOf" srcId="{0D926131-F031-4654-8599-2BA21BE31213}" destId="{ED072C20-F2DC-4F1E-89B4-33C7EC721AE5}" srcOrd="0" destOrd="0" presId="urn:microsoft.com/office/officeart/2005/8/layout/radial1"/>
    <dgm:cxn modelId="{806A27D5-2F8C-4E8C-A09B-8ED67533EA12}" srcId="{89F1DAA4-F6F2-46B5-BF4F-4AC89CABC4F0}" destId="{44D79348-F3E4-4AD8-AD21-284B032311FB}" srcOrd="2" destOrd="0" parTransId="{DE339DDA-14B2-4397-831D-C7C4BF3B8DFD}" sibTransId="{E591B323-4CE4-4146-A2E5-448AC963F78D}"/>
    <dgm:cxn modelId="{89E1EE26-221C-4C5D-BB8F-461F56AAD8FB}" srcId="{89F1DAA4-F6F2-46B5-BF4F-4AC89CABC4F0}" destId="{5D64F46F-C010-4AC7-A606-007A7DC7E1D2}" srcOrd="0" destOrd="0" parTransId="{53499D03-3217-4E59-A367-13E456944CD5}" sibTransId="{92FF0B54-FC35-42B2-B25A-1F908DB84906}"/>
    <dgm:cxn modelId="{42B38F9C-59E6-4649-8D7A-5F388A2476E8}" type="presOf" srcId="{DE339DDA-14B2-4397-831D-C7C4BF3B8DFD}" destId="{56C8FADA-5DF9-4651-80FA-5CD01A5A36BD}" srcOrd="1" destOrd="0" presId="urn:microsoft.com/office/officeart/2005/8/layout/radial1"/>
    <dgm:cxn modelId="{9B0A5188-930C-4F66-81E2-AA985823222C}" srcId="{0D926131-F031-4654-8599-2BA21BE31213}" destId="{89F1DAA4-F6F2-46B5-BF4F-4AC89CABC4F0}" srcOrd="0" destOrd="0" parTransId="{B09F90BC-37CD-47BF-8C19-AAF58E264F6A}" sibTransId="{1B5D3463-AF0B-4823-B4E8-3E4029A7D7BC}"/>
    <dgm:cxn modelId="{0C039841-2D74-4864-B563-84BC67874444}" type="presOf" srcId="{C3CB06AB-B5AD-4E63-AFE4-535AAEA6C6F7}" destId="{B2315CAD-26CB-4E3E-99B8-25C9BED468D2}" srcOrd="0" destOrd="0" presId="urn:microsoft.com/office/officeart/2005/8/layout/radial1"/>
    <dgm:cxn modelId="{F57F8845-EA3E-45DA-BF05-B090EE4E9713}" type="presOf" srcId="{53499D03-3217-4E59-A367-13E456944CD5}" destId="{AA4F270A-4071-4732-BA53-E9EEC90F778E}" srcOrd="1" destOrd="0" presId="urn:microsoft.com/office/officeart/2005/8/layout/radial1"/>
    <dgm:cxn modelId="{8DD4DDE5-5671-49FA-8B62-59B440D36098}" type="presOf" srcId="{975F9286-A3DD-427D-B82A-C363686D538E}" destId="{284C9D5C-BE18-4196-A115-2087A89128AC}" srcOrd="0" destOrd="0" presId="urn:microsoft.com/office/officeart/2005/8/layout/radial1"/>
    <dgm:cxn modelId="{4889E01B-FB35-4C4D-81DB-44FF5CDB54D0}" type="presOf" srcId="{44D79348-F3E4-4AD8-AD21-284B032311FB}" destId="{2E864289-EB78-4E76-997C-3849CE556B85}" srcOrd="0" destOrd="0" presId="urn:microsoft.com/office/officeart/2005/8/layout/radial1"/>
    <dgm:cxn modelId="{BB980641-3F62-484B-9F94-DF799C5434AB}" type="presOf" srcId="{5D64F46F-C010-4AC7-A606-007A7DC7E1D2}" destId="{9BB86FC9-3801-42A2-BF24-F3DD8E5067B7}" srcOrd="0" destOrd="0" presId="urn:microsoft.com/office/officeart/2005/8/layout/radial1"/>
    <dgm:cxn modelId="{CBDE9348-42EF-4306-8688-C8EE1D8F7661}" type="presOf" srcId="{C3CB06AB-B5AD-4E63-AFE4-535AAEA6C6F7}" destId="{D10E61BF-2BC6-480B-A25E-3DD69FE25558}" srcOrd="1" destOrd="0" presId="urn:microsoft.com/office/officeart/2005/8/layout/radial1"/>
    <dgm:cxn modelId="{0D0EBDFA-3070-4E8C-AB9B-A2D388E68A6B}" type="presOf" srcId="{53499D03-3217-4E59-A367-13E456944CD5}" destId="{F74539FA-1D30-4FB5-8AFA-C92C9919310E}" srcOrd="0" destOrd="0" presId="urn:microsoft.com/office/officeart/2005/8/layout/radial1"/>
    <dgm:cxn modelId="{EC660FE5-4B5A-4BAB-BD9E-FF174024621D}" type="presParOf" srcId="{ED072C20-F2DC-4F1E-89B4-33C7EC721AE5}" destId="{A5D804B5-9113-4E67-B711-F1A5C18BECD7}" srcOrd="0" destOrd="0" presId="urn:microsoft.com/office/officeart/2005/8/layout/radial1"/>
    <dgm:cxn modelId="{6479B0A4-1540-4CB9-8048-4A95D0D552D2}" type="presParOf" srcId="{ED072C20-F2DC-4F1E-89B4-33C7EC721AE5}" destId="{F74539FA-1D30-4FB5-8AFA-C92C9919310E}" srcOrd="1" destOrd="0" presId="urn:microsoft.com/office/officeart/2005/8/layout/radial1"/>
    <dgm:cxn modelId="{ABEFB3DB-2FE2-44D4-B393-55D270B654C1}" type="presParOf" srcId="{F74539FA-1D30-4FB5-8AFA-C92C9919310E}" destId="{AA4F270A-4071-4732-BA53-E9EEC90F778E}" srcOrd="0" destOrd="0" presId="urn:microsoft.com/office/officeart/2005/8/layout/radial1"/>
    <dgm:cxn modelId="{F809C831-B6C2-404B-AA44-D413CA976C07}" type="presParOf" srcId="{ED072C20-F2DC-4F1E-89B4-33C7EC721AE5}" destId="{9BB86FC9-3801-42A2-BF24-F3DD8E5067B7}" srcOrd="2" destOrd="0" presId="urn:microsoft.com/office/officeart/2005/8/layout/radial1"/>
    <dgm:cxn modelId="{5D9FE798-A5DA-4941-B782-38CAFE999238}" type="presParOf" srcId="{ED072C20-F2DC-4F1E-89B4-33C7EC721AE5}" destId="{B2315CAD-26CB-4E3E-99B8-25C9BED468D2}" srcOrd="3" destOrd="0" presId="urn:microsoft.com/office/officeart/2005/8/layout/radial1"/>
    <dgm:cxn modelId="{02AF1B7F-50F0-4953-A11B-25201A10335F}" type="presParOf" srcId="{B2315CAD-26CB-4E3E-99B8-25C9BED468D2}" destId="{D10E61BF-2BC6-480B-A25E-3DD69FE25558}" srcOrd="0" destOrd="0" presId="urn:microsoft.com/office/officeart/2005/8/layout/radial1"/>
    <dgm:cxn modelId="{75C1E93F-A7CB-4AD1-8A57-C642379EAA2D}" type="presParOf" srcId="{ED072C20-F2DC-4F1E-89B4-33C7EC721AE5}" destId="{284C9D5C-BE18-4196-A115-2087A89128AC}" srcOrd="4" destOrd="0" presId="urn:microsoft.com/office/officeart/2005/8/layout/radial1"/>
    <dgm:cxn modelId="{8C9002B2-1064-4B54-B0A3-1627E37374A8}" type="presParOf" srcId="{ED072C20-F2DC-4F1E-89B4-33C7EC721AE5}" destId="{55D88B37-6A0B-4DF7-9F46-2251483999E1}" srcOrd="5" destOrd="0" presId="urn:microsoft.com/office/officeart/2005/8/layout/radial1"/>
    <dgm:cxn modelId="{29B60A85-145D-4CF2-98AA-9689DED71FFE}" type="presParOf" srcId="{55D88B37-6A0B-4DF7-9F46-2251483999E1}" destId="{56C8FADA-5DF9-4651-80FA-5CD01A5A36BD}" srcOrd="0" destOrd="0" presId="urn:microsoft.com/office/officeart/2005/8/layout/radial1"/>
    <dgm:cxn modelId="{2496A8B1-AB86-4764-9706-4FADA9EC8DA4}" type="presParOf" srcId="{ED072C20-F2DC-4F1E-89B4-33C7EC721AE5}" destId="{2E864289-EB78-4E76-997C-3849CE556B85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804B5-9113-4E67-B711-F1A5C18BECD7}">
      <dsp:nvSpPr>
        <dsp:cNvPr id="0" name=""/>
        <dsp:cNvSpPr/>
      </dsp:nvSpPr>
      <dsp:spPr>
        <a:xfrm>
          <a:off x="1347869" y="2369658"/>
          <a:ext cx="1193564" cy="1193564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500" kern="1200" dirty="0"/>
        </a:p>
      </dsp:txBody>
      <dsp:txXfrm>
        <a:off x="1522662" y="2544451"/>
        <a:ext cx="843978" cy="843978"/>
      </dsp:txXfrm>
    </dsp:sp>
    <dsp:sp modelId="{F74539FA-1D30-4FB5-8AFA-C92C9919310E}">
      <dsp:nvSpPr>
        <dsp:cNvPr id="0" name=""/>
        <dsp:cNvSpPr/>
      </dsp:nvSpPr>
      <dsp:spPr>
        <a:xfrm rot="16199988">
          <a:off x="1193666" y="1591036"/>
          <a:ext cx="1501960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1501960" y="27641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headEnd type="triangle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907098" y="1581129"/>
        <a:ext cx="75098" cy="75098"/>
      </dsp:txXfrm>
    </dsp:sp>
    <dsp:sp modelId="{9BB86FC9-3801-42A2-BF24-F3DD8E5067B7}">
      <dsp:nvSpPr>
        <dsp:cNvPr id="0" name=""/>
        <dsp:cNvSpPr/>
      </dsp:nvSpPr>
      <dsp:spPr>
        <a:xfrm>
          <a:off x="1612402" y="203217"/>
          <a:ext cx="664481" cy="6644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500" kern="1200" dirty="0" smtClean="0"/>
            <a:t>HJEM</a:t>
          </a:r>
          <a:endParaRPr lang="en-US" sz="1500" kern="1200" dirty="0"/>
        </a:p>
      </dsp:txBody>
      <dsp:txXfrm>
        <a:off x="1709713" y="300528"/>
        <a:ext cx="469859" cy="469859"/>
      </dsp:txXfrm>
    </dsp:sp>
    <dsp:sp modelId="{B2315CAD-26CB-4E3E-99B8-25C9BED468D2}">
      <dsp:nvSpPr>
        <dsp:cNvPr id="0" name=""/>
        <dsp:cNvSpPr/>
      </dsp:nvSpPr>
      <dsp:spPr>
        <a:xfrm rot="17474583">
          <a:off x="1730257" y="1753150"/>
          <a:ext cx="1350604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1350604" y="27641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headEnd type="triangle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371794" y="1747027"/>
        <a:ext cx="67530" cy="67530"/>
      </dsp:txXfrm>
    </dsp:sp>
    <dsp:sp modelId="{284C9D5C-BE18-4196-A115-2087A89128AC}">
      <dsp:nvSpPr>
        <dsp:cNvPr id="0" name=""/>
        <dsp:cNvSpPr/>
      </dsp:nvSpPr>
      <dsp:spPr>
        <a:xfrm>
          <a:off x="2438376" y="509469"/>
          <a:ext cx="664481" cy="6644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500" kern="1200" dirty="0" smtClean="0"/>
            <a:t>HJEM</a:t>
          </a:r>
          <a:endParaRPr lang="en-US" sz="1500" kern="1200" dirty="0"/>
        </a:p>
      </dsp:txBody>
      <dsp:txXfrm>
        <a:off x="2535687" y="606780"/>
        <a:ext cx="469859" cy="469859"/>
      </dsp:txXfrm>
    </dsp:sp>
    <dsp:sp modelId="{55D88B37-6A0B-4DF7-9F46-2251483999E1}">
      <dsp:nvSpPr>
        <dsp:cNvPr id="0" name=""/>
        <dsp:cNvSpPr/>
      </dsp:nvSpPr>
      <dsp:spPr>
        <a:xfrm rot="14815346">
          <a:off x="749896" y="1754749"/>
          <a:ext cx="1380525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1380525" y="27641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headEnd type="triangle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405646" y="1747878"/>
        <a:ext cx="69026" cy="69026"/>
      </dsp:txXfrm>
    </dsp:sp>
    <dsp:sp modelId="{2E864289-EB78-4E76-997C-3849CE556B85}">
      <dsp:nvSpPr>
        <dsp:cNvPr id="0" name=""/>
        <dsp:cNvSpPr/>
      </dsp:nvSpPr>
      <dsp:spPr>
        <a:xfrm>
          <a:off x="707121" y="509473"/>
          <a:ext cx="664481" cy="6644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500" kern="1200" dirty="0" smtClean="0"/>
            <a:t>HJEM</a:t>
          </a:r>
          <a:endParaRPr lang="en-US" sz="1500" kern="1200" dirty="0"/>
        </a:p>
      </dsp:txBody>
      <dsp:txXfrm>
        <a:off x="804432" y="606784"/>
        <a:ext cx="469859" cy="4698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804B5-9113-4E67-B711-F1A5C18BECD7}">
      <dsp:nvSpPr>
        <dsp:cNvPr id="0" name=""/>
        <dsp:cNvSpPr/>
      </dsp:nvSpPr>
      <dsp:spPr>
        <a:xfrm>
          <a:off x="1347869" y="2369658"/>
          <a:ext cx="1193564" cy="1193564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500" kern="1200" dirty="0"/>
        </a:p>
      </dsp:txBody>
      <dsp:txXfrm>
        <a:off x="1522662" y="2544451"/>
        <a:ext cx="843978" cy="843978"/>
      </dsp:txXfrm>
    </dsp:sp>
    <dsp:sp modelId="{F74539FA-1D30-4FB5-8AFA-C92C9919310E}">
      <dsp:nvSpPr>
        <dsp:cNvPr id="0" name=""/>
        <dsp:cNvSpPr/>
      </dsp:nvSpPr>
      <dsp:spPr>
        <a:xfrm rot="16200030">
          <a:off x="1206376" y="1603730"/>
          <a:ext cx="1476574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1476574" y="27641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headEnd type="triangle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07748" y="1594457"/>
        <a:ext cx="73828" cy="73828"/>
      </dsp:txXfrm>
    </dsp:sp>
    <dsp:sp modelId="{9BB86FC9-3801-42A2-BF24-F3DD8E5067B7}">
      <dsp:nvSpPr>
        <dsp:cNvPr id="0" name=""/>
        <dsp:cNvSpPr/>
      </dsp:nvSpPr>
      <dsp:spPr>
        <a:xfrm>
          <a:off x="1612432" y="228603"/>
          <a:ext cx="664481" cy="6644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500" kern="1200" dirty="0" smtClean="0"/>
            <a:t>JOBB</a:t>
          </a:r>
          <a:endParaRPr lang="en-US" sz="1500" kern="1200" dirty="0"/>
        </a:p>
      </dsp:txBody>
      <dsp:txXfrm>
        <a:off x="1709743" y="325914"/>
        <a:ext cx="469859" cy="469859"/>
      </dsp:txXfrm>
    </dsp:sp>
    <dsp:sp modelId="{B2315CAD-26CB-4E3E-99B8-25C9BED468D2}">
      <dsp:nvSpPr>
        <dsp:cNvPr id="0" name=""/>
        <dsp:cNvSpPr/>
      </dsp:nvSpPr>
      <dsp:spPr>
        <a:xfrm rot="17488654">
          <a:off x="1742597" y="1766045"/>
          <a:ext cx="1326966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1326966" y="27641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headEnd type="triangle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372907" y="1760512"/>
        <a:ext cx="66348" cy="66348"/>
      </dsp:txXfrm>
    </dsp:sp>
    <dsp:sp modelId="{284C9D5C-BE18-4196-A115-2087A89128AC}">
      <dsp:nvSpPr>
        <dsp:cNvPr id="0" name=""/>
        <dsp:cNvSpPr/>
      </dsp:nvSpPr>
      <dsp:spPr>
        <a:xfrm>
          <a:off x="2438411" y="534864"/>
          <a:ext cx="664481" cy="6644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500" kern="1200" dirty="0" smtClean="0"/>
            <a:t>JOBB</a:t>
          </a:r>
          <a:endParaRPr lang="en-US" sz="1500" kern="1200" dirty="0"/>
        </a:p>
      </dsp:txBody>
      <dsp:txXfrm>
        <a:off x="2535722" y="632175"/>
        <a:ext cx="469859" cy="469859"/>
      </dsp:txXfrm>
    </dsp:sp>
    <dsp:sp modelId="{55D88B37-6A0B-4DF7-9F46-2251483999E1}">
      <dsp:nvSpPr>
        <dsp:cNvPr id="0" name=""/>
        <dsp:cNvSpPr/>
      </dsp:nvSpPr>
      <dsp:spPr>
        <a:xfrm rot="14800375">
          <a:off x="761063" y="1767692"/>
          <a:ext cx="1357146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1357146" y="27641"/>
              </a:lnTo>
            </a:path>
          </a:pathLst>
        </a:custGeom>
        <a:noFill/>
        <a:ln w="25400" cap="flat" cmpd="sng" algn="ctr">
          <a:solidFill>
            <a:scrgbClr r="0" g="0" b="0"/>
          </a:solidFill>
          <a:prstDash val="solid"/>
          <a:headEnd type="triangle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405708" y="1761405"/>
        <a:ext cx="67857" cy="67857"/>
      </dsp:txXfrm>
    </dsp:sp>
    <dsp:sp modelId="{2E864289-EB78-4E76-997C-3849CE556B85}">
      <dsp:nvSpPr>
        <dsp:cNvPr id="0" name=""/>
        <dsp:cNvSpPr/>
      </dsp:nvSpPr>
      <dsp:spPr>
        <a:xfrm>
          <a:off x="707134" y="534903"/>
          <a:ext cx="664481" cy="6644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500" kern="1200" dirty="0" smtClean="0"/>
            <a:t>JOBB</a:t>
          </a:r>
          <a:endParaRPr lang="en-US" sz="1500" kern="1200" dirty="0"/>
        </a:p>
      </dsp:txBody>
      <dsp:txXfrm>
        <a:off x="804445" y="632214"/>
        <a:ext cx="469859" cy="4698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6F4D3-1AA3-4B54-A5CA-300154ACBB8D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66D61-9823-42F5-B2F3-C4A4612AE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21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A3294-700E-4F00-8654-9C78F28DBBFF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6417" indent="-226417">
              <a:buFont typeface="+mj-lt"/>
              <a:buAutoNum type="arabicParenR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651059-8DB8-5044-97F1-F934F7FC73C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dirty="0" smtClean="0"/>
              <a:t>Fra http://m2016.ruter.no/</a:t>
            </a:r>
          </a:p>
          <a:p>
            <a:pPr marL="171450" indent="-171450">
              <a:buFont typeface="Arial" charset="0"/>
              <a:buChar char="•"/>
            </a:pPr>
            <a:r>
              <a:rPr lang="nb-NO" dirty="0" smtClean="0"/>
              <a:t>Med bildelingstjenester mener vi alle bildelingsløsninger, inkludert samkjøring, private samkjøringsområder, bilkollektiv, kommersielle kortidsbilleietjenester, </a:t>
            </a:r>
            <a:r>
              <a:rPr lang="nb-NO" dirty="0" err="1" smtClean="0"/>
              <a:t>m.m.BEFOLKNINGSTETTHET</a:t>
            </a:r>
            <a:r>
              <a:rPr lang="nb-NO" dirty="0" smtClean="0"/>
              <a:t> / OMRÅDEUTNYTTELSE</a:t>
            </a:r>
          </a:p>
          <a:p>
            <a:pPr marL="171450" indent="-171450">
              <a:buFont typeface="Arial" charset="0"/>
              <a:buChar char="•"/>
            </a:pPr>
            <a:endParaRPr lang="nb-NO" dirty="0" smtClean="0"/>
          </a:p>
          <a:p>
            <a:pPr marL="171450" indent="-171450">
              <a:buFont typeface="Arial" charset="0"/>
              <a:buChar char="•"/>
            </a:pPr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Strategien for morgen­dagens mobilitet er å utvide det tette nett­verket til nye steder i regionen, slik at flere opplever kollektiv­transporten som en attraktiv måte å reise på. Kundene skal få flere reise­muligheter gjennom utviklingen av et samordnet integrert </a:t>
            </a:r>
            <a:r>
              <a:rPr lang="nb-NO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mobilitets­tilbud</a:t>
            </a:r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der også gange, sykkel og bildeling inngår. 5.1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66D61-9823-42F5-B2F3-C4A4612AE8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4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http://m2016.ruter.no/hovedtrekk-ruters-tilbudsutvikling/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66D61-9823-42F5-B2F3-C4A4612AE8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25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5.2</a:t>
            </a:r>
            <a:r>
              <a:rPr lang="nb-NO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tråd med forventet og ønsket areal­utvikling der byene utvikles innenfra og ut, innebærer Ruters strategi at </a:t>
            </a:r>
            <a:r>
              <a:rPr lang="nb-NO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mobilitets­løsningene</a:t>
            </a:r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både bygger opp under og om mulig frem­skynder denne utviklingen. Det innebærer at </a:t>
            </a:r>
            <a:r>
              <a:rPr lang="nb-NO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nettverksfre­kvensen</a:t>
            </a:r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alle områder gradvis øker, og at områder med høy </a:t>
            </a:r>
            <a:r>
              <a:rPr lang="nb-NO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nettverks­frekvens</a:t>
            </a:r>
            <a:r>
              <a:rPr lang="nb-N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utvides. For å få til dette må de stivere systemene for skinne­gående trafikk suppleres med et stadig mer finmasket og fleksibelt nett av buss, mini­busser, bildelings­tjenester, sykkeltraseer og gang­forbindelser.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66D61-9823-42F5-B2F3-C4A4612AE8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46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http://m2016.ruter.no/samordnet-planlegging/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66D61-9823-42F5-B2F3-C4A4612AE8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8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3DED-CE5C-4B30-A866-443A82F4B301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057D-3213-4F11-9398-91B195D31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7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3DED-CE5C-4B30-A866-443A82F4B301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057D-3213-4F11-9398-91B195D31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7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3DED-CE5C-4B30-A866-443A82F4B301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057D-3213-4F11-9398-91B195D31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0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4002A"/>
              </a:solidFill>
            </a:endParaRPr>
          </a:p>
        </p:txBody>
      </p:sp>
      <p:pic>
        <p:nvPicPr>
          <p:cNvPr id="5" name="Picture 8" descr="avis_wth_4cp_rev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6211888"/>
            <a:ext cx="19081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volkswagen_11polo3doorhatchback_5b_sideview.png"/>
          <p:cNvPicPr>
            <a:picLocks noChangeAspect="1"/>
          </p:cNvPicPr>
          <p:nvPr userDrawn="1"/>
        </p:nvPicPr>
        <p:blipFill>
          <a:blip r:embed="rId3"/>
          <a:srcRect l="35039"/>
          <a:stretch>
            <a:fillRect/>
          </a:stretch>
        </p:blipFill>
        <p:spPr bwMode="auto">
          <a:xfrm>
            <a:off x="0" y="381000"/>
            <a:ext cx="59404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419100" y="6091238"/>
            <a:ext cx="8305800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cxnSp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724128" y="0"/>
            <a:ext cx="3419872" cy="6093296"/>
          </a:xfrm>
        </p:spPr>
        <p:txBody>
          <a:bodyPr/>
          <a:lstStyle>
            <a:lvl1pPr>
              <a:defRPr sz="5400" b="1" strike="noStrike" cap="none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57200" y="6093296"/>
            <a:ext cx="4724400" cy="764704"/>
          </a:xfrm>
        </p:spPr>
        <p:txBody>
          <a:bodyPr anchor="ctr"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</a:t>
            </a:r>
            <a:r>
              <a:rPr lang="en-US" dirty="0" smtClean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166232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69783689_small.jpg"/>
          <p:cNvPicPr>
            <a:picLocks noChangeAspect="1"/>
          </p:cNvPicPr>
          <p:nvPr userDrawn="1"/>
        </p:nvPicPr>
        <p:blipFill>
          <a:blip r:embed="rId2"/>
          <a:srcRect l="11080" r="11080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31"/>
          <p:cNvSpPr>
            <a:spLocks noChangeArrowheads="1"/>
          </p:cNvSpPr>
          <p:nvPr userDrawn="1"/>
        </p:nvSpPr>
        <p:spPr bwMode="auto">
          <a:xfrm>
            <a:off x="198438" y="5732463"/>
            <a:ext cx="8747125" cy="8731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4002A"/>
              </a:solidFill>
            </a:endParaRPr>
          </a:p>
        </p:txBody>
      </p:sp>
      <p:pic>
        <p:nvPicPr>
          <p:cNvPr id="12" name="Picture 9" descr="avis_wth_4cp_rev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5942013"/>
            <a:ext cx="19081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3505200"/>
            <a:ext cx="9144000" cy="2209800"/>
          </a:xfrm>
        </p:spPr>
        <p:txBody>
          <a:bodyPr/>
          <a:lstStyle>
            <a:lvl1pPr algn="ctr">
              <a:defRPr sz="4800" strike="noStrike" cap="none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4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67544" y="5733256"/>
            <a:ext cx="5904656" cy="864096"/>
          </a:xfrm>
        </p:spPr>
        <p:txBody>
          <a:bodyPr anchor="ctr"/>
          <a:lstStyle>
            <a:lvl1pPr marL="0" indent="0" algn="l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004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ndy road in the mountains with big sky and paint on road and moss.jpg"/>
          <p:cNvPicPr>
            <a:picLocks noChangeAspect="1"/>
          </p:cNvPicPr>
          <p:nvPr userDrawn="1"/>
        </p:nvPicPr>
        <p:blipFill>
          <a:blip r:embed="rId2"/>
          <a:srcRect l="5720" t="14445" r="5720" b="18889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5" name="Rectangle 1031"/>
          <p:cNvSpPr>
            <a:spLocks noChangeArrowheads="1"/>
          </p:cNvSpPr>
          <p:nvPr userDrawn="1"/>
        </p:nvSpPr>
        <p:spPr bwMode="auto">
          <a:xfrm>
            <a:off x="0" y="4572001"/>
            <a:ext cx="914400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4002A"/>
              </a:solidFill>
            </a:endParaRPr>
          </a:p>
        </p:txBody>
      </p:sp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57200" y="4572000"/>
            <a:ext cx="8153400" cy="1524000"/>
          </a:xfrm>
        </p:spPr>
        <p:txBody>
          <a:bodyPr/>
          <a:lstStyle>
            <a:lvl1pPr algn="l">
              <a:defRPr sz="4800" strike="noStrike" cap="none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8" descr="avis_wth_4cp_rev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6211888"/>
            <a:ext cx="19081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57200" y="6093296"/>
            <a:ext cx="4724400" cy="764704"/>
          </a:xfrm>
        </p:spPr>
        <p:txBody>
          <a:bodyPr anchor="ctr"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780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4002A"/>
              </a:solidFill>
            </a:endParaRPr>
          </a:p>
        </p:txBody>
      </p:sp>
      <p:pic>
        <p:nvPicPr>
          <p:cNvPr id="6" name="Picture 9" descr="avis_wth_4cp_rev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6211888"/>
            <a:ext cx="19081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6"/>
          <p:cNvCxnSpPr>
            <a:cxnSpLocks noChangeShapeType="1"/>
          </p:cNvCxnSpPr>
          <p:nvPr userDrawn="1"/>
        </p:nvCxnSpPr>
        <p:spPr bwMode="auto">
          <a:xfrm>
            <a:off x="5076825" y="6092825"/>
            <a:ext cx="36480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cxnSp>
      <p:sp>
        <p:nvSpPr>
          <p:cNvPr id="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953000" y="914400"/>
            <a:ext cx="3810000" cy="3962400"/>
          </a:xfrm>
        </p:spPr>
        <p:txBody>
          <a:bodyPr/>
          <a:lstStyle>
            <a:lvl1pPr>
              <a:defRPr sz="4800" cap="none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953000" y="4876800"/>
            <a:ext cx="3810000" cy="609600"/>
          </a:xfrm>
        </p:spPr>
        <p:txBody>
          <a:bodyPr anchor="ctr"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7" descr="Avis Forest R2 .jpg"/>
          <p:cNvPicPr>
            <a:picLocks noChangeAspect="1"/>
          </p:cNvPicPr>
          <p:nvPr userDrawn="1"/>
        </p:nvPicPr>
        <p:blipFill>
          <a:blip r:embed="rId3"/>
          <a:srcRect t="-2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84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4002A"/>
              </a:solidFill>
            </a:endParaRPr>
          </a:p>
        </p:txBody>
      </p:sp>
      <p:pic>
        <p:nvPicPr>
          <p:cNvPr id="6" name="Picture 9" descr="avis_wth_4cp_rev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6211888"/>
            <a:ext cx="19081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6"/>
          <p:cNvCxnSpPr>
            <a:cxnSpLocks noChangeShapeType="1"/>
          </p:cNvCxnSpPr>
          <p:nvPr userDrawn="1"/>
        </p:nvCxnSpPr>
        <p:spPr bwMode="auto">
          <a:xfrm>
            <a:off x="5076825" y="6092825"/>
            <a:ext cx="36480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cxnSp>
      <p:sp>
        <p:nvSpPr>
          <p:cNvPr id="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953000" y="914400"/>
            <a:ext cx="3810000" cy="3962400"/>
          </a:xfrm>
        </p:spPr>
        <p:txBody>
          <a:bodyPr/>
          <a:lstStyle>
            <a:lvl1pPr>
              <a:defRPr sz="4800" cap="none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953000" y="4876800"/>
            <a:ext cx="3810000" cy="609600"/>
          </a:xfrm>
        </p:spPr>
        <p:txBody>
          <a:bodyPr anchor="ctr"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186228766.jpg"/>
          <p:cNvPicPr>
            <a:picLocks noChangeAspect="1"/>
          </p:cNvPicPr>
          <p:nvPr userDrawn="1"/>
        </p:nvPicPr>
        <p:blipFill>
          <a:blip r:embed="rId3">
            <a:lum contrast="23000"/>
          </a:blip>
          <a:stretch>
            <a:fillRect/>
          </a:stretch>
        </p:blipFill>
        <p:spPr>
          <a:xfrm>
            <a:off x="0" y="0"/>
            <a:ext cx="4562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4002A"/>
              </a:solidFill>
            </a:endParaRPr>
          </a:p>
        </p:txBody>
      </p:sp>
      <p:pic>
        <p:nvPicPr>
          <p:cNvPr id="5" name="Picture 8" descr="Avis Moose R1.jpg"/>
          <p:cNvPicPr>
            <a:picLocks noChangeAspect="1"/>
          </p:cNvPicPr>
          <p:nvPr userDrawn="1"/>
        </p:nvPicPr>
        <p:blipFill>
          <a:blip r:embed="rId2">
            <a:lum contrast="30000"/>
          </a:blip>
          <a:srcRect l="16168" r="39198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avis_wth_4cp_rev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6211888"/>
            <a:ext cx="19081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6"/>
          <p:cNvCxnSpPr>
            <a:cxnSpLocks noChangeShapeType="1"/>
          </p:cNvCxnSpPr>
          <p:nvPr userDrawn="1"/>
        </p:nvCxnSpPr>
        <p:spPr bwMode="auto">
          <a:xfrm>
            <a:off x="5076825" y="6092825"/>
            <a:ext cx="36480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cxnSp>
      <p:sp>
        <p:nvSpPr>
          <p:cNvPr id="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953000" y="914400"/>
            <a:ext cx="3810000" cy="3962400"/>
          </a:xfrm>
        </p:spPr>
        <p:txBody>
          <a:bodyPr/>
          <a:lstStyle>
            <a:lvl1pPr>
              <a:defRPr sz="4800" cap="none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953000" y="4876800"/>
            <a:ext cx="3810000" cy="609600"/>
          </a:xfrm>
        </p:spPr>
        <p:txBody>
          <a:bodyPr anchor="ctr"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241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>
            <a:spLocks noChangeArrowheads="1"/>
          </p:cNvSpPr>
          <p:nvPr userDrawn="1"/>
        </p:nvSpPr>
        <p:spPr bwMode="auto">
          <a:xfrm>
            <a:off x="0" y="0"/>
            <a:ext cx="9144000" cy="79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4002A"/>
              </a:solidFill>
            </a:endParaRPr>
          </a:p>
        </p:txBody>
      </p:sp>
      <p:pic>
        <p:nvPicPr>
          <p:cNvPr id="5" name="Picture 8" descr="volkswagen_11polo3doorhatchback_5b_sideview.png"/>
          <p:cNvPicPr>
            <a:picLocks noChangeAspect="1"/>
          </p:cNvPicPr>
          <p:nvPr userDrawn="1"/>
        </p:nvPicPr>
        <p:blipFill>
          <a:blip r:embed="rId2"/>
          <a:srcRect l="35039" t="18900" b="23219"/>
          <a:stretch>
            <a:fillRect/>
          </a:stretch>
        </p:blipFill>
        <p:spPr bwMode="auto">
          <a:xfrm>
            <a:off x="-11112" y="6023024"/>
            <a:ext cx="96972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5658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3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5658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3DED-CE5C-4B30-A866-443A82F4B301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057D-3213-4F11-9398-91B195D31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7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70955480_11fade_smal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34878"/>
            <a:ext cx="6660232" cy="122312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65388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14" name="Picture 5" descr="avis_wth_4cp_pos.png"/>
          <p:cNvPicPr>
            <a:picLocks noChangeAspect="1"/>
          </p:cNvPicPr>
          <p:nvPr userDrawn="1"/>
        </p:nvPicPr>
        <p:blipFill>
          <a:blip r:embed="rId3"/>
          <a:srcRect t="4795" r="32062"/>
          <a:stretch>
            <a:fillRect/>
          </a:stretch>
        </p:blipFill>
        <p:spPr bwMode="auto">
          <a:xfrm>
            <a:off x="8100392" y="6489756"/>
            <a:ext cx="648072" cy="25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0000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5436096" y="6116825"/>
            <a:ext cx="3456384" cy="3729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D40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D4002A"/>
              </a:solidFill>
            </a:endParaRPr>
          </a:p>
        </p:txBody>
      </p:sp>
      <p:pic>
        <p:nvPicPr>
          <p:cNvPr id="6" name="Picture 9" descr="avis_wth_4cp_rev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6211888"/>
            <a:ext cx="19081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6"/>
          <p:cNvCxnSpPr>
            <a:cxnSpLocks noChangeShapeType="1"/>
          </p:cNvCxnSpPr>
          <p:nvPr userDrawn="1"/>
        </p:nvCxnSpPr>
        <p:spPr bwMode="auto">
          <a:xfrm>
            <a:off x="2590800" y="6092825"/>
            <a:ext cx="613410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</p:cxnSp>
      <p:sp>
        <p:nvSpPr>
          <p:cNvPr id="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590800" y="914400"/>
            <a:ext cx="6172200" cy="3962400"/>
          </a:xfrm>
        </p:spPr>
        <p:txBody>
          <a:bodyPr/>
          <a:lstStyle>
            <a:lvl1pPr>
              <a:defRPr sz="4800" cap="all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4876800"/>
            <a:ext cx="6172200" cy="609600"/>
          </a:xfrm>
        </p:spPr>
        <p:txBody>
          <a:bodyPr anchor="ctr"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150369658_small.jpg"/>
          <p:cNvPicPr>
            <a:picLocks noChangeAspect="1"/>
          </p:cNvPicPr>
          <p:nvPr userDrawn="1"/>
        </p:nvPicPr>
        <p:blipFill>
          <a:blip r:embed="rId3"/>
          <a:srcRect l="39967" r="8199"/>
          <a:stretch>
            <a:fillRect/>
          </a:stretch>
        </p:blipFill>
        <p:spPr>
          <a:xfrm>
            <a:off x="0" y="0"/>
            <a:ext cx="220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239"/>
            <a:ext cx="7101840" cy="658761"/>
          </a:xfrm>
        </p:spPr>
        <p:txBody>
          <a:bodyPr anchor="b"/>
          <a:lstStyle>
            <a:lvl1pPr>
              <a:defRPr sz="20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46FF6C-7F6C-074B-8278-B3C939394E5A}" type="datetime1">
              <a:rPr lang="en-US" smtClean="0"/>
              <a:t>3/31/2016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90560" y="435308"/>
            <a:ext cx="396240" cy="365125"/>
          </a:xfrm>
          <a:prstGeom prst="rect">
            <a:avLst/>
          </a:prstGeom>
        </p:spPr>
        <p:txBody>
          <a:bodyPr anchor="b"/>
          <a:lstStyle/>
          <a:p>
            <a:fld id="{A0016AB9-269E-C842-94C6-5B4465B49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987"/>
            <a:ext cx="7101840" cy="644013"/>
          </a:xfrm>
        </p:spPr>
        <p:txBody>
          <a:bodyPr anchor="b"/>
          <a:lstStyle>
            <a:lvl1pPr>
              <a:defRPr sz="20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5048794"/>
          </a:xfrm>
          <a:prstGeom prst="rect">
            <a:avLst/>
          </a:prstGeom>
        </p:spPr>
        <p:txBody>
          <a:bodyPr>
            <a:normAutofit/>
          </a:bodyPr>
          <a:lstStyle>
            <a:lvl1pPr marL="339725" indent="-339725">
              <a:buClr>
                <a:srgbClr val="5DA535"/>
              </a:buClr>
              <a:buSzPct val="75000"/>
              <a:buFont typeface="Wingdings" pitchFamily="2" charset="2"/>
              <a:buChar char="£"/>
              <a:defRPr sz="2000"/>
            </a:lvl1pPr>
            <a:lvl2pPr marL="693738" indent="-354013">
              <a:buClr>
                <a:srgbClr val="5DA535"/>
              </a:buClr>
              <a:defRPr sz="1800"/>
            </a:lvl2pPr>
            <a:lvl3pPr marL="914400" indent="-220663">
              <a:buClr>
                <a:srgbClr val="5DA535"/>
              </a:buClr>
              <a:defRPr sz="1600"/>
            </a:lvl3pPr>
            <a:lvl4pPr marL="1150938" indent="-236538">
              <a:buClr>
                <a:srgbClr val="5DA535"/>
              </a:buClr>
              <a:defRPr sz="1400"/>
            </a:lvl4pPr>
            <a:lvl5pPr marL="1371600" indent="-220663">
              <a:buClr>
                <a:srgbClr val="5DA535"/>
              </a:buCl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2EAACF-7671-1045-81D1-3E568BDAEAF8}" type="datetime1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90560" y="431800"/>
            <a:ext cx="396240" cy="365125"/>
          </a:xfrm>
          <a:prstGeom prst="rect">
            <a:avLst/>
          </a:prstGeom>
        </p:spPr>
        <p:txBody>
          <a:bodyPr anchor="b"/>
          <a:lstStyle/>
          <a:p>
            <a:fld id="{A0016AB9-269E-C842-94C6-5B4465B49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3DED-CE5C-4B30-A866-443A82F4B301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057D-3213-4F11-9398-91B195D31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1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3DED-CE5C-4B30-A866-443A82F4B301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057D-3213-4F11-9398-91B195D31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3DED-CE5C-4B30-A866-443A82F4B301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057D-3213-4F11-9398-91B195D31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2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3DED-CE5C-4B30-A866-443A82F4B301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057D-3213-4F11-9398-91B195D31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3DED-CE5C-4B30-A866-443A82F4B301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057D-3213-4F11-9398-91B195D31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0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3DED-CE5C-4B30-A866-443A82F4B301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057D-3213-4F11-9398-91B195D31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0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3DED-CE5C-4B30-A866-443A82F4B301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E057D-3213-4F11-9398-91B195D31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0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43DED-CE5C-4B30-A866-443A82F4B301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E057D-3213-4F11-9398-91B195D31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24744"/>
            <a:ext cx="82296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1028" name="Straight Connector 6"/>
          <p:cNvCxnSpPr>
            <a:cxnSpLocks noChangeShapeType="1"/>
          </p:cNvCxnSpPr>
          <p:nvPr userDrawn="1"/>
        </p:nvCxnSpPr>
        <p:spPr bwMode="auto">
          <a:xfrm>
            <a:off x="419100" y="6363975"/>
            <a:ext cx="8305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pic>
        <p:nvPicPr>
          <p:cNvPr id="1029" name="Picture 5" descr="avis_wth_4cp_pos.png"/>
          <p:cNvPicPr>
            <a:picLocks noChangeAspect="1"/>
          </p:cNvPicPr>
          <p:nvPr userDrawn="1"/>
        </p:nvPicPr>
        <p:blipFill>
          <a:blip r:embed="rId14"/>
          <a:srcRect t="4795" r="32062"/>
          <a:stretch>
            <a:fillRect/>
          </a:stretch>
        </p:blipFill>
        <p:spPr bwMode="auto">
          <a:xfrm>
            <a:off x="8100392" y="6489756"/>
            <a:ext cx="648072" cy="25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30" name="Straight Connector 6"/>
          <p:cNvCxnSpPr>
            <a:cxnSpLocks noChangeShapeType="1"/>
          </p:cNvCxnSpPr>
          <p:nvPr userDrawn="1"/>
        </p:nvCxnSpPr>
        <p:spPr bwMode="auto">
          <a:xfrm>
            <a:off x="419100" y="761529"/>
            <a:ext cx="83058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45745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cap="none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600">
          <a:solidFill>
            <a:schemeClr val="tx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1600">
          <a:solidFill>
            <a:schemeClr val="tx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16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35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36.png"/><Relationship Id="rId10" Type="http://schemas.openxmlformats.org/officeDocument/2006/relationships/diagramData" Target="../diagrams/data2.xml"/><Relationship Id="rId4" Type="http://schemas.microsoft.com/office/2007/relationships/hdphoto" Target="../media/hdphoto1.wdp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12" Type="http://schemas.openxmlformats.org/officeDocument/2006/relationships/image" Target="../media/image31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jpeg"/><Relationship Id="rId11" Type="http://schemas.openxmlformats.org/officeDocument/2006/relationships/image" Target="../media/image30.gif"/><Relationship Id="rId5" Type="http://schemas.openxmlformats.org/officeDocument/2006/relationships/image" Target="../media/image25.jpeg"/><Relationship Id="rId10" Type="http://schemas.openxmlformats.org/officeDocument/2006/relationships/image" Target="../media/image29.gif"/><Relationship Id="rId4" Type="http://schemas.openxmlformats.org/officeDocument/2006/relationships/image" Target="../media/image24.png"/><Relationship Id="rId9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# </a:t>
            </a:r>
            <a:r>
              <a:rPr lang="en-US" cap="none" dirty="0" err="1" smtClean="0"/>
              <a:t>Mobilitet</a:t>
            </a:r>
            <a:endParaRPr lang="en-US" cap="none" dirty="0" smtClean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7200" y="5943600"/>
            <a:ext cx="4724400" cy="764704"/>
          </a:xfrm>
        </p:spPr>
        <p:txBody>
          <a:bodyPr/>
          <a:lstStyle/>
          <a:p>
            <a:r>
              <a:rPr lang="nb-NO" dirty="0" smtClean="0"/>
              <a:t>Morten Torp</a:t>
            </a:r>
          </a:p>
          <a:p>
            <a:r>
              <a:rPr lang="nb-NO" dirty="0" smtClean="0"/>
              <a:t>Avis Budget Group Norway</a:t>
            </a:r>
          </a:p>
          <a:p>
            <a:r>
              <a:rPr lang="nb-NO" dirty="0" smtClean="0"/>
              <a:t>Sales &amp; </a:t>
            </a:r>
            <a:r>
              <a:rPr lang="nb-NO" dirty="0" err="1" smtClean="0"/>
              <a:t>Marketing</a:t>
            </a:r>
            <a:r>
              <a:rPr lang="nb-NO" dirty="0" smtClean="0"/>
              <a:t> </a:t>
            </a:r>
            <a:r>
              <a:rPr lang="nb-NO" dirty="0" err="1" smtClean="0"/>
              <a:t>Director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" y="228600"/>
            <a:ext cx="457200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rPr>
              <a:t>Ruters strategi­dokument M2016 tar steget fra kollektiv­trafikkstrategi til </a:t>
            </a:r>
            <a:r>
              <a:rPr kumimoji="0" lang="nb-NO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rPr>
              <a:t>mobilitets­strategi</a:t>
            </a:r>
            <a:r>
              <a:rPr kumimoji="0" lang="nb-NO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rPr>
              <a:t>. I dette ligger erkjennelsen av at et kollektiv­transportselskap som Ruter, med samarbeids­partnere og operatører, bør ta et bredere grep om </a:t>
            </a:r>
            <a:r>
              <a:rPr kumimoji="0" lang="nb-NO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rPr>
              <a:t>mobilitetsut­fordringene</a:t>
            </a:r>
            <a:r>
              <a:rPr kumimoji="0" lang="nb-NO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rPr>
              <a:t>. Visjonen for fremtiden er at et tettere og mer integrert </a:t>
            </a:r>
            <a:r>
              <a:rPr kumimoji="0" lang="nb-NO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rPr>
              <a:t>mobilitets­tilbud</a:t>
            </a:r>
            <a:r>
              <a:rPr kumimoji="0" lang="nb-NO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rPr>
              <a:t> gjør det enklere for kundene å sette fra seg bilen, og samtidig ha frihet og fleksibilitet i hverdagen. Stegene mot denne fremtiden bygger på en kombinasjon av kjente løsninger og nye utviklings­strategier. Som utgangs­punkt ligger det politisk omforente og ambisiøse målet om at personbil­trafikken i Oslo og Akershus ikke skal vokse. I M2016 spør vi – hva skal til, for at kollektiv­transporten, sammen med sykkel og gange, skal ta veksten i den regionale person­trafikken?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058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http://m2016.ruter.no/content/uploads/2015/06/5.2-Markedsrettet-tilbudsutvikling_Ruter-AS-M2016.pn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" y="0"/>
            <a:ext cx="9130079" cy="743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920002757"/>
              </p:ext>
            </p:extLst>
          </p:nvPr>
        </p:nvGraphicFramePr>
        <p:xfrm>
          <a:off x="152400" y="25400"/>
          <a:ext cx="3886200" cy="368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211752883"/>
              </p:ext>
            </p:extLst>
          </p:nvPr>
        </p:nvGraphicFramePr>
        <p:xfrm>
          <a:off x="4800600" y="0"/>
          <a:ext cx="3886200" cy="368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5" name="Oval 4"/>
          <p:cNvSpPr/>
          <p:nvPr/>
        </p:nvSpPr>
        <p:spPr>
          <a:xfrm>
            <a:off x="7696200" y="4191000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104420erbr\AppData\Local\Microsoft\Windows\Temporary Internet Files\Content.IE5\WUXNMVWX\11292-illustration-of-a-plane-silhouette-pv[1]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234" y="4415287"/>
            <a:ext cx="571966" cy="46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7210372" y="3422530"/>
            <a:ext cx="638228" cy="797224"/>
          </a:xfrm>
          <a:prstGeom prst="straightConnector1">
            <a:avLst/>
          </a:prstGeom>
          <a:ln w="2603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895600" y="3352800"/>
            <a:ext cx="2971800" cy="0"/>
          </a:xfrm>
          <a:prstGeom prst="straightConnector1">
            <a:avLst/>
          </a:prstGeom>
          <a:ln w="50800" cmpd="sng">
            <a:solidFill>
              <a:schemeClr val="tx1"/>
            </a:solidFill>
            <a:prstDash val="dash"/>
            <a:headEnd type="triangl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729111" y="3429000"/>
            <a:ext cx="3304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b="1" dirty="0" smtClean="0"/>
              <a:t># Linjer med lite trafikk</a:t>
            </a:r>
          </a:p>
          <a:p>
            <a:pPr algn="ctr"/>
            <a:r>
              <a:rPr lang="nb-NO" sz="2000" b="1" dirty="0" smtClean="0"/>
              <a:t># Trafikksvake knutepunkter</a:t>
            </a:r>
          </a:p>
        </p:txBody>
      </p:sp>
      <p:pic>
        <p:nvPicPr>
          <p:cNvPr id="1029" name="Picture 5" descr="http://www.prosam.org/img/logo/ruter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29" y="2518284"/>
            <a:ext cx="1298321" cy="9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http://www.prosam.org/img/logo/ruter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11" y="2478342"/>
            <a:ext cx="1298321" cy="9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Arrow Connector 39"/>
          <p:cNvCxnSpPr/>
          <p:nvPr/>
        </p:nvCxnSpPr>
        <p:spPr>
          <a:xfrm>
            <a:off x="2895600" y="2743200"/>
            <a:ext cx="2971800" cy="0"/>
          </a:xfrm>
          <a:prstGeom prst="straightConnector1">
            <a:avLst/>
          </a:prstGeom>
          <a:ln w="50800" cmpd="sng">
            <a:solidFill>
              <a:schemeClr val="tx1"/>
            </a:solidFill>
            <a:prstDash val="solid"/>
            <a:headEnd type="triangl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9" descr="https://cdn4.iconfinder.com/data/icons/car-silhouettes/1000/city-car-51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62117"/>
            <a:ext cx="1135877" cy="68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https://cdn4.iconfinder.com/data/icons/car-silhouettes/1000/city-car-51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81034"/>
            <a:ext cx="1135877" cy="68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https://cdn4.iconfinder.com/data/icons/car-silhouettes/1000/city-car-51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50" y="1381034"/>
            <a:ext cx="1135877" cy="68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9" descr="https://cdn4.iconfinder.com/data/icons/car-silhouettes/1000/city-car-51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085" y="3481364"/>
            <a:ext cx="1135877" cy="68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/>
          <p:cNvSpPr/>
          <p:nvPr/>
        </p:nvSpPr>
        <p:spPr>
          <a:xfrm>
            <a:off x="228600" y="4197470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C:\Users\104420erbr\AppData\Local\Microsoft\Windows\Temporary Internet Files\Content.IE5\WUXNMVWX\11292-illustration-of-a-plane-silhouette-pv[1]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34" y="4421757"/>
            <a:ext cx="571966" cy="46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H="1">
            <a:off x="910538" y="3436504"/>
            <a:ext cx="663214" cy="760966"/>
          </a:xfrm>
          <a:prstGeom prst="straightConnector1">
            <a:avLst/>
          </a:prstGeom>
          <a:ln w="2603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9" descr="https://cdn4.iconfinder.com/data/icons/car-silhouettes/1000/city-car-51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87834"/>
            <a:ext cx="1135877" cy="68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4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13" grpId="0">
        <p:bldAsOne/>
      </p:bldGraphic>
      <p:bldP spid="5" grpId="0" animBg="1"/>
      <p:bldP spid="30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Løsning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Feeding</a:t>
            </a:r>
            <a:r>
              <a:rPr lang="nb-NO" dirty="0" smtClean="0"/>
              <a:t> av kunder til og fra ruter sine trafikknutepunkt</a:t>
            </a:r>
          </a:p>
          <a:p>
            <a:r>
              <a:rPr lang="nb-NO" dirty="0" err="1" smtClean="0"/>
              <a:t>Feeding</a:t>
            </a:r>
            <a:r>
              <a:rPr lang="nb-NO" dirty="0" smtClean="0"/>
              <a:t> av kunder fra trafikknutepunkt til jobb med bil eller Sykkel/EL sykkel</a:t>
            </a:r>
          </a:p>
          <a:p>
            <a:r>
              <a:rPr lang="nb-NO" dirty="0" smtClean="0"/>
              <a:t>Være alternativ transport for ruterkunder ved trafikksvake tidsperioder/strekninger</a:t>
            </a:r>
          </a:p>
          <a:p>
            <a:r>
              <a:rPr lang="nb-NO" dirty="0" err="1" smtClean="0"/>
              <a:t>Feeding</a:t>
            </a:r>
            <a:r>
              <a:rPr lang="nb-NO" dirty="0" smtClean="0"/>
              <a:t> av kunder fra flyplass til trafikknutepunkt</a:t>
            </a:r>
          </a:p>
          <a:p>
            <a:r>
              <a:rPr lang="nb-NO" dirty="0" smtClean="0"/>
              <a:t>Felles bestillingsløsningen med Ruter </a:t>
            </a:r>
            <a:r>
              <a:rPr lang="nb-NO" dirty="0" err="1" smtClean="0"/>
              <a:t>App</a:t>
            </a:r>
            <a:endParaRPr lang="nb-NO" dirty="0" smtClean="0"/>
          </a:p>
          <a:p>
            <a:r>
              <a:rPr lang="nb-NO" dirty="0" smtClean="0"/>
              <a:t>Ruterbestillinger på Avis </a:t>
            </a:r>
            <a:r>
              <a:rPr lang="nb-NO" dirty="0" err="1" smtClean="0"/>
              <a:t>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Slutt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b-NO" sz="5400" dirty="0" smtClean="0"/>
              <a:t>Takk for oss</a:t>
            </a:r>
          </a:p>
          <a:p>
            <a:pPr marL="0" indent="0" algn="ctr">
              <a:buNone/>
            </a:pPr>
            <a:endParaRPr lang="nb-NO" dirty="0" smtClean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 smtClean="0"/>
          </a:p>
          <a:p>
            <a:pPr marL="0" indent="0" algn="ctr">
              <a:buNone/>
            </a:pPr>
            <a:r>
              <a:rPr lang="nb-NO" dirty="0" smtClean="0"/>
              <a:t>Kristoffer Johansen</a:t>
            </a:r>
          </a:p>
          <a:p>
            <a:pPr marL="0" indent="0" algn="ctr">
              <a:buNone/>
            </a:pPr>
            <a:r>
              <a:rPr lang="nb-NO" dirty="0" smtClean="0"/>
              <a:t>Erik André Bratseth</a:t>
            </a:r>
          </a:p>
          <a:p>
            <a:pPr marL="0" indent="0" algn="ctr">
              <a:buNone/>
            </a:pPr>
            <a:r>
              <a:rPr lang="nb-NO" dirty="0" smtClean="0"/>
              <a:t>Morten Torp</a:t>
            </a:r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 smtClean="0"/>
          </a:p>
          <a:p>
            <a:pPr marL="0" indent="0" algn="ctr">
              <a:buNone/>
            </a:pPr>
            <a:r>
              <a:rPr lang="nb-NO" dirty="0" smtClean="0"/>
              <a:t>Avis Budget Group</a:t>
            </a:r>
          </a:p>
          <a:p>
            <a:pPr marL="0" indent="0" algn="ctr">
              <a:buNone/>
            </a:pPr>
            <a:r>
              <a:rPr lang="nb-NO" dirty="0" smtClean="0"/>
              <a:t>Norway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9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>
            <a:normAutofit/>
          </a:bodyPr>
          <a:lstStyle/>
          <a:p>
            <a:r>
              <a:rPr lang="nb-NO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http://m2016.ruter.no/content/uploads/2015/06/5.2-Markedsrettet-tilbudsutvikling_Ruter-AS-M20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" y="-76200"/>
            <a:ext cx="9130079" cy="743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13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m2016.ruter.no/content/uploads/2015/06/8.1-Regional-utvikling_Ruter-AS-M2016Plansamarbeidet-i-Oslo-og-Akersh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8" y="-200025"/>
            <a:ext cx="7866795" cy="705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2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nb-NO" dirty="0" smtClean="0"/>
              <a:t>LEDENDE INNEN BILUTLEIE OG BILDELING I VERDEN</a:t>
            </a:r>
            <a:endParaRPr lang="en-US" dirty="0"/>
          </a:p>
        </p:txBody>
      </p:sp>
      <p:grpSp>
        <p:nvGrpSpPr>
          <p:cNvPr id="3" name="Plassholder for innhold 5"/>
          <p:cNvGrpSpPr/>
          <p:nvPr/>
        </p:nvGrpSpPr>
        <p:grpSpPr>
          <a:xfrm>
            <a:off x="1341925" y="1449178"/>
            <a:ext cx="6472409" cy="3906893"/>
            <a:chOff x="1789233" y="1449177"/>
            <a:chExt cx="8629879" cy="3906893"/>
          </a:xfrm>
        </p:grpSpPr>
        <p:sp>
          <p:nvSpPr>
            <p:cNvPr id="4" name="Freeform 3"/>
            <p:cNvSpPr/>
            <p:nvPr/>
          </p:nvSpPr>
          <p:spPr>
            <a:xfrm>
              <a:off x="1791931" y="1449177"/>
              <a:ext cx="2630235" cy="10520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30239"/>
                <a:gd name="f7" fmla="val 1052095"/>
                <a:gd name="f8" fmla="+- 0 0 -90"/>
                <a:gd name="f9" fmla="*/ f3 1 2630239"/>
                <a:gd name="f10" fmla="*/ f4 1 105209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630239"/>
                <a:gd name="f19" fmla="*/ f15 1 1052095"/>
                <a:gd name="f20" fmla="*/ 0 f16 1"/>
                <a:gd name="f21" fmla="*/ 0 f15 1"/>
                <a:gd name="f22" fmla="*/ 2630239 f16 1"/>
                <a:gd name="f23" fmla="*/ 1052095 f15 1"/>
                <a:gd name="f24" fmla="+- f17 0 f1"/>
                <a:gd name="f25" fmla="*/ f20 1 2630239"/>
                <a:gd name="f26" fmla="*/ f21 1 1052095"/>
                <a:gd name="f27" fmla="*/ f22 1 2630239"/>
                <a:gd name="f28" fmla="*/ f23 1 105209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630239" h="105209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FF0000"/>
              </a:solidFill>
              <a:prstDash val="solid"/>
            </a:ln>
          </p:spPr>
          <p:txBody>
            <a:bodyPr vert="horz" wrap="square" lIns="199138" tIns="113787" rIns="199138" bIns="113787" anchor="ctr" anchorCtr="1" compatLnSpc="1"/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1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Calibri"/>
                </a:rPr>
                <a:t>ABG </a:t>
              </a:r>
              <a:r>
                <a:rPr lang="en-US" b="1" dirty="0" err="1">
                  <a:solidFill>
                    <a:srgbClr val="FFFFFF"/>
                  </a:solidFill>
                  <a:latin typeface="Calibri"/>
                </a:rPr>
                <a:t>I</a:t>
              </a:r>
              <a:r>
                <a:rPr lang="en-US" b="1" i="0" u="none" strike="noStrike" kern="1200" cap="none" spc="0" baseline="0" dirty="0" err="1" smtClean="0">
                  <a:solidFill>
                    <a:srgbClr val="FFFFFF"/>
                  </a:solidFill>
                  <a:uFillTx/>
                  <a:latin typeface="Calibri"/>
                </a:rPr>
                <a:t>nternasjonalt</a:t>
              </a:r>
              <a:endParaRPr lang="en-US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1789233" y="2501268"/>
              <a:ext cx="2630235" cy="28548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7322"/>
                <a:gd name="f8" fmla="val 10800"/>
                <a:gd name="f9" fmla="val 23922"/>
                <a:gd name="f10" fmla="val 20172"/>
                <a:gd name="f11" fmla="+- 0 0 -90"/>
                <a:gd name="f12" fmla="*/ f3 1 21600"/>
                <a:gd name="f13" fmla="*/ f4 1 21600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21600"/>
                <a:gd name="f20" fmla="*/ 0 f17 1"/>
                <a:gd name="f21" fmla="*/ 21600 f17 1"/>
                <a:gd name="f22" fmla="*/ 17322 f17 1"/>
                <a:gd name="f23" fmla="*/ 20172 f17 1"/>
                <a:gd name="f24" fmla="+- f18 0 f1"/>
                <a:gd name="f25" fmla="*/ f20 1 21600"/>
                <a:gd name="f26" fmla="*/ f21 1 21600"/>
                <a:gd name="f27" fmla="*/ f22 1 21600"/>
                <a:gd name="f28" fmla="*/ f23 1 21600"/>
                <a:gd name="f29" fmla="*/ f14 1 f19"/>
                <a:gd name="f30" fmla="*/ f15 1 f19"/>
                <a:gd name="f31" fmla="*/ f25 1 f19"/>
                <a:gd name="f32" fmla="*/ f26 1 f19"/>
                <a:gd name="f33" fmla="*/ f27 1 f19"/>
                <a:gd name="f34" fmla="*/ f28 1 f19"/>
                <a:gd name="f35" fmla="*/ f29 f12 1"/>
                <a:gd name="f36" fmla="*/ f30 f12 1"/>
                <a:gd name="f37" fmla="*/ f30 f13 1"/>
                <a:gd name="f38" fmla="*/ f29 f13 1"/>
                <a:gd name="f39" fmla="*/ f31 f12 1"/>
                <a:gd name="f40" fmla="*/ f31 f13 1"/>
                <a:gd name="f41" fmla="*/ f32 f12 1"/>
                <a:gd name="f42" fmla="*/ f33 f13 1"/>
                <a:gd name="f43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  <a:cxn ang="f24">
                  <a:pos x="f41" y="f42"/>
                </a:cxn>
                <a:cxn ang="f24">
                  <a:pos x="f39" y="f43"/>
                </a:cxn>
                <a:cxn ang="f24">
                  <a:pos x="f39" y="f40"/>
                </a:cxn>
              </a:cxnLst>
              <a:rect l="f35" t="f38" r="f36" b="f37"/>
              <a:pathLst>
                <a:path w="21600" h="2160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cubicBezTo>
                    <a:pt x="f8" y="f7"/>
                    <a:pt x="f8" y="f9"/>
                    <a:pt x="f5" y="f10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F2F2F2">
                <a:alpha val="90000"/>
              </a:srgbClr>
            </a:solidFill>
            <a:ln w="12701">
              <a:solidFill>
                <a:srgbClr val="F2F2F2">
                  <a:alpha val="90000"/>
                </a:srgbClr>
              </a:solidFill>
              <a:prstDash val="solid"/>
              <a:miter/>
            </a:ln>
            <a:effectLst>
              <a:outerShdw dir="16200000" algn="tl">
                <a:srgbClr val="000000">
                  <a:alpha val="45000"/>
                </a:srgbClr>
              </a:outerShdw>
            </a:effectLst>
          </p:spPr>
          <p:txBody>
            <a:bodyPr vert="horz" wrap="square" lIns="106683" tIns="106683" rIns="142244" bIns="725430" anchor="t" anchorCtr="0" compatLnSpc="1"/>
            <a:lstStyle/>
            <a:p>
              <a:pPr marL="228600" marR="0" lvl="1" indent="-22860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 dirty="0" smtClean="0">
                  <a:solidFill>
                    <a:srgbClr val="000000"/>
                  </a:solidFill>
                  <a:uFillTx/>
                  <a:latin typeface="Calibri"/>
                </a:rPr>
                <a:t>172</a:t>
              </a:r>
              <a:r>
                <a:rPr lang="en-US" sz="1400" b="0" i="0" u="none" strike="noStrike" kern="1200" cap="none" spc="0" dirty="0" smtClean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en-US" sz="1400" b="0" i="0" u="none" strike="noStrike" kern="1200" cap="none" spc="0" baseline="0" dirty="0" smtClean="0">
                  <a:solidFill>
                    <a:srgbClr val="000000"/>
                  </a:solidFill>
                  <a:uFillTx/>
                  <a:latin typeface="Calibri"/>
                </a:rPr>
                <a:t>land</a:t>
              </a:r>
              <a:endPara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  <a:p>
              <a:pPr marL="228600" marR="0" lvl="1" indent="-22860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7800 </a:t>
              </a:r>
              <a:r>
                <a:rPr lang="en-US" sz="1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ansatte</a:t>
              </a:r>
              <a:endPara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  <a:p>
              <a:pPr marL="228600" marR="0" lvl="1" indent="-22860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5000 </a:t>
              </a:r>
              <a:r>
                <a:rPr lang="en-US" sz="1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utleiestasjoner</a:t>
              </a:r>
              <a:endPara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  <a:p>
              <a:pPr marL="228600" marR="0" lvl="1" indent="-22860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400 000 </a:t>
              </a:r>
              <a:r>
                <a:rPr lang="en-US" sz="1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biler</a:t>
              </a:r>
              <a:endPara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4790404" y="1449177"/>
              <a:ext cx="2630235" cy="10520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30239"/>
                <a:gd name="f7" fmla="val 1052095"/>
                <a:gd name="f8" fmla="+- 0 0 -90"/>
                <a:gd name="f9" fmla="*/ f3 1 2630239"/>
                <a:gd name="f10" fmla="*/ f4 1 105209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630239"/>
                <a:gd name="f19" fmla="*/ f15 1 1052095"/>
                <a:gd name="f20" fmla="*/ 0 f16 1"/>
                <a:gd name="f21" fmla="*/ 0 f15 1"/>
                <a:gd name="f22" fmla="*/ 2630239 f16 1"/>
                <a:gd name="f23" fmla="*/ 1052095 f15 1"/>
                <a:gd name="f24" fmla="+- f17 0 f1"/>
                <a:gd name="f25" fmla="*/ f20 1 2630239"/>
                <a:gd name="f26" fmla="*/ f21 1 1052095"/>
                <a:gd name="f27" fmla="*/ f22 1 2630239"/>
                <a:gd name="f28" fmla="*/ f23 1 105209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630239" h="105209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C000"/>
            </a:solidFill>
            <a:ln w="12701">
              <a:solidFill>
                <a:srgbClr val="A5A5A5"/>
              </a:solidFill>
              <a:prstDash val="solid"/>
              <a:miter/>
            </a:ln>
          </p:spPr>
          <p:txBody>
            <a:bodyPr vert="horz" wrap="square" lIns="199138" tIns="113787" rIns="199138" bIns="113787" anchor="ctr" anchorCtr="1" compatLnSpc="1"/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1" kern="0" dirty="0" smtClean="0">
                  <a:solidFill>
                    <a:srgbClr val="FFFFFF"/>
                  </a:solidFill>
                  <a:latin typeface="Calibri"/>
                </a:rPr>
                <a:t>ABG</a:t>
              </a:r>
              <a:r>
                <a:rPr lang="en-US" b="1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Calibri"/>
                </a:rPr>
                <a:t> </a:t>
              </a:r>
              <a:r>
                <a:rPr lang="en-US" b="1" i="0" u="none" strike="noStrike" kern="1200" cap="none" spc="0" baseline="0" dirty="0" err="1">
                  <a:solidFill>
                    <a:srgbClr val="FFFFFF"/>
                  </a:solidFill>
                  <a:uFillTx/>
                  <a:latin typeface="Calibri"/>
                </a:rPr>
                <a:t>Skandinavia</a:t>
              </a:r>
              <a:endParaRPr lang="en-US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4787697" y="2501268"/>
              <a:ext cx="2630235" cy="28548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7322"/>
                <a:gd name="f8" fmla="val 10800"/>
                <a:gd name="f9" fmla="val 23922"/>
                <a:gd name="f10" fmla="val 20172"/>
                <a:gd name="f11" fmla="+- 0 0 -90"/>
                <a:gd name="f12" fmla="*/ f3 1 21600"/>
                <a:gd name="f13" fmla="*/ f4 1 21600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21600"/>
                <a:gd name="f20" fmla="*/ 0 f17 1"/>
                <a:gd name="f21" fmla="*/ 21600 f17 1"/>
                <a:gd name="f22" fmla="*/ 17322 f17 1"/>
                <a:gd name="f23" fmla="*/ 20172 f17 1"/>
                <a:gd name="f24" fmla="+- f18 0 f1"/>
                <a:gd name="f25" fmla="*/ f20 1 21600"/>
                <a:gd name="f26" fmla="*/ f21 1 21600"/>
                <a:gd name="f27" fmla="*/ f22 1 21600"/>
                <a:gd name="f28" fmla="*/ f23 1 21600"/>
                <a:gd name="f29" fmla="*/ f14 1 f19"/>
                <a:gd name="f30" fmla="*/ f15 1 f19"/>
                <a:gd name="f31" fmla="*/ f25 1 f19"/>
                <a:gd name="f32" fmla="*/ f26 1 f19"/>
                <a:gd name="f33" fmla="*/ f27 1 f19"/>
                <a:gd name="f34" fmla="*/ f28 1 f19"/>
                <a:gd name="f35" fmla="*/ f29 f12 1"/>
                <a:gd name="f36" fmla="*/ f30 f12 1"/>
                <a:gd name="f37" fmla="*/ f30 f13 1"/>
                <a:gd name="f38" fmla="*/ f29 f13 1"/>
                <a:gd name="f39" fmla="*/ f31 f12 1"/>
                <a:gd name="f40" fmla="*/ f31 f13 1"/>
                <a:gd name="f41" fmla="*/ f32 f12 1"/>
                <a:gd name="f42" fmla="*/ f33 f13 1"/>
                <a:gd name="f43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  <a:cxn ang="f24">
                  <a:pos x="f41" y="f42"/>
                </a:cxn>
                <a:cxn ang="f24">
                  <a:pos x="f39" y="f43"/>
                </a:cxn>
                <a:cxn ang="f24">
                  <a:pos x="f39" y="f40"/>
                </a:cxn>
              </a:cxnLst>
              <a:rect l="f35" t="f38" r="f36" b="f37"/>
              <a:pathLst>
                <a:path w="21600" h="2160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cubicBezTo>
                    <a:pt x="f8" y="f7"/>
                    <a:pt x="f8" y="f9"/>
                    <a:pt x="f5" y="f10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F2F2F2">
                <a:alpha val="90000"/>
              </a:srgbClr>
            </a:solidFill>
            <a:ln w="12701">
              <a:solidFill>
                <a:srgbClr val="F2F2F2">
                  <a:alpha val="90000"/>
                </a:srgbClr>
              </a:solidFill>
              <a:prstDash val="solid"/>
              <a:miter/>
            </a:ln>
            <a:effectLst>
              <a:outerShdw dir="16200000" algn="tl">
                <a:srgbClr val="000000">
                  <a:alpha val="45000"/>
                </a:srgbClr>
              </a:outerShdw>
            </a:effectLst>
          </p:spPr>
          <p:txBody>
            <a:bodyPr vert="horz" wrap="square" lIns="106683" tIns="106683" rIns="142244" bIns="725430" anchor="t" anchorCtr="0" compatLnSpc="1"/>
            <a:lstStyle/>
            <a:p>
              <a:pPr marL="228600" marR="0" lvl="1" indent="-22860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Omsetning</a:t>
              </a:r>
              <a:r>
                <a: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en-US" sz="1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på</a:t>
              </a:r>
              <a:r>
                <a: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/>
              </a:r>
              <a:br>
                <a: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</a:br>
              <a:r>
                <a: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ca. </a:t>
              </a:r>
              <a:r>
                <a:rPr lang="en-US" sz="1400" dirty="0" smtClean="0">
                  <a:solidFill>
                    <a:srgbClr val="000000"/>
                  </a:solidFill>
                  <a:latin typeface="Calibri"/>
                </a:rPr>
                <a:t>1,8 </a:t>
              </a:r>
              <a:r>
                <a:rPr lang="en-US" sz="1400" dirty="0" err="1" smtClean="0">
                  <a:solidFill>
                    <a:srgbClr val="000000"/>
                  </a:solidFill>
                  <a:latin typeface="Calibri"/>
                </a:rPr>
                <a:t>Mrd</a:t>
              </a:r>
              <a:endPara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  <a:p>
              <a:pPr marL="228600" marR="0" lvl="1" indent="-22860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400 </a:t>
              </a:r>
              <a:r>
                <a:rPr lang="en-US" sz="1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utleiestasjoner</a:t>
              </a:r>
              <a:endPara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  <a:p>
              <a:pPr marL="228600" marR="0" lvl="1" indent="-22860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15 000 </a:t>
              </a:r>
              <a:r>
                <a:rPr lang="en-US" sz="1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biler</a:t>
              </a:r>
              <a:endParaRPr lang="en-US" sz="1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7788877" y="1449177"/>
              <a:ext cx="2630235" cy="10520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630239"/>
                <a:gd name="f7" fmla="val 1052095"/>
                <a:gd name="f8" fmla="+- 0 0 -90"/>
                <a:gd name="f9" fmla="*/ f3 1 2630239"/>
                <a:gd name="f10" fmla="*/ f4 1 1052095"/>
                <a:gd name="f11" fmla="val f5"/>
                <a:gd name="f12" fmla="val f6"/>
                <a:gd name="f13" fmla="val f7"/>
                <a:gd name="f14" fmla="*/ f8 f0 1"/>
                <a:gd name="f15" fmla="+- f13 0 f11"/>
                <a:gd name="f16" fmla="+- f12 0 f11"/>
                <a:gd name="f17" fmla="*/ f14 1 f2"/>
                <a:gd name="f18" fmla="*/ f16 1 2630239"/>
                <a:gd name="f19" fmla="*/ f15 1 1052095"/>
                <a:gd name="f20" fmla="*/ 0 f16 1"/>
                <a:gd name="f21" fmla="*/ 0 f15 1"/>
                <a:gd name="f22" fmla="*/ 2630239 f16 1"/>
                <a:gd name="f23" fmla="*/ 1052095 f15 1"/>
                <a:gd name="f24" fmla="+- f17 0 f1"/>
                <a:gd name="f25" fmla="*/ f20 1 2630239"/>
                <a:gd name="f26" fmla="*/ f21 1 1052095"/>
                <a:gd name="f27" fmla="*/ f22 1 2630239"/>
                <a:gd name="f28" fmla="*/ f23 1 1052095"/>
                <a:gd name="f29" fmla="*/ f11 1 f18"/>
                <a:gd name="f30" fmla="*/ f12 1 f18"/>
                <a:gd name="f31" fmla="*/ f11 1 f19"/>
                <a:gd name="f32" fmla="*/ f13 1 f19"/>
                <a:gd name="f33" fmla="*/ f25 1 f18"/>
                <a:gd name="f34" fmla="*/ f26 1 f19"/>
                <a:gd name="f35" fmla="*/ f27 1 f18"/>
                <a:gd name="f36" fmla="*/ f28 1 f19"/>
                <a:gd name="f37" fmla="*/ f29 f9 1"/>
                <a:gd name="f38" fmla="*/ f30 f9 1"/>
                <a:gd name="f39" fmla="*/ f32 f10 1"/>
                <a:gd name="f40" fmla="*/ f31 f10 1"/>
                <a:gd name="f41" fmla="*/ f33 f9 1"/>
                <a:gd name="f42" fmla="*/ f34 f10 1"/>
                <a:gd name="f43" fmla="*/ f35 f9 1"/>
                <a:gd name="f44" fmla="*/ f36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1" y="f42"/>
                </a:cxn>
                <a:cxn ang="f24">
                  <a:pos x="f43" y="f42"/>
                </a:cxn>
                <a:cxn ang="f24">
                  <a:pos x="f43" y="f44"/>
                </a:cxn>
                <a:cxn ang="f24">
                  <a:pos x="f41" y="f44"/>
                </a:cxn>
                <a:cxn ang="f24">
                  <a:pos x="f41" y="f42"/>
                </a:cxn>
              </a:cxnLst>
              <a:rect l="f37" t="f40" r="f38" b="f39"/>
              <a:pathLst>
                <a:path w="2630239" h="1052095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0000"/>
            </a:solidFill>
            <a:ln w="12701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199138" tIns="113787" rIns="199138" bIns="113787" anchor="ctr" anchorCtr="1" compatLnSpc="1"/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1" dirty="0" smtClean="0">
                  <a:solidFill>
                    <a:srgbClr val="FFFFFF"/>
                  </a:solidFill>
                  <a:latin typeface="Calibri"/>
                </a:rPr>
                <a:t>ABG</a:t>
              </a:r>
              <a:r>
                <a:rPr lang="en-US" b="1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Calibri"/>
                </a:rPr>
                <a:t> </a:t>
              </a:r>
            </a:p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b="1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Calibri"/>
                </a:rPr>
                <a:t>Norge</a:t>
              </a:r>
              <a:endParaRPr lang="en-US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7788877" y="2501268"/>
              <a:ext cx="2630235" cy="285480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17322"/>
                <a:gd name="f8" fmla="val 10800"/>
                <a:gd name="f9" fmla="val 23922"/>
                <a:gd name="f10" fmla="val 20172"/>
                <a:gd name="f11" fmla="+- 0 0 -90"/>
                <a:gd name="f12" fmla="*/ f3 1 21600"/>
                <a:gd name="f13" fmla="*/ f4 1 21600"/>
                <a:gd name="f14" fmla="val f5"/>
                <a:gd name="f15" fmla="val f6"/>
                <a:gd name="f16" fmla="*/ f11 f0 1"/>
                <a:gd name="f17" fmla="+- f15 0 f14"/>
                <a:gd name="f18" fmla="*/ f16 1 f2"/>
                <a:gd name="f19" fmla="*/ f17 1 21600"/>
                <a:gd name="f20" fmla="*/ 0 f17 1"/>
                <a:gd name="f21" fmla="*/ 21600 f17 1"/>
                <a:gd name="f22" fmla="*/ 17322 f17 1"/>
                <a:gd name="f23" fmla="*/ 20172 f17 1"/>
                <a:gd name="f24" fmla="+- f18 0 f1"/>
                <a:gd name="f25" fmla="*/ f20 1 21600"/>
                <a:gd name="f26" fmla="*/ f21 1 21600"/>
                <a:gd name="f27" fmla="*/ f22 1 21600"/>
                <a:gd name="f28" fmla="*/ f23 1 21600"/>
                <a:gd name="f29" fmla="*/ f14 1 f19"/>
                <a:gd name="f30" fmla="*/ f15 1 f19"/>
                <a:gd name="f31" fmla="*/ f25 1 f19"/>
                <a:gd name="f32" fmla="*/ f26 1 f19"/>
                <a:gd name="f33" fmla="*/ f27 1 f19"/>
                <a:gd name="f34" fmla="*/ f28 1 f19"/>
                <a:gd name="f35" fmla="*/ f29 f12 1"/>
                <a:gd name="f36" fmla="*/ f30 f12 1"/>
                <a:gd name="f37" fmla="*/ f30 f13 1"/>
                <a:gd name="f38" fmla="*/ f29 f13 1"/>
                <a:gd name="f39" fmla="*/ f31 f12 1"/>
                <a:gd name="f40" fmla="*/ f31 f13 1"/>
                <a:gd name="f41" fmla="*/ f32 f12 1"/>
                <a:gd name="f42" fmla="*/ f33 f13 1"/>
                <a:gd name="f43" fmla="*/ f34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9" y="f40"/>
                </a:cxn>
                <a:cxn ang="f24">
                  <a:pos x="f41" y="f40"/>
                </a:cxn>
                <a:cxn ang="f24">
                  <a:pos x="f41" y="f42"/>
                </a:cxn>
                <a:cxn ang="f24">
                  <a:pos x="f39" y="f43"/>
                </a:cxn>
                <a:cxn ang="f24">
                  <a:pos x="f39" y="f40"/>
                </a:cxn>
              </a:cxnLst>
              <a:rect l="f35" t="f38" r="f36" b="f37"/>
              <a:pathLst>
                <a:path w="21600" h="2160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cubicBezTo>
                    <a:pt x="f8" y="f7"/>
                    <a:pt x="f8" y="f9"/>
                    <a:pt x="f5" y="f10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F2F2F2">
                <a:alpha val="90000"/>
              </a:srgbClr>
            </a:solidFill>
            <a:ln w="12701">
              <a:solidFill>
                <a:srgbClr val="F2F2F2">
                  <a:alpha val="90000"/>
                </a:srgbClr>
              </a:solidFill>
              <a:prstDash val="solid"/>
              <a:miter/>
            </a:ln>
            <a:effectLst>
              <a:outerShdw dir="16200000" algn="tl">
                <a:srgbClr val="000000">
                  <a:alpha val="45000"/>
                </a:srgbClr>
              </a:outerShdw>
            </a:effectLst>
          </p:spPr>
          <p:txBody>
            <a:bodyPr vert="horz" wrap="square" lIns="106683" tIns="106683" rIns="142244" bIns="725430" anchor="t" anchorCtr="0" compatLnSpc="1"/>
            <a:lstStyle/>
            <a:p>
              <a:pPr marL="228600" marR="0" lvl="1" indent="-22860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 smtClean="0">
                  <a:solidFill>
                    <a:srgbClr val="000000"/>
                  </a:solidFill>
                  <a:uFillTx/>
                  <a:latin typeface="Calibri"/>
                </a:rPr>
                <a:t>170</a:t>
              </a:r>
              <a:r>
                <a:rPr lang="en-US" sz="1600" b="0" i="0" u="none" strike="noStrike" kern="1200" cap="none" spc="0" dirty="0" smtClean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  <a:r>
                <a:rPr lang="en-US" sz="1600" b="0" i="0" u="none" strike="noStrike" kern="1200" cap="none" spc="0" baseline="0" dirty="0" err="1" smtClean="0">
                  <a:solidFill>
                    <a:srgbClr val="000000"/>
                  </a:solidFill>
                  <a:uFillTx/>
                  <a:latin typeface="Calibri"/>
                </a:rPr>
                <a:t>utleiestasjoner</a:t>
              </a:r>
              <a:endPara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  <a:p>
              <a:pPr marL="228600" marR="0" lvl="1" indent="-22860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1200" cap="none" spc="0" baseline="0" dirty="0" smtClean="0">
                  <a:solidFill>
                    <a:srgbClr val="000000"/>
                  </a:solidFill>
                  <a:uFillTx/>
                  <a:latin typeface="Calibri"/>
                </a:rPr>
                <a:t>Ca 300 </a:t>
              </a:r>
              <a:r>
                <a:rPr lang="en-US" sz="16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Calibri"/>
                </a:rPr>
                <a:t>ansatte</a:t>
              </a:r>
              <a:r>
                <a:rPr lang="en-US" sz="16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</a:t>
              </a:r>
            </a:p>
            <a:p>
              <a:pPr marL="228600" marR="0" lvl="1" indent="-228600" algn="l" defTabSz="888997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dirty="0" smtClean="0">
                  <a:solidFill>
                    <a:srgbClr val="000000"/>
                  </a:solidFill>
                  <a:latin typeface="Calibri"/>
                </a:rPr>
                <a:t>Ca 7500</a:t>
              </a:r>
              <a:r>
                <a:rPr lang="en-US" sz="1600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600" b="0" i="0" u="none" strike="noStrike" kern="1200" cap="none" spc="0" baseline="0" dirty="0" err="1" smtClean="0">
                  <a:solidFill>
                    <a:srgbClr val="000000"/>
                  </a:solidFill>
                  <a:uFillTx/>
                  <a:latin typeface="Calibri"/>
                </a:rPr>
                <a:t>biler</a:t>
              </a:r>
              <a:endParaRPr lang="en-US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26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446855" cy="672075"/>
          </a:xfrm>
        </p:spPr>
        <p:txBody>
          <a:bodyPr>
            <a:noAutofit/>
          </a:bodyPr>
          <a:lstStyle/>
          <a:p>
            <a:pPr algn="ctr"/>
            <a:r>
              <a:rPr lang="en-GB" sz="2400" dirty="0" smtClean="0">
                <a:solidFill>
                  <a:srgbClr val="0070C0"/>
                </a:solidFill>
              </a:rPr>
              <a:t>our </a:t>
            </a:r>
            <a:r>
              <a:rPr lang="en-GB" sz="2400" dirty="0">
                <a:solidFill>
                  <a:srgbClr val="0070C0"/>
                </a:solidFill>
              </a:rPr>
              <a:t>brands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6" y="1700811"/>
            <a:ext cx="8892000" cy="370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8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Avis Go GREEN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14400"/>
            <a:ext cx="316853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0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970091" y="3541919"/>
            <a:ext cx="3886200" cy="1633986"/>
            <a:chOff x="4970091" y="3541919"/>
            <a:chExt cx="3886200" cy="1633986"/>
          </a:xfrm>
        </p:grpSpPr>
        <p:pic>
          <p:nvPicPr>
            <p:cNvPr id="35" name="Picture 47" descr="world_map_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970091" y="3541919"/>
              <a:ext cx="3886200" cy="1633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39" name="Picture 38" descr="zipcar_bu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3253" y="3933196"/>
              <a:ext cx="211399" cy="209285"/>
            </a:xfrm>
            <a:prstGeom prst="rect">
              <a:avLst/>
            </a:prstGeom>
          </p:spPr>
        </p:pic>
        <p:pic>
          <p:nvPicPr>
            <p:cNvPr id="41" name="Picture 40" descr="zipcar_bu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3015" y="4072720"/>
              <a:ext cx="211399" cy="209285"/>
            </a:xfrm>
            <a:prstGeom prst="rect">
              <a:avLst/>
            </a:prstGeom>
          </p:spPr>
        </p:pic>
        <p:pic>
          <p:nvPicPr>
            <p:cNvPr id="42" name="Picture 41" descr="zipcar_bu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2301" y="3933196"/>
              <a:ext cx="211399" cy="209285"/>
            </a:xfrm>
            <a:prstGeom prst="rect">
              <a:avLst/>
            </a:prstGeom>
          </p:spPr>
        </p:pic>
        <p:pic>
          <p:nvPicPr>
            <p:cNvPr id="43" name="Picture 42" descr="zipcar_bu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1587" y="3933196"/>
              <a:ext cx="211399" cy="209285"/>
            </a:xfrm>
            <a:prstGeom prst="rect">
              <a:avLst/>
            </a:prstGeom>
          </p:spPr>
        </p:pic>
        <p:pic>
          <p:nvPicPr>
            <p:cNvPr id="45" name="Picture 44" descr="zipcar_bu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1825" y="4002958"/>
              <a:ext cx="211399" cy="209285"/>
            </a:xfrm>
            <a:prstGeom prst="rect">
              <a:avLst/>
            </a:prstGeom>
          </p:spPr>
        </p:pic>
        <p:pic>
          <p:nvPicPr>
            <p:cNvPr id="46" name="Picture 45" descr="zipcar_bu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3793672"/>
              <a:ext cx="211399" cy="209285"/>
            </a:xfrm>
            <a:prstGeom prst="rect">
              <a:avLst/>
            </a:prstGeom>
          </p:spPr>
        </p:pic>
        <p:pic>
          <p:nvPicPr>
            <p:cNvPr id="59" name="Picture 58" descr="zipcar_bu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2539" y="3793672"/>
              <a:ext cx="211399" cy="209285"/>
            </a:xfrm>
            <a:prstGeom prst="rect">
              <a:avLst/>
            </a:prstGeom>
          </p:spPr>
        </p:pic>
        <p:pic>
          <p:nvPicPr>
            <p:cNvPr id="60" name="Picture 59" descr="zipcar_bu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3491" y="3863434"/>
              <a:ext cx="211399" cy="209285"/>
            </a:xfrm>
            <a:prstGeom prst="rect">
              <a:avLst/>
            </a:prstGeom>
          </p:spPr>
        </p:pic>
        <p:pic>
          <p:nvPicPr>
            <p:cNvPr id="62" name="Picture 61" descr="zipcar_bu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0691" y="3880505"/>
              <a:ext cx="211399" cy="209285"/>
            </a:xfrm>
            <a:prstGeom prst="rect">
              <a:avLst/>
            </a:prstGeom>
          </p:spPr>
        </p:pic>
        <p:pic>
          <p:nvPicPr>
            <p:cNvPr id="63" name="Picture 62" descr="zipcar_bu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2091" y="3956705"/>
              <a:ext cx="211399" cy="209285"/>
            </a:xfrm>
            <a:prstGeom prst="rect">
              <a:avLst/>
            </a:prstGeom>
          </p:spPr>
        </p:pic>
        <p:pic>
          <p:nvPicPr>
            <p:cNvPr id="48" name="Picture 47" descr="zipcar_bu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5201" y="3829315"/>
              <a:ext cx="211399" cy="209285"/>
            </a:xfrm>
            <a:prstGeom prst="rect">
              <a:avLst/>
            </a:prstGeom>
          </p:spPr>
        </p:pic>
        <p:pic>
          <p:nvPicPr>
            <p:cNvPr id="49" name="Picture 48" descr="zipcar_bu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1800" y="3886200"/>
              <a:ext cx="211399" cy="209285"/>
            </a:xfrm>
            <a:prstGeom prst="rect">
              <a:avLst/>
            </a:prstGeom>
          </p:spPr>
        </p:pic>
        <p:pic>
          <p:nvPicPr>
            <p:cNvPr id="52" name="Picture 51" descr="zipcar_bug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6600" y="3922996"/>
              <a:ext cx="211399" cy="20928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Zipcar is the world’s leading car sharing company providing “On-demand mobility”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63352" y="2859207"/>
            <a:ext cx="4098740" cy="3569766"/>
            <a:chOff x="363352" y="2859207"/>
            <a:chExt cx="4098740" cy="3569766"/>
          </a:xfrm>
        </p:grpSpPr>
        <p:sp>
          <p:nvSpPr>
            <p:cNvPr id="7" name="TextBox 6"/>
            <p:cNvSpPr txBox="1"/>
            <p:nvPr/>
          </p:nvSpPr>
          <p:spPr>
            <a:xfrm>
              <a:off x="394858" y="2859207"/>
              <a:ext cx="3581400" cy="52322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l">
                <a:tabLst>
                  <a:tab pos="457200" algn="l"/>
                  <a:tab pos="914400" algn="l"/>
                </a:tabLst>
              </a:pPr>
              <a:r>
                <a:rPr lang="en-US" sz="2800" dirty="0" smtClean="0">
                  <a:solidFill>
                    <a:schemeClr val="tx2"/>
                  </a:solidFill>
                  <a:latin typeface="+mj-lt"/>
                  <a:cs typeface="Calibri"/>
                </a:rPr>
                <a:t>Who</a:t>
              </a:r>
              <a:endParaRPr lang="en-US" sz="2800" dirty="0">
                <a:solidFill>
                  <a:schemeClr val="tx2"/>
                </a:solidFill>
                <a:latin typeface="+mj-lt"/>
                <a:cs typeface="Calibri"/>
              </a:endParaRPr>
            </a:p>
          </p:txBody>
        </p:sp>
        <p:pic>
          <p:nvPicPr>
            <p:cNvPr id="8" name="Picture 7" descr="zipcars_liveher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7506" y="3120817"/>
              <a:ext cx="1084586" cy="239375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63352" y="3233712"/>
              <a:ext cx="2996506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  <a:spcAft>
                  <a:spcPts val="100"/>
                </a:spcAft>
              </a:pPr>
              <a:r>
                <a:rPr lang="en-US" sz="2400" dirty="0" smtClean="0">
                  <a:solidFill>
                    <a:schemeClr val="accent1"/>
                  </a:solidFill>
                  <a:latin typeface="+mj-lt"/>
                  <a:cs typeface="Calibri"/>
                </a:rPr>
                <a:t>&gt; 900,000 </a:t>
              </a:r>
              <a:r>
                <a:rPr lang="en-US" sz="2400" dirty="0" err="1" smtClean="0">
                  <a:solidFill>
                    <a:schemeClr val="accent1"/>
                  </a:solidFill>
                  <a:latin typeface="+mj-lt"/>
                  <a:cs typeface="Calibri"/>
                </a:rPr>
                <a:t>Zipsters</a:t>
              </a:r>
              <a:r>
                <a:rPr lang="en-US" sz="2400" dirty="0" smtClean="0">
                  <a:solidFill>
                    <a:schemeClr val="accent1"/>
                  </a:solidFill>
                  <a:latin typeface="+mj-lt"/>
                  <a:cs typeface="Calibri"/>
                </a:rPr>
                <a:t>”</a:t>
              </a: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11" t="2768" r="9398"/>
            <a:stretch>
              <a:fillRect/>
            </a:stretch>
          </p:blipFill>
          <p:spPr bwMode="auto">
            <a:xfrm>
              <a:off x="499692" y="3806482"/>
              <a:ext cx="3114040" cy="2543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 bwMode="auto">
            <a:xfrm>
              <a:off x="423492" y="5209773"/>
              <a:ext cx="4038600" cy="12192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u="none" strike="noStrike" cap="none" normalizeH="0" baseline="0" dirty="0" smtClean="0">
                  <a:ln>
                    <a:noFill/>
                  </a:ln>
                  <a:solidFill>
                    <a:srgbClr val="51A601"/>
                  </a:solidFill>
                  <a:effectLst/>
                  <a:latin typeface="+mj-lt"/>
                  <a:cs typeface="Calibri"/>
                </a:rPr>
                <a:t>zip • ster </a:t>
              </a:r>
              <a:r>
                <a:rPr kumimoji="0" lang="en-US" sz="180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Calibri"/>
                </a:rPr>
                <a:t>(z</a:t>
              </a:r>
              <a:r>
                <a:rPr lang="en-US" dirty="0" smtClean="0">
                  <a:solidFill>
                    <a:schemeClr val="tx1"/>
                  </a:solidFill>
                  <a:latin typeface="+mj-lt"/>
                  <a:cs typeface="Calibri"/>
                </a:rPr>
                <a:t>i</a:t>
              </a:r>
              <a:r>
                <a:rPr kumimoji="0" lang="en-US" sz="180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Calibri"/>
                </a:rPr>
                <a:t>p’ster) </a:t>
              </a:r>
              <a:r>
                <a:rPr kumimoji="0" lang="en-US" sz="180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Calibri"/>
                </a:rPr>
                <a:t>n: Slang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chemeClr val="tx2"/>
                  </a:solidFill>
                  <a:latin typeface="+mj-lt"/>
                  <a:cs typeface="Calibri"/>
                </a:rPr>
                <a:t>One who uses Zipcar. A gender neutral term for a person (or people: Zipsters) who believes in cost-effective mobility solutions that are good for the planet and easy on the wallet.</a:t>
              </a:r>
              <a:endParaRPr kumimoji="0" lang="en-US" sz="140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59812" y="5209773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chemeClr val="tx1"/>
                  </a:solidFill>
                  <a:latin typeface="+mj-lt"/>
                  <a:cs typeface="Calibri"/>
                </a:rPr>
                <a:t>˘</a:t>
              </a:r>
            </a:p>
          </p:txBody>
        </p:sp>
      </p:grpSp>
      <p:cxnSp>
        <p:nvCxnSpPr>
          <p:cNvPr id="19" name="Straight Connector 18"/>
          <p:cNvCxnSpPr/>
          <p:nvPr/>
        </p:nvCxnSpPr>
        <p:spPr bwMode="auto">
          <a:xfrm rot="5400000">
            <a:off x="2954761" y="4758393"/>
            <a:ext cx="3273424" cy="1588"/>
          </a:xfrm>
          <a:prstGeom prst="line">
            <a:avLst/>
          </a:prstGeom>
          <a:noFill/>
          <a:ln w="19050" cap="rnd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4741491" y="3052485"/>
            <a:ext cx="3581400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l">
              <a:tabLst>
                <a:tab pos="457200" algn="l"/>
                <a:tab pos="914400" algn="l"/>
              </a:tabLst>
            </a:pPr>
            <a:r>
              <a:rPr lang="en-US" sz="2800" dirty="0" smtClean="0">
                <a:solidFill>
                  <a:schemeClr val="tx2"/>
                </a:solidFill>
                <a:latin typeface="+mj-lt"/>
                <a:cs typeface="Calibri"/>
              </a:rPr>
              <a:t>Where</a:t>
            </a:r>
            <a:endParaRPr lang="en-US" sz="2800" dirty="0">
              <a:solidFill>
                <a:schemeClr val="tx2"/>
              </a:solidFill>
              <a:latin typeface="+mj-lt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741491" y="5209773"/>
            <a:ext cx="4038600" cy="1219200"/>
          </a:xfrm>
          <a:prstGeom prst="rect">
            <a:avLst/>
          </a:prstGeom>
          <a:solidFill>
            <a:schemeClr val="bg1">
              <a:alpha val="80000"/>
            </a:schemeClr>
          </a:solidFill>
          <a:ln w="190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u="none" strike="noStrike" cap="none" normalizeH="0" baseline="0" dirty="0">
              <a:ln>
                <a:noFill/>
              </a:ln>
              <a:solidFill>
                <a:schemeClr val="tx1">
                  <a:alpha val="50000"/>
                </a:schemeClr>
              </a:solidFill>
              <a:effectLst/>
              <a:latin typeface="+mj-lt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00586" y="5450042"/>
            <a:ext cx="3720411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>
              <a:tabLst>
                <a:tab pos="690563" algn="l"/>
              </a:tabLst>
            </a:pPr>
            <a:r>
              <a:rPr lang="en-US" sz="2400" dirty="0" smtClean="0">
                <a:solidFill>
                  <a:schemeClr val="accent1"/>
                </a:solidFill>
                <a:latin typeface="+mj-lt"/>
                <a:cs typeface="Calibri"/>
              </a:rPr>
              <a:t>Tens of Millions</a:t>
            </a:r>
            <a:r>
              <a:rPr lang="en-US" dirty="0" smtClean="0">
                <a:solidFill>
                  <a:schemeClr val="accent1"/>
                </a:solidFill>
                <a:latin typeface="+mj-lt"/>
                <a:cs typeface="Calibri"/>
              </a:rPr>
              <a:t> </a:t>
            </a:r>
            <a:r>
              <a:rPr lang="en-US" dirty="0" smtClean="0">
                <a:solidFill>
                  <a:srgbClr val="565A5C"/>
                </a:solidFill>
                <a:latin typeface="+mj-lt"/>
                <a:cs typeface="Calibri"/>
              </a:rPr>
              <a:t>of Driving Residents Live within Zipcar Cities</a:t>
            </a:r>
            <a:endParaRPr lang="en-US" dirty="0">
              <a:solidFill>
                <a:srgbClr val="565A5C"/>
              </a:solidFill>
              <a:latin typeface="+mj-lt"/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41491" y="4209715"/>
            <a:ext cx="40386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855663">
              <a:lnSpc>
                <a:spcPct val="85000"/>
              </a:lnSpc>
              <a:spcAft>
                <a:spcPts val="0"/>
              </a:spcAft>
            </a:pPr>
            <a:r>
              <a:rPr lang="en-US" sz="2400" dirty="0" smtClean="0">
                <a:solidFill>
                  <a:schemeClr val="accent1"/>
                </a:solidFill>
                <a:latin typeface="+mj-lt"/>
                <a:cs typeface="Calibri"/>
              </a:rPr>
              <a:t>&gt;12,000</a:t>
            </a:r>
            <a:r>
              <a:rPr lang="en-US" dirty="0" smtClean="0">
                <a:solidFill>
                  <a:schemeClr val="accent1"/>
                </a:solidFill>
                <a:latin typeface="+mj-lt"/>
                <a:cs typeface="Calibri"/>
              </a:rPr>
              <a:t> </a:t>
            </a:r>
            <a:r>
              <a:rPr lang="en-US" dirty="0" smtClean="0">
                <a:solidFill>
                  <a:srgbClr val="565A5C"/>
                </a:solidFill>
                <a:latin typeface="+mj-lt"/>
                <a:cs typeface="Calibri"/>
              </a:rPr>
              <a:t>Vehicles</a:t>
            </a:r>
            <a:endParaRPr lang="en-US" sz="2000" dirty="0">
              <a:solidFill>
                <a:srgbClr val="565A5C"/>
              </a:solidFill>
              <a:latin typeface="+mj-lt"/>
              <a:cs typeface="Calibri"/>
            </a:endParaRPr>
          </a:p>
          <a:p>
            <a:pPr algn="l" defTabSz="855663">
              <a:lnSpc>
                <a:spcPct val="85000"/>
              </a:lnSpc>
              <a:spcAft>
                <a:spcPts val="0"/>
              </a:spcAft>
            </a:pPr>
            <a:r>
              <a:rPr lang="en-US" sz="2400" dirty="0" smtClean="0">
                <a:solidFill>
                  <a:schemeClr val="accent1"/>
                </a:solidFill>
                <a:latin typeface="+mj-lt"/>
                <a:cs typeface="Calibri"/>
              </a:rPr>
              <a:t>  31</a:t>
            </a:r>
            <a:r>
              <a:rPr lang="en-US" sz="2000" dirty="0" smtClean="0">
                <a:solidFill>
                  <a:schemeClr val="accent1"/>
                </a:solidFill>
                <a:latin typeface="+mj-lt"/>
                <a:cs typeface="Calibri"/>
              </a:rPr>
              <a:t> </a:t>
            </a:r>
            <a:r>
              <a:rPr lang="en-US" dirty="0" smtClean="0">
                <a:solidFill>
                  <a:srgbClr val="565A5C"/>
                </a:solidFill>
                <a:latin typeface="+mj-lt"/>
                <a:cs typeface="Calibri"/>
              </a:rPr>
              <a:t>Major Metropolitan Areas</a:t>
            </a:r>
          </a:p>
          <a:p>
            <a:pPr algn="l" defTabSz="855663">
              <a:lnSpc>
                <a:spcPct val="85000"/>
              </a:lnSpc>
              <a:spcAft>
                <a:spcPts val="0"/>
              </a:spcAft>
            </a:pPr>
            <a:r>
              <a:rPr lang="en-US" sz="2400" dirty="0" smtClean="0">
                <a:solidFill>
                  <a:schemeClr val="accent1"/>
                </a:solidFill>
                <a:latin typeface="+mj-lt"/>
                <a:cs typeface="Calibri"/>
              </a:rPr>
              <a:t>&gt;400</a:t>
            </a:r>
            <a:r>
              <a:rPr lang="en-US" dirty="0" smtClean="0">
                <a:solidFill>
                  <a:schemeClr val="accent1"/>
                </a:solidFill>
                <a:latin typeface="+mj-lt"/>
                <a:cs typeface="Calibri"/>
              </a:rPr>
              <a:t> </a:t>
            </a:r>
            <a:r>
              <a:rPr lang="en-US" dirty="0" smtClean="0">
                <a:solidFill>
                  <a:srgbClr val="565A5C"/>
                </a:solidFill>
                <a:latin typeface="+mj-lt"/>
                <a:cs typeface="Calibri"/>
              </a:rPr>
              <a:t>College Campuses</a:t>
            </a:r>
            <a:endParaRPr lang="en-US" sz="2000" dirty="0" smtClean="0">
              <a:solidFill>
                <a:srgbClr val="565A5C"/>
              </a:solidFill>
              <a:latin typeface="+mj-lt"/>
              <a:cs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31861" y="1021934"/>
            <a:ext cx="8382000" cy="1981200"/>
            <a:chOff x="331861" y="1021934"/>
            <a:chExt cx="8382000" cy="19812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331861" y="1021934"/>
              <a:ext cx="8382000" cy="19812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r="2700000">
                <a:srgbClr val="000000">
                  <a:alpha val="35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u="none" strike="noStrike" cap="none" normalizeH="0" baseline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latin typeface="+mj-lt"/>
                <a:cs typeface="Calibri"/>
              </a:endParaRPr>
            </a:p>
          </p:txBody>
        </p:sp>
        <p:pic>
          <p:nvPicPr>
            <p:cNvPr id="14" name="Picture 13" descr="join_zipcard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18152" y="1139927"/>
              <a:ext cx="1571672" cy="11242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Box 36"/>
            <p:cNvSpPr txBox="1"/>
            <p:nvPr/>
          </p:nvSpPr>
          <p:spPr>
            <a:xfrm>
              <a:off x="408061" y="1021934"/>
              <a:ext cx="3581400" cy="523220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l">
                <a:tabLst>
                  <a:tab pos="457200" algn="l"/>
                  <a:tab pos="914400" algn="l"/>
                </a:tabLst>
              </a:pPr>
              <a:r>
                <a:rPr lang="en-US" sz="2800" dirty="0" smtClean="0">
                  <a:solidFill>
                    <a:schemeClr val="tx2"/>
                  </a:solidFill>
                  <a:latin typeface="+mj-lt"/>
                  <a:cs typeface="Calibri"/>
                </a:rPr>
                <a:t>How</a:t>
              </a:r>
              <a:endParaRPr lang="en-US" sz="2800" dirty="0">
                <a:solidFill>
                  <a:schemeClr val="tx2"/>
                </a:solidFill>
                <a:latin typeface="+mj-lt"/>
                <a:cs typeface="Calibri"/>
              </a:endParaRPr>
            </a:p>
          </p:txBody>
        </p:sp>
        <p:grpSp>
          <p:nvGrpSpPr>
            <p:cNvPr id="6" name="Group 50"/>
            <p:cNvGrpSpPr/>
            <p:nvPr/>
          </p:nvGrpSpPr>
          <p:grpSpPr>
            <a:xfrm>
              <a:off x="3542421" y="1230214"/>
              <a:ext cx="1066800" cy="1396385"/>
              <a:chOff x="3439160" y="4627880"/>
              <a:chExt cx="1066800" cy="1396385"/>
            </a:xfrm>
          </p:grpSpPr>
          <p:pic>
            <p:nvPicPr>
              <p:cNvPr id="12" name="Picture 14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gray">
              <a:xfrm>
                <a:off x="3513516" y="4627880"/>
                <a:ext cx="934659" cy="89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3439160" y="5562600"/>
                <a:ext cx="1066800" cy="461665"/>
              </a:xfrm>
              <a:prstGeom prst="rect">
                <a:avLst/>
              </a:prstGeom>
              <a:noFill/>
            </p:spPr>
            <p:txBody>
              <a:bodyPr wrap="square" rtlCol="0" anchor="t" anchorCtr="1">
                <a:spAutoFit/>
              </a:bodyPr>
              <a:lstStyle/>
              <a:p>
                <a:r>
                  <a:rPr lang="en-US" sz="2400" dirty="0" smtClean="0">
                    <a:latin typeface="+mj-lt"/>
                    <a:cs typeface="Calibri"/>
                  </a:rPr>
                  <a:t>1</a:t>
                </a:r>
                <a:r>
                  <a:rPr lang="en-US" dirty="0" smtClean="0">
                    <a:latin typeface="+mj-lt"/>
                    <a:cs typeface="Calibri"/>
                  </a:rPr>
                  <a:t>. join</a:t>
                </a:r>
              </a:p>
            </p:txBody>
          </p:sp>
        </p:grpSp>
        <p:grpSp>
          <p:nvGrpSpPr>
            <p:cNvPr id="16" name="Group 51"/>
            <p:cNvGrpSpPr/>
            <p:nvPr/>
          </p:nvGrpSpPr>
          <p:grpSpPr>
            <a:xfrm>
              <a:off x="4712515" y="1240374"/>
              <a:ext cx="1293706" cy="1386225"/>
              <a:chOff x="4690534" y="4638040"/>
              <a:chExt cx="1293706" cy="1386225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gray">
              <a:xfrm>
                <a:off x="4893627" y="4638040"/>
                <a:ext cx="908050" cy="887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4690534" y="5562600"/>
                <a:ext cx="1293706" cy="461665"/>
              </a:xfrm>
              <a:prstGeom prst="rect">
                <a:avLst/>
              </a:prstGeom>
              <a:noFill/>
            </p:spPr>
            <p:txBody>
              <a:bodyPr wrap="square" rtlCol="0" anchor="t" anchorCtr="1">
                <a:spAutoFit/>
              </a:bodyPr>
              <a:lstStyle/>
              <a:p>
                <a:r>
                  <a:rPr lang="en-US" sz="2400" dirty="0" smtClean="0">
                    <a:latin typeface="+mj-lt"/>
                    <a:cs typeface="Calibri"/>
                  </a:rPr>
                  <a:t>2</a:t>
                </a:r>
                <a:r>
                  <a:rPr lang="en-US" dirty="0" smtClean="0">
                    <a:latin typeface="+mj-lt"/>
                    <a:cs typeface="Calibri"/>
                  </a:rPr>
                  <a:t>. reserve</a:t>
                </a:r>
              </a:p>
            </p:txBody>
          </p:sp>
        </p:grpSp>
        <p:grpSp>
          <p:nvGrpSpPr>
            <p:cNvPr id="17" name="Group 52"/>
            <p:cNvGrpSpPr/>
            <p:nvPr/>
          </p:nvGrpSpPr>
          <p:grpSpPr>
            <a:xfrm>
              <a:off x="6009609" y="1240374"/>
              <a:ext cx="1266612" cy="1386225"/>
              <a:chOff x="6068908" y="4638040"/>
              <a:chExt cx="1266612" cy="1386225"/>
            </a:xfrm>
          </p:grpSpPr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gray">
              <a:xfrm>
                <a:off x="6285547" y="4638040"/>
                <a:ext cx="836613" cy="877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6068908" y="5562600"/>
                <a:ext cx="1266612" cy="461665"/>
              </a:xfrm>
              <a:prstGeom prst="rect">
                <a:avLst/>
              </a:prstGeom>
              <a:noFill/>
            </p:spPr>
            <p:txBody>
              <a:bodyPr wrap="square" rtlCol="0" anchor="t" anchorCtr="1">
                <a:spAutoFit/>
              </a:bodyPr>
              <a:lstStyle/>
              <a:p>
                <a:r>
                  <a:rPr lang="en-US" sz="2400" dirty="0" smtClean="0">
                    <a:latin typeface="+mj-lt"/>
                    <a:cs typeface="Calibri"/>
                  </a:rPr>
                  <a:t>3</a:t>
                </a:r>
                <a:r>
                  <a:rPr lang="en-US" dirty="0" smtClean="0">
                    <a:latin typeface="+mj-lt"/>
                    <a:cs typeface="Calibri"/>
                  </a:rPr>
                  <a:t>. unlock</a:t>
                </a:r>
              </a:p>
            </p:txBody>
          </p:sp>
        </p:grpSp>
        <p:grpSp>
          <p:nvGrpSpPr>
            <p:cNvPr id="18" name="Group 53"/>
            <p:cNvGrpSpPr/>
            <p:nvPr/>
          </p:nvGrpSpPr>
          <p:grpSpPr>
            <a:xfrm>
              <a:off x="7393061" y="1194654"/>
              <a:ext cx="1066800" cy="1431945"/>
              <a:chOff x="7533640" y="4592320"/>
              <a:chExt cx="1066800" cy="1431945"/>
            </a:xfrm>
          </p:grpSpPr>
          <p:pic>
            <p:nvPicPr>
              <p:cNvPr id="11" name="Picture 10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gray">
              <a:xfrm>
                <a:off x="7596505" y="4592320"/>
                <a:ext cx="968375" cy="927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7533640" y="5562600"/>
                <a:ext cx="1066800" cy="461665"/>
              </a:xfrm>
              <a:prstGeom prst="rect">
                <a:avLst/>
              </a:prstGeom>
              <a:noFill/>
            </p:spPr>
            <p:txBody>
              <a:bodyPr wrap="square" rtlCol="0" anchor="t" anchorCtr="1">
                <a:spAutoFit/>
              </a:bodyPr>
              <a:lstStyle/>
              <a:p>
                <a:r>
                  <a:rPr lang="en-US" sz="2400" dirty="0" smtClean="0">
                    <a:latin typeface="+mj-lt"/>
                    <a:cs typeface="Calibri"/>
                  </a:rPr>
                  <a:t>4</a:t>
                </a:r>
                <a:r>
                  <a:rPr lang="en-US" dirty="0" smtClean="0">
                    <a:latin typeface="+mj-lt"/>
                    <a:cs typeface="Calibri"/>
                  </a:rPr>
                  <a:t>. drive</a:t>
                </a: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361071" y="2240859"/>
              <a:ext cx="3255705" cy="720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855663">
                <a:lnSpc>
                  <a:spcPct val="85000"/>
                </a:lnSpc>
                <a:spcAft>
                  <a:spcPts val="0"/>
                </a:spcAft>
              </a:pPr>
              <a:r>
                <a:rPr lang="en-US" sz="2400" dirty="0" smtClean="0">
                  <a:solidFill>
                    <a:schemeClr val="accent1"/>
                  </a:solidFill>
                  <a:latin typeface="+mj-lt"/>
                  <a:cs typeface="Calibri"/>
                </a:rPr>
                <a:t>&gt;27 million</a:t>
              </a:r>
              <a:r>
                <a:rPr lang="en-US" dirty="0" smtClean="0">
                  <a:solidFill>
                    <a:schemeClr val="accent1"/>
                  </a:solidFill>
                  <a:latin typeface="+mj-lt"/>
                  <a:cs typeface="Calibri"/>
                </a:rPr>
                <a:t>  </a:t>
              </a:r>
              <a:r>
                <a:rPr lang="en-US" dirty="0" smtClean="0">
                  <a:solidFill>
                    <a:srgbClr val="565A5C"/>
                  </a:solidFill>
                  <a:latin typeface="+mj-lt"/>
                  <a:cs typeface="Calibri"/>
                </a:rPr>
                <a:t>Reservations</a:t>
              </a:r>
              <a:endParaRPr lang="en-US" sz="2000" dirty="0">
                <a:solidFill>
                  <a:srgbClr val="565A5C"/>
                </a:solidFill>
                <a:latin typeface="+mj-lt"/>
                <a:cs typeface="Calibri"/>
              </a:endParaRPr>
            </a:p>
            <a:p>
              <a:pPr algn="l" defTabSz="855663">
                <a:lnSpc>
                  <a:spcPct val="85000"/>
                </a:lnSpc>
                <a:spcAft>
                  <a:spcPts val="0"/>
                </a:spcAft>
              </a:pPr>
              <a:r>
                <a:rPr lang="en-US" sz="2400" dirty="0" smtClean="0">
                  <a:solidFill>
                    <a:schemeClr val="accent1"/>
                  </a:solidFill>
                  <a:latin typeface="+mj-lt"/>
                  <a:cs typeface="Calibri"/>
                </a:rPr>
                <a:t>&gt;1 billion</a:t>
              </a:r>
              <a:r>
                <a:rPr lang="en-US" dirty="0" smtClean="0">
                  <a:solidFill>
                    <a:schemeClr val="accent1"/>
                  </a:solidFill>
                  <a:latin typeface="+mj-lt"/>
                  <a:cs typeface="Calibri"/>
                </a:rPr>
                <a:t>  </a:t>
              </a:r>
              <a:r>
                <a:rPr lang="en-US" dirty="0" smtClean="0">
                  <a:solidFill>
                    <a:srgbClr val="565A5C"/>
                  </a:solidFill>
                  <a:latin typeface="+mj-lt"/>
                  <a:cs typeface="Calibri"/>
                </a:rPr>
                <a:t>Miles Driven</a:t>
              </a:r>
              <a:endParaRPr lang="en-US" sz="2000" dirty="0" smtClean="0">
                <a:solidFill>
                  <a:srgbClr val="565A5C"/>
                </a:solidFill>
                <a:latin typeface="+mj-lt"/>
                <a:cs typeface="Calibri"/>
              </a:endParaRPr>
            </a:p>
          </p:txBody>
        </p:sp>
      </p:grpSp>
      <p:sp>
        <p:nvSpPr>
          <p:cNvPr id="5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90560" y="434975"/>
            <a:ext cx="396240" cy="365125"/>
          </a:xfrm>
        </p:spPr>
        <p:txBody>
          <a:bodyPr/>
          <a:lstStyle/>
          <a:p>
            <a:fld id="{A0016AB9-269E-C842-94C6-5B4465B49D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5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t="23156" r="16933" b="20081"/>
          <a:stretch/>
        </p:blipFill>
        <p:spPr bwMode="auto">
          <a:xfrm>
            <a:off x="3124200" y="1773626"/>
            <a:ext cx="2895600" cy="144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413649" y="1805158"/>
            <a:ext cx="2336502" cy="3619673"/>
            <a:chOff x="-228600" y="1041400"/>
            <a:chExt cx="3580370" cy="54229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8600" y="1041400"/>
              <a:ext cx="3580370" cy="54229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036" y="1672108"/>
              <a:ext cx="2146479" cy="381000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 bwMode="gray">
          <a:xfrm>
            <a:off x="3124200" y="948798"/>
            <a:ext cx="2933700" cy="575202"/>
          </a:xfrm>
          <a:prstGeom prst="rect">
            <a:avLst/>
          </a:prstGeom>
          <a:noFill/>
        </p:spPr>
        <p:txBody>
          <a:bodyPr wrap="square" lIns="36000" rIns="36000" rtlCol="0" anchor="t" anchorCtr="0"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</a:tabLst>
            </a:pPr>
            <a:r>
              <a:rPr lang="en-GB" dirty="0" smtClean="0">
                <a:solidFill>
                  <a:srgbClr val="E37222"/>
                </a:solidFill>
                <a:latin typeface="+mj-lt"/>
                <a:ea typeface="ＭＳ Ｐゴシック" charset="-128"/>
                <a:cs typeface="Calibri"/>
              </a:rPr>
              <a:t>Cars are dispersed through the city, close to members</a:t>
            </a:r>
            <a:endParaRPr lang="en-GB" dirty="0">
              <a:solidFill>
                <a:srgbClr val="E37222"/>
              </a:solidFill>
              <a:latin typeface="+mj-lt"/>
              <a:ea typeface="ＭＳ Ｐゴシック" charset="-128"/>
              <a:cs typeface="Calibri"/>
            </a:endParaRPr>
          </a:p>
        </p:txBody>
      </p:sp>
      <p:sp>
        <p:nvSpPr>
          <p:cNvPr id="19" name="Content Placeholder 3"/>
          <p:cNvSpPr txBox="1">
            <a:spLocks/>
          </p:cNvSpPr>
          <p:nvPr/>
        </p:nvSpPr>
        <p:spPr bwMode="gray">
          <a:xfrm>
            <a:off x="3143250" y="3291438"/>
            <a:ext cx="2895600" cy="311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266700" indent="-266700" algn="l" eaLnBrk="0" hangingPunct="0">
              <a:spcBef>
                <a:spcPts val="300"/>
              </a:spcBef>
              <a:spcAft>
                <a:spcPts val="50"/>
              </a:spcAft>
              <a:buClr>
                <a:schemeClr val="accent1"/>
              </a:buClr>
              <a:buSzPct val="75000"/>
              <a:buFont typeface="Wingdings" charset="2"/>
              <a:buChar char=""/>
              <a:defRPr sz="160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defRPr>
            </a:lvl1pPr>
          </a:lstStyle>
          <a:p>
            <a:pPr fontAlgn="base">
              <a:lnSpc>
                <a:spcPct val="150000"/>
              </a:lnSpc>
              <a:spcAft>
                <a:spcPts val="0"/>
              </a:spcAft>
              <a:buClr>
                <a:srgbClr val="51A601"/>
              </a:buClr>
            </a:pPr>
            <a:r>
              <a:rPr lang="en-US" dirty="0" smtClean="0">
                <a:solidFill>
                  <a:srgbClr val="C8C8C8">
                    <a:lumMod val="50000"/>
                  </a:srgbClr>
                </a:solidFill>
                <a:latin typeface="+mj-lt"/>
                <a:ea typeface="ＭＳ Ｐゴシック" charset="-128"/>
              </a:rPr>
              <a:t>London: 1,700+ cars in 1,500+ locations</a:t>
            </a:r>
          </a:p>
          <a:p>
            <a:pPr fontAlgn="base">
              <a:lnSpc>
                <a:spcPct val="150000"/>
              </a:lnSpc>
              <a:spcAft>
                <a:spcPts val="0"/>
              </a:spcAft>
              <a:buClr>
                <a:srgbClr val="51A601"/>
              </a:buClr>
            </a:pPr>
            <a:endParaRPr lang="en-US" dirty="0" smtClean="0">
              <a:solidFill>
                <a:srgbClr val="C8C8C8">
                  <a:lumMod val="50000"/>
                </a:srgbClr>
              </a:solidFill>
              <a:latin typeface="+mj-lt"/>
              <a:ea typeface="ＭＳ Ｐゴシック" charset="-128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  <a:buClr>
                <a:srgbClr val="51A601"/>
              </a:buClr>
            </a:pPr>
            <a:r>
              <a:rPr lang="en-US" dirty="0" smtClean="0">
                <a:solidFill>
                  <a:srgbClr val="C8C8C8">
                    <a:lumMod val="50000"/>
                  </a:srgbClr>
                </a:solidFill>
                <a:latin typeface="+mj-lt"/>
                <a:ea typeface="ＭＳ Ｐゴシック" charset="-128"/>
              </a:rPr>
              <a:t>New York: 3,000+ cars in 500 locations</a:t>
            </a:r>
          </a:p>
          <a:p>
            <a:pPr fontAlgn="base">
              <a:lnSpc>
                <a:spcPct val="150000"/>
              </a:lnSpc>
              <a:spcAft>
                <a:spcPts val="0"/>
              </a:spcAft>
              <a:buClr>
                <a:srgbClr val="51A601"/>
              </a:buClr>
            </a:pPr>
            <a:endParaRPr lang="en-US" dirty="0" smtClean="0">
              <a:solidFill>
                <a:srgbClr val="C8C8C8">
                  <a:lumMod val="50000"/>
                </a:srgbClr>
              </a:solidFill>
              <a:latin typeface="+mj-lt"/>
              <a:ea typeface="ＭＳ Ｐゴシック" charset="-128"/>
            </a:endParaRPr>
          </a:p>
          <a:p>
            <a:pPr fontAlgn="base">
              <a:lnSpc>
                <a:spcPct val="150000"/>
              </a:lnSpc>
              <a:spcAft>
                <a:spcPts val="0"/>
              </a:spcAft>
              <a:buClr>
                <a:srgbClr val="51A601"/>
              </a:buClr>
            </a:pPr>
            <a:r>
              <a:rPr lang="en-US" dirty="0" smtClean="0">
                <a:solidFill>
                  <a:srgbClr val="C8C8C8">
                    <a:lumMod val="50000"/>
                  </a:srgbClr>
                </a:solidFill>
                <a:latin typeface="+mj-lt"/>
                <a:ea typeface="ＭＳ Ｐゴシック" charset="-128"/>
              </a:rPr>
              <a:t>Boston: 1,000+ cars in 400 locations</a:t>
            </a:r>
            <a:endParaRPr lang="en-US" dirty="0">
              <a:solidFill>
                <a:srgbClr val="C8C8C8">
                  <a:lumMod val="50000"/>
                </a:srgbClr>
              </a:solidFill>
              <a:latin typeface="+mj-lt"/>
              <a:ea typeface="ＭＳ Ｐゴシック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5242" y="1773626"/>
            <a:ext cx="2193716" cy="1275069"/>
            <a:chOff x="6569284" y="1752600"/>
            <a:chExt cx="2193716" cy="1275069"/>
          </a:xfrm>
        </p:grpSpPr>
        <p:pic>
          <p:nvPicPr>
            <p:cNvPr id="20" name="Picture 2" descr="http://www.lgeoresearch.com/img/community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569284" y="1752600"/>
              <a:ext cx="1666531" cy="1134104"/>
            </a:xfrm>
            <a:prstGeom prst="rect">
              <a:avLst/>
            </a:prstGeom>
            <a:noFill/>
          </p:spPr>
        </p:pic>
        <p:pic>
          <p:nvPicPr>
            <p:cNvPr id="17" name="Picture 16" descr="join_zipcard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93605" y="2247727"/>
              <a:ext cx="1069395" cy="779942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21" name="TextBox 20"/>
          <p:cNvSpPr txBox="1"/>
          <p:nvPr/>
        </p:nvSpPr>
        <p:spPr bwMode="gray">
          <a:xfrm>
            <a:off x="6134100" y="948798"/>
            <a:ext cx="2933700" cy="575202"/>
          </a:xfrm>
          <a:prstGeom prst="rect">
            <a:avLst/>
          </a:prstGeom>
          <a:noFill/>
        </p:spPr>
        <p:txBody>
          <a:bodyPr wrap="square" lIns="36000" rIns="36000" rtlCol="0" anchor="t" anchorCtr="0"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</a:tabLst>
            </a:pPr>
            <a:r>
              <a:rPr lang="en-US" dirty="0" smtClean="0">
                <a:solidFill>
                  <a:srgbClr val="E37222"/>
                </a:solidFill>
                <a:latin typeface="+mj-lt"/>
                <a:ea typeface="ＭＳ Ｐゴシック" charset="-128"/>
                <a:cs typeface="Calibri"/>
              </a:rPr>
              <a:t>Search, reserve and access through website and mobile app</a:t>
            </a:r>
            <a:endParaRPr lang="en-US" dirty="0">
              <a:solidFill>
                <a:srgbClr val="E37222"/>
              </a:solidFill>
              <a:latin typeface="+mj-lt"/>
              <a:ea typeface="ＭＳ Ｐゴシック" charset="-128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 bwMode="gray">
          <a:xfrm>
            <a:off x="114300" y="948798"/>
            <a:ext cx="2933700" cy="575202"/>
          </a:xfrm>
          <a:prstGeom prst="rect">
            <a:avLst/>
          </a:prstGeom>
          <a:noFill/>
        </p:spPr>
        <p:txBody>
          <a:bodyPr wrap="square" lIns="36000" rIns="36000" rtlCol="0" anchor="t" anchorCtr="0"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</a:tabLst>
            </a:pPr>
            <a:r>
              <a:rPr lang="en-US" dirty="0" smtClean="0">
                <a:solidFill>
                  <a:srgbClr val="E37222"/>
                </a:solidFill>
                <a:latin typeface="+mj-lt"/>
                <a:ea typeface="ＭＳ Ｐゴシック" charset="-128"/>
                <a:cs typeface="Calibri"/>
              </a:rPr>
              <a:t>Members are part of the business model</a:t>
            </a:r>
            <a:endParaRPr lang="en-US" dirty="0">
              <a:solidFill>
                <a:srgbClr val="E37222"/>
              </a:solidFill>
              <a:latin typeface="+mj-lt"/>
              <a:ea typeface="ＭＳ Ｐゴシック" charset="-128"/>
              <a:cs typeface="Calibri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47607" y="2829913"/>
            <a:ext cx="2211351" cy="3896713"/>
            <a:chOff x="399913" y="2656487"/>
            <a:chExt cx="2211351" cy="3896713"/>
          </a:xfrm>
        </p:grpSpPr>
        <p:sp>
          <p:nvSpPr>
            <p:cNvPr id="27" name="Content Placeholder 3"/>
            <p:cNvSpPr txBox="1">
              <a:spLocks/>
            </p:cNvSpPr>
            <p:nvPr/>
          </p:nvSpPr>
          <p:spPr bwMode="gray">
            <a:xfrm>
              <a:off x="685800" y="2656487"/>
              <a:ext cx="1925464" cy="378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266700" indent="-266700" eaLnBrk="0" fontAlgn="base" hangingPunct="0">
                <a:lnSpc>
                  <a:spcPct val="250000"/>
                </a:lnSpc>
                <a:buClr>
                  <a:srgbClr val="51A601"/>
                </a:buClr>
                <a:buSzPct val="75000"/>
                <a:buFont typeface="Wingdings" charset="2"/>
                <a:buChar char=""/>
                <a:defRPr/>
              </a:pPr>
              <a:r>
                <a:rPr lang="en-US" sz="1600" dirty="0" smtClean="0">
                  <a:solidFill>
                    <a:srgbClr val="C8C8C8">
                      <a:lumMod val="50000"/>
                    </a:srgbClr>
                  </a:solidFill>
                  <a:latin typeface="+mj-lt"/>
                  <a:ea typeface="ＭＳ Ｐゴシック" charset="-128"/>
                  <a:cs typeface="Calibri"/>
                </a:rPr>
                <a:t>Report damage</a:t>
              </a:r>
            </a:p>
            <a:p>
              <a:pPr marL="266700" indent="-266700" eaLnBrk="0" fontAlgn="base" hangingPunct="0">
                <a:lnSpc>
                  <a:spcPct val="250000"/>
                </a:lnSpc>
                <a:buClr>
                  <a:srgbClr val="51A601"/>
                </a:buClr>
                <a:buSzPct val="75000"/>
                <a:buFont typeface="Wingdings" charset="2"/>
                <a:buChar char=""/>
                <a:defRPr/>
              </a:pPr>
              <a:r>
                <a:rPr lang="en-US" sz="1600" dirty="0" smtClean="0">
                  <a:solidFill>
                    <a:srgbClr val="C8C8C8">
                      <a:lumMod val="50000"/>
                    </a:srgbClr>
                  </a:solidFill>
                  <a:latin typeface="+mj-lt"/>
                  <a:ea typeface="ＭＳ Ｐゴシック" charset="-128"/>
                  <a:cs typeface="Calibri"/>
                </a:rPr>
                <a:t>Fill ‘</a:t>
              </a:r>
              <a:r>
                <a:rPr lang="en-US" sz="1600" dirty="0" err="1" smtClean="0">
                  <a:solidFill>
                    <a:srgbClr val="C8C8C8">
                      <a:lumMod val="50000"/>
                    </a:srgbClr>
                  </a:solidFill>
                  <a:latin typeface="+mj-lt"/>
                  <a:ea typeface="ＭＳ Ｐゴシック" charset="-128"/>
                  <a:cs typeface="Calibri"/>
                </a:rPr>
                <a:t>er</a:t>
              </a:r>
              <a:r>
                <a:rPr lang="en-US" sz="1600" dirty="0" smtClean="0">
                  <a:solidFill>
                    <a:srgbClr val="C8C8C8">
                      <a:lumMod val="50000"/>
                    </a:srgbClr>
                  </a:solidFill>
                  <a:latin typeface="+mj-lt"/>
                  <a:ea typeface="ＭＳ Ｐゴシック" charset="-128"/>
                  <a:cs typeface="Calibri"/>
                </a:rPr>
                <a:t> up</a:t>
              </a:r>
            </a:p>
            <a:p>
              <a:pPr marL="266700" indent="-266700" eaLnBrk="0" fontAlgn="base" hangingPunct="0">
                <a:lnSpc>
                  <a:spcPct val="250000"/>
                </a:lnSpc>
                <a:buClr>
                  <a:srgbClr val="51A601"/>
                </a:buClr>
                <a:buSzPct val="75000"/>
                <a:buFont typeface="Wingdings" charset="2"/>
                <a:buChar char=""/>
                <a:defRPr/>
              </a:pPr>
              <a:r>
                <a:rPr lang="en-US" sz="1600" dirty="0" smtClean="0">
                  <a:solidFill>
                    <a:srgbClr val="C8C8C8">
                      <a:lumMod val="50000"/>
                    </a:srgbClr>
                  </a:solidFill>
                  <a:latin typeface="+mj-lt"/>
                  <a:ea typeface="ＭＳ Ｐゴシック" charset="-128"/>
                  <a:cs typeface="Calibri"/>
                </a:rPr>
                <a:t>Keep it clean</a:t>
              </a:r>
            </a:p>
            <a:p>
              <a:pPr marL="266700" indent="-266700" eaLnBrk="0" fontAlgn="base" hangingPunct="0">
                <a:lnSpc>
                  <a:spcPct val="250000"/>
                </a:lnSpc>
                <a:buClr>
                  <a:srgbClr val="51A601"/>
                </a:buClr>
                <a:buSzPct val="75000"/>
                <a:buFont typeface="Wingdings" charset="2"/>
                <a:buChar char=""/>
                <a:defRPr/>
              </a:pPr>
              <a:r>
                <a:rPr lang="en-US" sz="1600" dirty="0" smtClean="0">
                  <a:solidFill>
                    <a:srgbClr val="C8C8C8">
                      <a:lumMod val="50000"/>
                    </a:srgbClr>
                  </a:solidFill>
                  <a:latin typeface="+mj-lt"/>
                  <a:ea typeface="ＭＳ Ｐゴシック" charset="-128"/>
                  <a:cs typeface="Calibri"/>
                </a:rPr>
                <a:t>Return on time</a:t>
              </a:r>
            </a:p>
            <a:p>
              <a:pPr marL="266700" indent="-266700" eaLnBrk="0" fontAlgn="base" hangingPunct="0">
                <a:lnSpc>
                  <a:spcPct val="250000"/>
                </a:lnSpc>
                <a:buClr>
                  <a:srgbClr val="51A601"/>
                </a:buClr>
                <a:buSzPct val="75000"/>
                <a:buFont typeface="Wingdings" charset="2"/>
                <a:buChar char=""/>
                <a:defRPr/>
              </a:pPr>
              <a:r>
                <a:rPr lang="en-US" sz="1600" dirty="0" smtClean="0">
                  <a:solidFill>
                    <a:srgbClr val="C8C8C8">
                      <a:lumMod val="50000"/>
                    </a:srgbClr>
                  </a:solidFill>
                  <a:latin typeface="+mj-lt"/>
                  <a:ea typeface="ＭＳ Ｐゴシック" charset="-128"/>
                  <a:cs typeface="Calibri"/>
                </a:rPr>
                <a:t>No smoking</a:t>
              </a:r>
            </a:p>
            <a:p>
              <a:pPr marL="266700" indent="-266700" eaLnBrk="0" fontAlgn="base" hangingPunct="0">
                <a:lnSpc>
                  <a:spcPct val="250000"/>
                </a:lnSpc>
                <a:buClr>
                  <a:srgbClr val="51A601"/>
                </a:buClr>
                <a:buSzPct val="75000"/>
                <a:buFont typeface="Wingdings" charset="2"/>
                <a:buChar char=""/>
                <a:defRPr/>
              </a:pPr>
              <a:r>
                <a:rPr lang="en-US" sz="1600" dirty="0" smtClean="0">
                  <a:solidFill>
                    <a:srgbClr val="C8C8C8">
                      <a:lumMod val="50000"/>
                    </a:srgbClr>
                  </a:solidFill>
                  <a:latin typeface="+mj-lt"/>
                  <a:ea typeface="ＭＳ Ｐゴシック" charset="-128"/>
                  <a:cs typeface="Calibri"/>
                </a:rPr>
                <a:t>Pets in carriers</a:t>
              </a:r>
            </a:p>
          </p:txBody>
        </p:sp>
        <p:pic>
          <p:nvPicPr>
            <p:cNvPr id="38917" name="Picture 5" descr="http://dru-cdn.zipcar.com/sites/default/files/six_1_0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48" y="2987812"/>
              <a:ext cx="545316" cy="545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19" name="Picture 7" descr="http://dru-cdn.zipcar.com/sites/default/files/six_2_0.g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48" y="4132104"/>
              <a:ext cx="545316" cy="545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21" name="Picture 9" descr="http://dru-cdn.zipcar.com/sites/default/files/six_4_0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819" y="3554822"/>
              <a:ext cx="530774" cy="538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23" name="Picture 11" descr="http://dru-cdn.zipcar.com/sites/default/files/six_5_0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913" y="4754908"/>
              <a:ext cx="552587" cy="545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25" name="Picture 13" descr="http://dru-cdn.zipcar.com/sites/default/files/six_3.gi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48" y="5398284"/>
              <a:ext cx="545316" cy="545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27" name="Picture 15" descr="http://dru-cdn.zipcar.com/sites/default/files/six_6.gif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48" y="6007884"/>
              <a:ext cx="545316" cy="545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Content Placeholder 3"/>
          <p:cNvSpPr txBox="1">
            <a:spLocks/>
          </p:cNvSpPr>
          <p:nvPr/>
        </p:nvSpPr>
        <p:spPr bwMode="gray">
          <a:xfrm>
            <a:off x="6344771" y="5299017"/>
            <a:ext cx="2667000" cy="88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266700" indent="-266700" eaLnBrk="0" fontAlgn="base" hangingPunct="0">
              <a:lnSpc>
                <a:spcPct val="150000"/>
              </a:lnSpc>
              <a:spcBef>
                <a:spcPts val="300"/>
              </a:spcBef>
              <a:spcAft>
                <a:spcPts val="50"/>
              </a:spcAft>
              <a:buClr>
                <a:srgbClr val="51A601"/>
              </a:buClr>
              <a:buSzPct val="75000"/>
              <a:buFont typeface="Wingdings" charset="2"/>
              <a:buChar char=""/>
              <a:defRPr/>
            </a:pPr>
            <a:r>
              <a:rPr lang="en-US" sz="1600" dirty="0" smtClean="0">
                <a:solidFill>
                  <a:srgbClr val="C8C8C8">
                    <a:lumMod val="50000"/>
                  </a:srgbClr>
                </a:solidFill>
                <a:latin typeface="+mj-lt"/>
                <a:ea typeface="ＭＳ Ｐゴシック" charset="-128"/>
                <a:cs typeface="Calibri"/>
              </a:rPr>
              <a:t>Search for a car</a:t>
            </a:r>
          </a:p>
          <a:p>
            <a:pPr marL="266700" indent="-266700" eaLnBrk="0" fontAlgn="base" hangingPunct="0">
              <a:lnSpc>
                <a:spcPct val="150000"/>
              </a:lnSpc>
              <a:spcBef>
                <a:spcPts val="300"/>
              </a:spcBef>
              <a:spcAft>
                <a:spcPts val="50"/>
              </a:spcAft>
              <a:buClr>
                <a:srgbClr val="51A601"/>
              </a:buClr>
              <a:buSzPct val="75000"/>
              <a:buFont typeface="Wingdings" charset="2"/>
              <a:buChar char=""/>
              <a:defRPr/>
            </a:pPr>
            <a:r>
              <a:rPr lang="en-US" sz="1600" dirty="0" smtClean="0">
                <a:solidFill>
                  <a:srgbClr val="C8C8C8">
                    <a:lumMod val="50000"/>
                  </a:srgbClr>
                </a:solidFill>
                <a:latin typeface="+mj-lt"/>
                <a:ea typeface="ＭＳ Ｐゴシック" charset="-128"/>
                <a:cs typeface="Calibri"/>
              </a:rPr>
              <a:t>Make a reservation</a:t>
            </a:r>
          </a:p>
          <a:p>
            <a:pPr marL="266700" indent="-266700" eaLnBrk="0" fontAlgn="base" hangingPunct="0">
              <a:lnSpc>
                <a:spcPct val="150000"/>
              </a:lnSpc>
              <a:spcBef>
                <a:spcPts val="300"/>
              </a:spcBef>
              <a:buClr>
                <a:srgbClr val="51A601"/>
              </a:buClr>
              <a:buSzPct val="75000"/>
              <a:buFont typeface="Wingdings" charset="2"/>
              <a:buChar char=""/>
              <a:defRPr/>
            </a:pPr>
            <a:r>
              <a:rPr lang="en-US" sz="1600" dirty="0" smtClean="0">
                <a:solidFill>
                  <a:srgbClr val="C8C8C8">
                    <a:lumMod val="50000"/>
                  </a:srgbClr>
                </a:solidFill>
                <a:latin typeface="+mj-lt"/>
                <a:ea typeface="ＭＳ Ｐゴシック" charset="-128"/>
                <a:cs typeface="Calibri"/>
              </a:rPr>
              <a:t>Unlock and drive away</a:t>
            </a:r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90560" y="435308"/>
            <a:ext cx="396240" cy="365125"/>
          </a:xfrm>
        </p:spPr>
        <p:txBody>
          <a:bodyPr/>
          <a:lstStyle/>
          <a:p>
            <a:fld id="{A0016AB9-269E-C842-94C6-5B4465B49D0A}" type="slidenum">
              <a:rPr lang="en-US" smtClean="0">
                <a:latin typeface="+mj-lt"/>
              </a:rPr>
              <a:t>6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023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101840" cy="644013"/>
          </a:xfrm>
        </p:spPr>
        <p:txBody>
          <a:bodyPr/>
          <a:lstStyle/>
          <a:p>
            <a:r>
              <a:rPr lang="nb-NO" dirty="0" smtClean="0"/>
              <a:t>Forskjell mellom bilutleie og bildeling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66800"/>
            <a:ext cx="2386652" cy="463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4384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Prismodeller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Tilgjengelighet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Teknologi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29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523" y="-152400"/>
            <a:ext cx="8229600" cy="901996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Connected Car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3" y="1412777"/>
            <a:ext cx="8603994" cy="443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5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8" name="Picture 8" descr="http://m2016.ruter.no/content/uploads/2015/06/5.1-Fra-strategi-til-tilbud_Ruter-AS-M20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-7088"/>
            <a:ext cx="8123903" cy="686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614150" y="2777756"/>
            <a:ext cx="4396250" cy="647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Custom 1">
      <a:dk1>
        <a:srgbClr val="D4002A"/>
      </a:dk1>
      <a:lt1>
        <a:srgbClr val="FFFFFF"/>
      </a:lt1>
      <a:dk2>
        <a:srgbClr val="000000"/>
      </a:dk2>
      <a:lt2>
        <a:srgbClr val="F2F2F2"/>
      </a:lt2>
      <a:accent1>
        <a:srgbClr val="D4002A"/>
      </a:accent1>
      <a:accent2>
        <a:srgbClr val="F2F2F2"/>
      </a:accent2>
      <a:accent3>
        <a:srgbClr val="FFFFFF"/>
      </a:accent3>
      <a:accent4>
        <a:srgbClr val="B50022"/>
      </a:accent4>
      <a:accent5>
        <a:srgbClr val="FFFFFF"/>
      </a:accent5>
      <a:accent6>
        <a:srgbClr val="FFFFFF"/>
      </a:accent6>
      <a:hlink>
        <a:srgbClr val="000000"/>
      </a:hlink>
      <a:folHlink>
        <a:srgbClr val="D4002A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D4002A"/>
        </a:dk1>
        <a:lt1>
          <a:srgbClr val="FFFFFF"/>
        </a:lt1>
        <a:dk2>
          <a:srgbClr val="000000"/>
        </a:dk2>
        <a:lt2>
          <a:srgbClr val="F2F2F2"/>
        </a:lt2>
        <a:accent1>
          <a:srgbClr val="D4002A"/>
        </a:accent1>
        <a:accent2>
          <a:srgbClr val="F2F2F2"/>
        </a:accent2>
        <a:accent3>
          <a:srgbClr val="FFFFFF"/>
        </a:accent3>
        <a:accent4>
          <a:srgbClr val="B50022"/>
        </a:accent4>
        <a:accent5>
          <a:srgbClr val="E6AAAC"/>
        </a:accent5>
        <a:accent6>
          <a:srgbClr val="DBDBDB"/>
        </a:accent6>
        <a:hlink>
          <a:srgbClr val="000000"/>
        </a:hlink>
        <a:folHlink>
          <a:srgbClr val="D40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434</Words>
  <Application>Microsoft Office PowerPoint</Application>
  <PresentationFormat>On-screen Show (4:3)</PresentationFormat>
  <Paragraphs>105</Paragraphs>
  <Slides>15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Blank Presentation</vt:lpstr>
      <vt:lpstr># Mobilitet</vt:lpstr>
      <vt:lpstr>LEDENDE INNEN BILUTLEIE OG BILDELING I VERDEN</vt:lpstr>
      <vt:lpstr>our brands</vt:lpstr>
      <vt:lpstr>Avis Go GREEN</vt:lpstr>
      <vt:lpstr>Zipcar is the world’s leading car sharing company providing “On-demand mobility”</vt:lpstr>
      <vt:lpstr>PowerPoint Presentation</vt:lpstr>
      <vt:lpstr>Forskjell mellom bilutleie og bildeling</vt:lpstr>
      <vt:lpstr>Connected Car</vt:lpstr>
      <vt:lpstr>PowerPoint Presentation</vt:lpstr>
      <vt:lpstr>PowerPoint Presentation</vt:lpstr>
      <vt:lpstr>Løsning</vt:lpstr>
      <vt:lpstr>Slutt</vt:lpstr>
      <vt:lpstr>BACKUP</vt:lpstr>
      <vt:lpstr>PowerPoint Presentation</vt:lpstr>
      <vt:lpstr>PowerPoint Presentation</vt:lpstr>
    </vt:vector>
  </TitlesOfParts>
  <Company>Avis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Bratseth, Erik Andre</dc:creator>
  <cp:lastModifiedBy>Torp, Morten</cp:lastModifiedBy>
  <cp:revision>67</cp:revision>
  <dcterms:created xsi:type="dcterms:W3CDTF">2016-03-30T09:15:43Z</dcterms:created>
  <dcterms:modified xsi:type="dcterms:W3CDTF">2016-03-30T23:09:33Z</dcterms:modified>
</cp:coreProperties>
</file>