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3" r:id="rId2"/>
    <p:sldId id="444" r:id="rId3"/>
    <p:sldId id="396" r:id="rId4"/>
    <p:sldId id="477" r:id="rId5"/>
    <p:sldId id="478" r:id="rId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2"/>
    <a:srgbClr val="333399"/>
    <a:srgbClr val="1C3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4740" autoAdjust="0"/>
  </p:normalViewPr>
  <p:slideViewPr>
    <p:cSldViewPr>
      <p:cViewPr varScale="1">
        <p:scale>
          <a:sx n="63" d="100"/>
          <a:sy n="63" d="100"/>
        </p:scale>
        <p:origin x="16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notesViewPr>
    <p:cSldViewPr>
      <p:cViewPr varScale="1">
        <p:scale>
          <a:sx n="80" d="100"/>
          <a:sy n="80" d="100"/>
        </p:scale>
        <p:origin x="40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400" cy="496809"/>
          </a:xfrm>
          <a:prstGeom prst="rect">
            <a:avLst/>
          </a:prstGeom>
        </p:spPr>
        <p:txBody>
          <a:bodyPr vert="horz" lIns="91469" tIns="45734" rIns="91469" bIns="4573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91" y="3"/>
            <a:ext cx="2946400" cy="496809"/>
          </a:xfrm>
          <a:prstGeom prst="rect">
            <a:avLst/>
          </a:prstGeom>
        </p:spPr>
        <p:txBody>
          <a:bodyPr vert="horz" lIns="91469" tIns="45734" rIns="91469" bIns="45734" rtlCol="0"/>
          <a:lstStyle>
            <a:lvl1pPr algn="r">
              <a:defRPr sz="1200"/>
            </a:lvl1pPr>
          </a:lstStyle>
          <a:p>
            <a:fld id="{D3CD5FCD-893C-4537-AAD1-100DEE98671F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3" y="9428244"/>
            <a:ext cx="2946400" cy="496809"/>
          </a:xfrm>
          <a:prstGeom prst="rect">
            <a:avLst/>
          </a:prstGeom>
        </p:spPr>
        <p:txBody>
          <a:bodyPr vert="horz" lIns="91469" tIns="45734" rIns="91469" bIns="4573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91" y="9428244"/>
            <a:ext cx="2946400" cy="496809"/>
          </a:xfrm>
          <a:prstGeom prst="rect">
            <a:avLst/>
          </a:prstGeom>
        </p:spPr>
        <p:txBody>
          <a:bodyPr vert="horz" lIns="91469" tIns="45734" rIns="91469" bIns="45734" rtlCol="0" anchor="b"/>
          <a:lstStyle>
            <a:lvl1pPr algn="r">
              <a:defRPr sz="1200"/>
            </a:lvl1pPr>
          </a:lstStyle>
          <a:p>
            <a:fld id="{5A6A721D-BDC3-4C68-A1EE-B1BB81E0CB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43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9" tIns="45734" rIns="91469" bIns="4573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3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9" tIns="45734" rIns="91469" bIns="4573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3"/>
            <a:ext cx="4984749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9" tIns="45734" rIns="91469" bIns="457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83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9" tIns="45734" rIns="91469" bIns="4573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983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9" tIns="45734" rIns="91469" bIns="4573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9331F89A-A6B1-48FA-9C44-AA90908DCED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2741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31F89A-A6B1-48FA-9C44-AA90908DCED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43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Arial" pitchFamily="34" charset="0"/>
              </a:rPr>
              <a:t> 87 </a:t>
            </a:r>
            <a:r>
              <a:rPr lang="en-GB" sz="1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companies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Arial" pitchFamily="34" charset="0"/>
              </a:rPr>
              <a:t> 19 </a:t>
            </a:r>
            <a:r>
              <a:rPr lang="en-GB" sz="1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countries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Arial" pitchFamily="34" charset="0"/>
              </a:rPr>
              <a:t> Export 77%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Arial" pitchFamily="34" charset="0"/>
              </a:rPr>
              <a:t> 1,200,000 m</a:t>
            </a:r>
            <a:r>
              <a:rPr kumimoji="0" lang="en-GB" sz="1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Arial" pitchFamily="34" charset="0"/>
              </a:rPr>
              <a:t>2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Arial" pitchFamily="34" charset="0"/>
              </a:rPr>
              <a:t> </a:t>
            </a:r>
            <a:r>
              <a:rPr lang="en-GB" sz="1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production area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lvl="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Arial" pitchFamily="34" charset="0"/>
              </a:rPr>
              <a:t> </a:t>
            </a:r>
            <a:r>
              <a:rPr lang="en-GB" sz="1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10,623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Arial" pitchFamily="34" charset="0"/>
              </a:rPr>
              <a:t> employees</a:t>
            </a:r>
          </a:p>
          <a:p>
            <a:endParaRPr lang="en-GB" sz="1200" kern="1200" noProof="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en-GB" sz="1200" kern="1200" noProof="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VDL's </a:t>
            </a:r>
            <a:r>
              <a:rPr lang="en-GB" sz="1200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business activities are divided into </a:t>
            </a:r>
            <a:r>
              <a:rPr lang="en-GB" sz="1200" b="1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4 divisions</a:t>
            </a:r>
            <a:r>
              <a:rPr lang="en-GB" sz="1200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 The </a:t>
            </a:r>
            <a:r>
              <a:rPr lang="en-GB" sz="1200" b="1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subcontracting</a:t>
            </a:r>
            <a:r>
              <a:rPr lang="en-GB" sz="1200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 division includes a large number of subcontracting companies that </a:t>
            </a:r>
            <a:r>
              <a:rPr lang="en-GB" sz="1200" b="1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manufacture high-quality products from metal and plastic</a:t>
            </a:r>
            <a:r>
              <a:rPr lang="en-GB" sz="1200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. Each company has its own specialty and makes optimal use of the collaboration with the sister companies. In this manner, VDL has every specialty at its disposal. </a:t>
            </a:r>
          </a:p>
          <a:p>
            <a:pPr lvl="1">
              <a:buFont typeface="Arial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 A number of the VDL companies develop and manufacture a wide range of </a:t>
            </a:r>
            <a:r>
              <a:rPr lang="en-GB" sz="1200" b="1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products for both the industrial and consumer markets</a:t>
            </a:r>
            <a:r>
              <a:rPr lang="en-GB" sz="1200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. These companies fall under the </a:t>
            </a:r>
            <a:r>
              <a:rPr lang="en-GB" sz="1200" b="1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finished products</a:t>
            </a:r>
            <a:r>
              <a:rPr lang="en-GB" sz="1200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 division.</a:t>
            </a:r>
          </a:p>
          <a:p>
            <a:pPr lvl="1">
              <a:buFont typeface="Arial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 The core activities of </a:t>
            </a:r>
            <a:r>
              <a:rPr lang="en-GB" sz="1200" b="1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VDL Bus &amp; Coach</a:t>
            </a:r>
            <a:r>
              <a:rPr lang="en-GB" sz="1200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 consist of the </a:t>
            </a:r>
            <a:r>
              <a:rPr lang="en-GB" sz="1200" b="1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development, manufacturing, sales and after-sales service of a wide range of buses, coaches and chassis modules and the purchase and sale of used</a:t>
            </a:r>
            <a:r>
              <a:rPr lang="en-GB" sz="1200" b="1" kern="1200" baseline="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 vehicles</a:t>
            </a:r>
            <a:r>
              <a:rPr lang="en-GB" sz="1200" b="1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.</a:t>
            </a:r>
            <a:endParaRPr lang="en-GB" sz="1200" kern="1200" noProof="0" dirty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 Within the </a:t>
            </a:r>
            <a:r>
              <a:rPr lang="en-GB" sz="1200" b="1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car assembly</a:t>
            </a:r>
            <a:r>
              <a:rPr lang="en-GB" sz="1200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 division </a:t>
            </a:r>
            <a:r>
              <a:rPr lang="en-GB" sz="1200" b="1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passenger cars are assembled for third parties.</a:t>
            </a:r>
            <a:r>
              <a:rPr lang="en-GB" sz="1200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 This takes place at </a:t>
            </a:r>
            <a:r>
              <a:rPr lang="en-GB" sz="1200" b="1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VDL Nedcar in Born (NL).</a:t>
            </a:r>
            <a:r>
              <a:rPr lang="en-GB" sz="1200" kern="1200" noProof="0" dirty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 From the second half of 2014, MINIs will be produced here for BMW Group.</a:t>
            </a:r>
          </a:p>
          <a:p>
            <a:pPr lvl="1"/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pPr lvl="1" rtl="0" eaLnBrk="1" fontAlgn="t" latinLnBrk="0" hangingPunct="1">
              <a:buFont typeface="Arial" pitchFamily="34" charset="0"/>
              <a:buNone/>
            </a:pP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87665-0944-4593-81A5-10C3AD1D915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15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4112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33" y="4713625"/>
            <a:ext cx="4990037" cy="446785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31F89A-A6B1-48FA-9C44-AA90908DCED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62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31F89A-A6B1-48FA-9C44-AA90908DCED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02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88913"/>
            <a:ext cx="8353425" cy="863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VDL Bus &amp; Coach </a:t>
            </a:r>
            <a:r>
              <a:rPr lang="nl-NL" dirty="0" err="1"/>
              <a:t>electric</a:t>
            </a:r>
            <a:r>
              <a:rPr lang="nl-NL" dirty="0"/>
              <a:t> bus </a:t>
            </a:r>
            <a:r>
              <a:rPr lang="nl-NL" dirty="0" err="1"/>
              <a:t>solutions</a:t>
            </a:r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436563" y="6519863"/>
            <a:ext cx="104067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AF9846A8-6420-4EBE-B9AF-335471BA3AAC}" type="datetime1">
              <a:rPr lang="nl-NL" sz="1300" smtClean="0">
                <a:latin typeface="Arial" charset="0"/>
                <a:ea typeface="ＭＳ Ｐゴシック" pitchFamily="1" charset="-128"/>
                <a:cs typeface="+mn-cs"/>
              </a:rPr>
              <a:pPr eaLnBrk="0" hangingPunct="0">
                <a:defRPr/>
              </a:pPr>
              <a:t>5-4-2016</a:t>
            </a:fld>
            <a:endParaRPr lang="nl-NL" sz="1300" dirty="0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87875" y="6510338"/>
            <a:ext cx="251588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300" noProof="0" dirty="0">
                <a:latin typeface="Arial" charset="0"/>
                <a:ea typeface="ＭＳ Ｐゴシック" pitchFamily="1" charset="-128"/>
                <a:cs typeface="+mn-cs"/>
              </a:rPr>
              <a:t>Zero-Emission Public Transport</a:t>
            </a:r>
          </a:p>
          <a:p>
            <a:pPr algn="ctr" eaLnBrk="0" hangingPunct="0">
              <a:defRPr/>
            </a:pPr>
            <a:endParaRPr lang="de-DE" sz="1300" dirty="0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Tekstvak 5"/>
          <p:cNvSpPr txBox="1"/>
          <p:nvPr userDrawn="1"/>
        </p:nvSpPr>
        <p:spPr>
          <a:xfrm>
            <a:off x="7643813" y="6519863"/>
            <a:ext cx="112077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fld id="{103386B3-1CF9-4278-887D-FB3652AD7523}" type="slidenum">
              <a:rPr lang="en-US" sz="1300">
                <a:latin typeface="Arial" charset="0"/>
                <a:ea typeface="ＭＳ Ｐゴシック" pitchFamily="1" charset="-128"/>
                <a:cs typeface="+mn-cs"/>
              </a:rPr>
              <a:pPr algn="r" eaLnBrk="0" hangingPunct="0">
                <a:defRPr/>
              </a:pPr>
              <a:t>‹#›</a:t>
            </a:fld>
            <a:endParaRPr lang="en-US" sz="1300" dirty="0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213" y="685800"/>
            <a:ext cx="6477000" cy="8953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inhoud 9"/>
          <p:cNvSpPr>
            <a:spLocks noGrp="1"/>
          </p:cNvSpPr>
          <p:nvPr>
            <p:ph sz="quarter" idx="10"/>
          </p:nvPr>
        </p:nvSpPr>
        <p:spPr>
          <a:xfrm>
            <a:off x="152401" y="1752600"/>
            <a:ext cx="8746066" cy="4571999"/>
          </a:xfrm>
          <a:prstGeom prst="rect">
            <a:avLst/>
          </a:prstGeom>
        </p:spPr>
        <p:txBody>
          <a:bodyPr/>
          <a:lstStyle>
            <a:lvl2pPr marL="271463" indent="-271463">
              <a:defRPr/>
            </a:lvl2pPr>
            <a:lvl3pPr marL="541338" indent="-269875">
              <a:buFont typeface="Arial" pitchFamily="34" charset="0"/>
              <a:buChar char="•"/>
              <a:defRPr/>
            </a:lvl3pPr>
            <a:lvl4pPr marL="804863" indent="-263525">
              <a:buFont typeface="Arial" pitchFamily="34" charset="0"/>
              <a:buChar char="•"/>
              <a:defRPr/>
            </a:lvl4pPr>
            <a:lvl5pPr marL="1074738" indent="-269875">
              <a:buFont typeface="Arial" pitchFamily="34" charset="0"/>
              <a:buChar char="•"/>
              <a:tabLst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9713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0538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9713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0538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0" y="800100"/>
            <a:ext cx="9140825" cy="5762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58775" y="1628775"/>
            <a:ext cx="4137025" cy="2227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28775"/>
            <a:ext cx="4137025" cy="2227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58775" y="4008438"/>
            <a:ext cx="4137025" cy="2228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08438"/>
            <a:ext cx="4137025" cy="2228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435725"/>
            <a:ext cx="2268538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AC76E-44F3-4FF1-9186-FAADB19F7B49}" type="slidenum">
              <a:rPr lang="de-DE"/>
              <a:pPr>
                <a:defRPr/>
              </a:pPr>
              <a:t>‹#›</a:t>
            </a:fld>
            <a:endParaRPr lang="de-DE"/>
          </a:p>
          <a:p>
            <a:pPr>
              <a:defRPr/>
            </a:pPr>
            <a:r>
              <a:rPr lang="de-DE"/>
              <a:t>ZAwheel – 04/2013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00100"/>
            <a:ext cx="9140825" cy="5762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58775" y="1628775"/>
            <a:ext cx="8426450" cy="460851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58775" y="6435725"/>
            <a:ext cx="2268538" cy="260350"/>
          </a:xfrm>
          <a:prstGeom prst="rect">
            <a:avLst/>
          </a:prstGeom>
        </p:spPr>
        <p:txBody>
          <a:bodyPr/>
          <a:lstStyle>
            <a:lvl1pPr>
              <a:tabLst>
                <a:tab pos="1433513" algn="l"/>
              </a:tabLst>
              <a:defRPr/>
            </a:lvl1pPr>
          </a:lstStyle>
          <a:p>
            <a:pPr>
              <a:defRPr/>
            </a:pPr>
            <a:fld id="{01600315-081C-4E7A-A4F7-C6674F36E260}" type="slidenum">
              <a:rPr lang="de-DE"/>
              <a:pPr>
                <a:defRPr/>
              </a:pPr>
              <a:t>‹#›</a:t>
            </a:fld>
            <a:endParaRPr lang="de-DE"/>
          </a:p>
          <a:p>
            <a:pPr>
              <a:defRPr/>
            </a:pPr>
            <a:r>
              <a:rPr lang="de-DE"/>
              <a:t>ZAwheel – 02/2013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00100"/>
            <a:ext cx="9140825" cy="5762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58775" y="1628775"/>
            <a:ext cx="4137025" cy="4608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28775"/>
            <a:ext cx="4137025" cy="2227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08438"/>
            <a:ext cx="4137025" cy="2228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435725"/>
            <a:ext cx="2268538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C0A47-F899-4278-9103-66C02F9F6607}" type="slidenum">
              <a:rPr lang="de-DE"/>
              <a:pPr>
                <a:defRPr/>
              </a:pPr>
              <a:t>‹#›</a:t>
            </a:fld>
            <a:endParaRPr lang="de-DE"/>
          </a:p>
          <a:p>
            <a:pPr>
              <a:defRPr/>
            </a:pPr>
            <a:r>
              <a:rPr lang="de-DE"/>
              <a:t>ZAwheel – 04/2013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59763" y="606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nl-NL" dirty="0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90800" y="6019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nl-NL" dirty="0"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dirty="0">
          <a:solidFill>
            <a:srgbClr val="0060A2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0A2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0A2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0A2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0A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lang="nl-NL" sz="2400">
          <a:solidFill>
            <a:schemeClr val="bg2"/>
          </a:solidFill>
          <a:latin typeface="+mn-lt"/>
          <a:ea typeface="+mn-ea"/>
          <a:cs typeface="ＭＳ Ｐゴシック"/>
        </a:defRPr>
      </a:lvl1pPr>
      <a:lvl2pPr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nl-NL" sz="2400">
          <a:solidFill>
            <a:schemeClr val="bg2"/>
          </a:solidFill>
          <a:latin typeface="+mn-lt"/>
          <a:ea typeface="+mn-ea"/>
          <a:cs typeface="ＭＳ Ｐゴシック"/>
        </a:defRPr>
      </a:lvl2pPr>
      <a:lvl3pPr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lang="nl-NL" sz="2400">
          <a:solidFill>
            <a:schemeClr val="bg2"/>
          </a:solidFill>
          <a:latin typeface="+mn-lt"/>
          <a:ea typeface="+mn-ea"/>
          <a:cs typeface="ＭＳ Ｐゴシック"/>
        </a:defRPr>
      </a:lvl3pPr>
      <a:lvl4pPr algn="l" rtl="0" eaLnBrk="1" fontAlgn="base" hangingPunct="1">
        <a:spcBef>
          <a:spcPct val="20000"/>
        </a:spcBef>
        <a:spcAft>
          <a:spcPct val="0"/>
        </a:spcAft>
        <a:defRPr lang="nl-NL" sz="2400">
          <a:solidFill>
            <a:schemeClr val="bg2"/>
          </a:solidFill>
          <a:latin typeface="+mn-lt"/>
          <a:ea typeface="+mn-ea"/>
          <a:cs typeface="ＭＳ Ｐゴシック"/>
        </a:defRPr>
      </a:lvl4pPr>
      <a:lvl5pPr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lang="en-US" sz="2400" dirty="0">
          <a:solidFill>
            <a:schemeClr val="bg2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hyperlink" Target="http://www.google.nl/url?sa=i&amp;rct=j&amp;q=&amp;esrc=s&amp;source=images&amp;cd=&amp;cad=rja&amp;uact=8&amp;docid=h3ASn1BOQsGGYM&amp;tbnid=IoGAgmJ8yiYLWM:&amp;ved=0CAUQjRw&amp;url=http://www.kliniken-koeln.de/Karriere_Betriebsleistungen.htm&amp;ei=KtD9U9SzKcOl0QW8yIDYBg&amp;bvm=bv.74035653,d.d2k&amp;psig=AFQjCNEU-YTpBU5OG4DgFJKLFMk7JvDUYA&amp;ust=140922921534999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hyperlink" Target="http://www.hilst.nl/data/styleit/images/logo-provincie-noord-brabant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h.lovstad@vdlbuscoach.no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reen solution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2714620"/>
            <a:ext cx="3635896" cy="363327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b="1" dirty="0"/>
              <a:t>Zero-Emission Public Transport: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T</a:t>
            </a:r>
            <a:r>
              <a:rPr lang="sv-SE" sz="2000" dirty="0" smtClean="0"/>
              <a:t>otal system </a:t>
            </a:r>
            <a:r>
              <a:rPr lang="sv-SE" sz="2000" dirty="0" smtClean="0"/>
              <a:t>- </a:t>
            </a:r>
            <a:r>
              <a:rPr lang="en-GB" sz="2000" dirty="0" smtClean="0"/>
              <a:t>providing</a:t>
            </a:r>
            <a:r>
              <a:rPr lang="sv-SE" sz="2000" dirty="0" smtClean="0"/>
              <a:t> </a:t>
            </a:r>
            <a:r>
              <a:rPr lang="sv-SE" sz="2000" dirty="0"/>
              <a:t>total </a:t>
            </a:r>
            <a:r>
              <a:rPr lang="en-GB" sz="2000" dirty="0" smtClean="0"/>
              <a:t>turn-key</a:t>
            </a:r>
            <a:r>
              <a:rPr lang="sv-SE" sz="2000" dirty="0" smtClean="0"/>
              <a:t> </a:t>
            </a:r>
            <a:r>
              <a:rPr lang="sv-SE" sz="2000" dirty="0"/>
              <a:t>solutions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v-SE" sz="2000" dirty="0" smtClean="0"/>
              <a:t> </a:t>
            </a:r>
            <a:r>
              <a:rPr lang="en-GB" sz="2000" dirty="0" smtClean="0"/>
              <a:t>Affordable/attractive</a:t>
            </a:r>
            <a:r>
              <a:rPr lang="sv-SE" sz="2000" dirty="0" smtClean="0"/>
              <a:t> </a:t>
            </a:r>
            <a:r>
              <a:rPr lang="sv-SE" sz="2000" dirty="0"/>
              <a:t>-</a:t>
            </a:r>
            <a:r>
              <a:rPr lang="sv-SE" sz="2000" dirty="0" smtClean="0"/>
              <a:t> </a:t>
            </a:r>
            <a:r>
              <a:rPr lang="en-GB" sz="2000" dirty="0" smtClean="0"/>
              <a:t>efficient</a:t>
            </a:r>
            <a:r>
              <a:rPr lang="sv-SE" sz="2000" dirty="0" smtClean="0"/>
              <a:t> </a:t>
            </a:r>
            <a:r>
              <a:rPr lang="sv-SE" sz="2000" dirty="0"/>
              <a:t>&amp; </a:t>
            </a:r>
            <a:r>
              <a:rPr lang="sv-SE" sz="2000" dirty="0" smtClean="0"/>
              <a:t>profitable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Business</a:t>
            </a:r>
            <a:r>
              <a:rPr lang="sv-SE" sz="2000" dirty="0" smtClean="0"/>
              <a:t> </a:t>
            </a:r>
            <a:r>
              <a:rPr lang="en-GB" sz="2000" dirty="0" smtClean="0"/>
              <a:t>model</a:t>
            </a:r>
            <a:r>
              <a:rPr lang="sv-SE" sz="2000" dirty="0" smtClean="0"/>
              <a:t> - partnership</a:t>
            </a:r>
            <a:endParaRPr lang="en-US" sz="2000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76213" y="733450"/>
            <a:ext cx="6477000" cy="895350"/>
          </a:xfrm>
        </p:spPr>
        <p:txBody>
          <a:bodyPr/>
          <a:lstStyle/>
          <a:p>
            <a:r>
              <a:rPr lang="nl-NL" dirty="0" smtClean="0"/>
              <a:t>Our way &amp; our vision</a:t>
            </a:r>
            <a:r>
              <a:rPr lang="nl-NL" dirty="0"/>
              <a:t/>
            </a:r>
            <a:br>
              <a:rPr lang="nl-NL" dirty="0"/>
            </a:br>
            <a:endParaRPr lang="nl-NL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VDL </a:t>
            </a:r>
            <a:r>
              <a:rPr lang="de-DE" dirty="0" err="1" smtClean="0"/>
              <a:t>group</a:t>
            </a:r>
            <a:endParaRPr lang="de-DE" dirty="0"/>
          </a:p>
        </p:txBody>
      </p:sp>
      <p:sp>
        <p:nvSpPr>
          <p:cNvPr id="9" name="Rechthoek 8"/>
          <p:cNvSpPr/>
          <p:nvPr/>
        </p:nvSpPr>
        <p:spPr bwMode="auto">
          <a:xfrm>
            <a:off x="6855459" y="3011774"/>
            <a:ext cx="2124000" cy="433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  </a:t>
            </a:r>
          </a:p>
        </p:txBody>
      </p:sp>
      <p:sp>
        <p:nvSpPr>
          <p:cNvPr id="10" name="Rechthoek 9"/>
          <p:cNvSpPr/>
          <p:nvPr/>
        </p:nvSpPr>
        <p:spPr bwMode="auto">
          <a:xfrm>
            <a:off x="186003" y="3004788"/>
            <a:ext cx="2124000" cy="433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4637220" y="2995026"/>
            <a:ext cx="2124000" cy="433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2421471" y="3000146"/>
            <a:ext cx="2124000" cy="433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637220" y="3029998"/>
            <a:ext cx="2124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</a:rPr>
              <a:t>Buses &amp; Coaches</a:t>
            </a:r>
            <a:endParaRPr lang="nl-NL" sz="1700" b="1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421471" y="2984277"/>
            <a:ext cx="2138353" cy="43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</a:rPr>
              <a:t>Finished products</a:t>
            </a:r>
            <a:endParaRPr lang="nl-NL" sz="1700" b="1" dirty="0">
              <a:solidFill>
                <a:schemeClr val="bg1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865618" y="3033559"/>
            <a:ext cx="2124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</a:rPr>
              <a:t>Car assembly</a:t>
            </a:r>
            <a:endParaRPr lang="nl-NL" sz="1700" b="1" dirty="0">
              <a:solidFill>
                <a:schemeClr val="bg1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86003" y="3041328"/>
            <a:ext cx="2124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</a:rPr>
              <a:t>Subcontracting</a:t>
            </a:r>
            <a:endParaRPr lang="nl-NL" sz="1700" b="1" dirty="0">
              <a:solidFill>
                <a:schemeClr val="bg1"/>
              </a:solidFill>
            </a:endParaRPr>
          </a:p>
        </p:txBody>
      </p:sp>
      <p:sp>
        <p:nvSpPr>
          <p:cNvPr id="18" name="Rechthoek 17"/>
          <p:cNvSpPr/>
          <p:nvPr/>
        </p:nvSpPr>
        <p:spPr bwMode="auto">
          <a:xfrm>
            <a:off x="6862690" y="3439924"/>
            <a:ext cx="2124000" cy="280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 </a:t>
            </a:r>
          </a:p>
        </p:txBody>
      </p:sp>
      <p:sp>
        <p:nvSpPr>
          <p:cNvPr id="19" name="Rechthoek 18"/>
          <p:cNvSpPr/>
          <p:nvPr/>
        </p:nvSpPr>
        <p:spPr bwMode="auto">
          <a:xfrm>
            <a:off x="186003" y="3438356"/>
            <a:ext cx="2124000" cy="280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4642378" y="3429100"/>
            <a:ext cx="2124000" cy="280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Rechthoek 20"/>
          <p:cNvSpPr/>
          <p:nvPr/>
        </p:nvSpPr>
        <p:spPr bwMode="auto">
          <a:xfrm>
            <a:off x="2421472" y="3425757"/>
            <a:ext cx="2124000" cy="280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186003" y="3439924"/>
            <a:ext cx="212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Metalworking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Plastics processing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Mechatronic systems    </a:t>
            </a:r>
          </a:p>
          <a:p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 &amp; system supply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Surface treatment</a:t>
            </a:r>
          </a:p>
        </p:txBody>
      </p:sp>
      <p:sp>
        <p:nvSpPr>
          <p:cNvPr id="23" name="Rechthoek 22"/>
          <p:cNvSpPr/>
          <p:nvPr/>
        </p:nvSpPr>
        <p:spPr>
          <a:xfrm>
            <a:off x="4637220" y="3416300"/>
            <a:ext cx="210693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Coaches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Public Transport buses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Mini &amp; midi buses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Used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vehicles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Parts &amp; services</a:t>
            </a:r>
          </a:p>
        </p:txBody>
      </p:sp>
      <p:sp>
        <p:nvSpPr>
          <p:cNvPr id="24" name="Rechthoek 23"/>
          <p:cNvSpPr/>
          <p:nvPr/>
        </p:nvSpPr>
        <p:spPr>
          <a:xfrm>
            <a:off x="2421472" y="3420914"/>
            <a:ext cx="212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t" hangingPunct="1">
              <a:buFont typeface="Arial" pitchFamily="34" charset="0"/>
              <a:buChar char="•"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Automotive;  </a:t>
            </a:r>
          </a:p>
          <a:p>
            <a:pPr eaLnBrk="1" fontAlgn="t" hangingPunct="1"/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suspension systems</a:t>
            </a: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Heat exchangers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Production automation </a:t>
            </a: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 systems  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Container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handling </a:t>
            </a:r>
          </a:p>
          <a:p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 systems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6839025" y="3405000"/>
            <a:ext cx="212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Production of passenger 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  cars for third parties</a:t>
            </a:r>
          </a:p>
        </p:txBody>
      </p:sp>
      <p:pic>
        <p:nvPicPr>
          <p:cNvPr id="26" name="Picture 2" descr="G:\Afdelingen\Communicatie\VDL Bus &amp; Coach\Power point presentatie\VDL B&amp;C algemeen\Nieuwe opzet 2013-2014\November 2014\Afbeelding1toelever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353789"/>
            <a:ext cx="21240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G:\Afdelingen\Communicatie\VDL Bus &amp; Coach\Power point presentatie\VDL B&amp;C algemeen\Nieuwe opzet 2013-2014\November 2014\Afbeelding1autoassembl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71" y="1353789"/>
            <a:ext cx="21240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G:\Afdelingen\Communicatie\VDL Bus &amp; Coach\Power point presentatie\VDL B&amp;C algemeen\Nieuwe opzet 2013-2014\November 2014\Afbeelding1buss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79" y="1353789"/>
            <a:ext cx="21240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G:\Afdelingen\Communicatie\VDL Bus &amp; Coach\Power point presentatie\VDL B&amp;C algemeen\Nieuwe opzet 2013-2014\November 2014\Afbeelding1eindproduc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59" y="1353789"/>
            <a:ext cx="2141469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hoek 16"/>
          <p:cNvSpPr/>
          <p:nvPr/>
        </p:nvSpPr>
        <p:spPr>
          <a:xfrm>
            <a:off x="186003" y="5229200"/>
            <a:ext cx="879345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GB" sz="2800" kern="0" dirty="0">
                <a:ea typeface="ＭＳ Ｐゴシック" pitchFamily="1" charset="-128"/>
                <a:cs typeface="Arial" pitchFamily="34" charset="0"/>
              </a:rPr>
              <a:t>87 </a:t>
            </a:r>
            <a:r>
              <a:rPr lang="en-GB" sz="2800" kern="0" dirty="0" smtClean="0">
                <a:ea typeface="ＭＳ Ｐゴシック" pitchFamily="1" charset="-128"/>
                <a:cs typeface="Arial" pitchFamily="34" charset="0"/>
              </a:rPr>
              <a:t>companies, 19 countries, 10,623 employees</a:t>
            </a:r>
            <a:endParaRPr lang="en-GB" sz="2800" kern="0" dirty="0">
              <a:ea typeface="ＭＳ Ｐゴシック" pitchFamily="1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3" y="2132856"/>
            <a:ext cx="2376265" cy="8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2355" name="Rectangle 3"/>
          <p:cNvSpPr>
            <a:spLocks noChangeArrowheads="1"/>
          </p:cNvSpPr>
          <p:nvPr/>
        </p:nvSpPr>
        <p:spPr bwMode="auto">
          <a:xfrm>
            <a:off x="179512" y="692696"/>
            <a:ext cx="79629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nl-NL" sz="2800" dirty="0">
                <a:solidFill>
                  <a:srgbClr val="0060A2"/>
                </a:solidFill>
                <a:latin typeface="+mj-lt"/>
              </a:rPr>
              <a:t>VDL experiences - past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940152" y="5877272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Trolley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132856"/>
            <a:ext cx="3096344" cy="96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kstvak 26"/>
          <p:cNvSpPr txBox="1"/>
          <p:nvPr/>
        </p:nvSpPr>
        <p:spPr>
          <a:xfrm>
            <a:off x="395536" y="3121223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Serial</a:t>
            </a:r>
            <a:r>
              <a:rPr lang="nl-N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nl-NL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Hybrid</a:t>
            </a:r>
            <a:endParaRPr lang="nl-NL" sz="1400" baseline="-25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707269" y="3121223"/>
            <a:ext cx="244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Diesel Serial </a:t>
            </a:r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Hybrid</a:t>
            </a:r>
            <a:endParaRPr lang="nl-NL" sz="1400" baseline="-25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29" name="Afbeelding 28" descr="VDL Citea Electric 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88224" y="2132856"/>
            <a:ext cx="1443586" cy="96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kstvak 29"/>
          <p:cNvSpPr txBox="1"/>
          <p:nvPr/>
        </p:nvSpPr>
        <p:spPr>
          <a:xfrm>
            <a:off x="6773166" y="3121223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Battery</a:t>
            </a:r>
            <a:r>
              <a:rPr lang="nl-N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Bus</a:t>
            </a:r>
            <a:endParaRPr lang="nl-NL" sz="1400" baseline="-25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0" y="134076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More than 10 years and 20 million kilometres with E-drives in </a:t>
            </a:r>
            <a:r>
              <a:rPr lang="en-A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12 </a:t>
            </a:r>
            <a:r>
              <a:rPr lang="en-A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 to 26 m </a:t>
            </a:r>
            <a:r>
              <a:rPr lang="en-A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(PT)</a:t>
            </a:r>
            <a:endParaRPr lang="en-AU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176212" y="3613770"/>
            <a:ext cx="7060083" cy="895350"/>
          </a:xfrm>
        </p:spPr>
        <p:txBody>
          <a:bodyPr/>
          <a:lstStyle/>
          <a:p>
            <a:pPr>
              <a:defRPr/>
            </a:pPr>
            <a:r>
              <a:rPr lang="nl-NL" dirty="0"/>
              <a:t>VDL experiences - </a:t>
            </a:r>
            <a:r>
              <a:rPr lang="en-GB" dirty="0" smtClean="0"/>
              <a:t>presence</a:t>
            </a:r>
            <a:endParaRPr lang="en-GB" dirty="0"/>
          </a:p>
        </p:txBody>
      </p:sp>
      <p:pic>
        <p:nvPicPr>
          <p:cNvPr id="33" name="Picture 2" descr="C:\Users\alex de jong\Documents\Foto's\Foto's SLF\Foto's SLF Electric\E-Bus Müns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405571"/>
            <a:ext cx="2656994" cy="1472665"/>
          </a:xfrm>
          <a:prstGeom prst="rect">
            <a:avLst/>
          </a:prstGeom>
          <a:noFill/>
        </p:spPr>
      </p:pic>
      <p:pic>
        <p:nvPicPr>
          <p:cNvPr id="34" name="Picture 2" descr="https://www.stadtwerke-muenster.de/fileadmin/template/2011/img/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365104"/>
            <a:ext cx="1502036" cy="609918"/>
          </a:xfrm>
          <a:prstGeom prst="rect">
            <a:avLst/>
          </a:prstGeom>
          <a:noFill/>
        </p:spPr>
      </p:pic>
      <p:pic>
        <p:nvPicPr>
          <p:cNvPr id="35" name="Picture 1" descr="X:\Arriva\Arriva_bussen-28.jpg"/>
          <p:cNvPicPr>
            <a:picLocks noChangeAspect="1" noChangeArrowheads="1"/>
          </p:cNvPicPr>
          <p:nvPr/>
        </p:nvPicPr>
        <p:blipFill>
          <a:blip r:embed="rId8" cstate="print"/>
          <a:srcRect l="3463" t="13845" r="22670" b="20392"/>
          <a:stretch>
            <a:fillRect/>
          </a:stretch>
        </p:blipFill>
        <p:spPr bwMode="auto">
          <a:xfrm>
            <a:off x="323528" y="4401288"/>
            <a:ext cx="2485868" cy="1475984"/>
          </a:xfrm>
          <a:prstGeom prst="rect">
            <a:avLst/>
          </a:prstGeom>
          <a:noFill/>
        </p:spPr>
      </p:pic>
      <p:pic>
        <p:nvPicPr>
          <p:cNvPr id="36" name="Picture 4" descr="http://www.hilst.nl/data/styleit/images/THUMBNAIL-logo-provincie-noord-braban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5343694"/>
            <a:ext cx="864096" cy="533578"/>
          </a:xfrm>
          <a:prstGeom prst="rect">
            <a:avLst/>
          </a:prstGeom>
          <a:noFill/>
        </p:spPr>
      </p:pic>
      <p:sp>
        <p:nvSpPr>
          <p:cNvPr id="37" name="Tekstvak 26"/>
          <p:cNvSpPr txBox="1"/>
          <p:nvPr/>
        </p:nvSpPr>
        <p:spPr>
          <a:xfrm>
            <a:off x="395536" y="5949280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15 of SLF-120 Electric with </a:t>
            </a:r>
            <a:endParaRPr lang="nl-NL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nl-N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opportunity </a:t>
            </a:r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charge</a:t>
            </a:r>
            <a:endParaRPr lang="nl-NL" sz="1200" baseline="-25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8" name="Tekstvak 26"/>
          <p:cNvSpPr txBox="1"/>
          <p:nvPr/>
        </p:nvSpPr>
        <p:spPr>
          <a:xfrm>
            <a:off x="6177258" y="5919663"/>
            <a:ext cx="277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5 of SLF-120 Electric with opportunity </a:t>
            </a:r>
            <a:endParaRPr lang="nl-NL" dirty="0" smtClean="0"/>
          </a:p>
          <a:p>
            <a:r>
              <a:rPr lang="nl-NL" dirty="0" smtClean="0"/>
              <a:t>charge ,Delivered </a:t>
            </a:r>
            <a:r>
              <a:rPr lang="nl-NL" dirty="0"/>
              <a:t>4/2015</a:t>
            </a:r>
          </a:p>
        </p:txBody>
      </p:sp>
      <p:pic>
        <p:nvPicPr>
          <p:cNvPr id="39" name="Picture 3" descr="C:\Users\alex de jong\Documents\Foto's\Foto's SLFA BRT\Pers\Citea_SLFA-Electric03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61365" y="4416904"/>
            <a:ext cx="2190755" cy="1460368"/>
          </a:xfrm>
          <a:prstGeom prst="rect">
            <a:avLst/>
          </a:prstGeom>
          <a:noFill/>
        </p:spPr>
      </p:pic>
      <p:pic>
        <p:nvPicPr>
          <p:cNvPr id="40" name="Picture 12" descr="https://encrypted-tbn0.gstatic.com/images?q=tbn:ANd9GcTPVGM58htpHtl_CxB0oL2PdqpxEtHnqWrO4xXHwiZd7-lPvvY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7824" y="5466286"/>
            <a:ext cx="1109891" cy="699018"/>
          </a:xfrm>
          <a:prstGeom prst="rect">
            <a:avLst/>
          </a:prstGeom>
          <a:noFill/>
        </p:spPr>
      </p:pic>
      <p:sp>
        <p:nvSpPr>
          <p:cNvPr id="41" name="Tekstvak 26"/>
          <p:cNvSpPr txBox="1"/>
          <p:nvPr/>
        </p:nvSpPr>
        <p:spPr>
          <a:xfrm>
            <a:off x="3131840" y="5949280"/>
            <a:ext cx="2874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8 of SLFA-181 Electric with opportunity </a:t>
            </a:r>
            <a:endParaRPr lang="nl-NL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nl-N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Charge, </a:t>
            </a:r>
            <a:r>
              <a:rPr lang="nl-NL" sz="1200" dirty="0" smtClean="0"/>
              <a:t>Delivered </a:t>
            </a:r>
            <a:r>
              <a:rPr lang="nl-NL" sz="1200" dirty="0"/>
              <a:t>10/2015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38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alex de jong\Documents\Foto's\Busworld 2015\DSC_0081_3.JPG"/>
          <p:cNvPicPr>
            <a:picLocks noChangeAspect="1" noChangeArrowheads="1"/>
          </p:cNvPicPr>
          <p:nvPr/>
        </p:nvPicPr>
        <p:blipFill>
          <a:blip r:embed="rId3" cstate="print"/>
          <a:srcRect r="27992" b="7102"/>
          <a:stretch>
            <a:fillRect/>
          </a:stretch>
        </p:blipFill>
        <p:spPr bwMode="auto">
          <a:xfrm>
            <a:off x="4427984" y="2060848"/>
            <a:ext cx="4464496" cy="3239817"/>
          </a:xfrm>
          <a:prstGeom prst="rect">
            <a:avLst/>
          </a:prstGeom>
          <a:noFill/>
        </p:spPr>
      </p:pic>
      <p:sp>
        <p:nvSpPr>
          <p:cNvPr id="584708" name="Rectangle 4"/>
          <p:cNvSpPr>
            <a:spLocks noChangeArrowheads="1"/>
          </p:cNvSpPr>
          <p:nvPr/>
        </p:nvSpPr>
        <p:spPr bwMode="auto">
          <a:xfrm>
            <a:off x="35496" y="1052736"/>
            <a:ext cx="83892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GB" sz="2800" dirty="0" smtClean="0">
                <a:solidFill>
                  <a:srgbClr val="0060A2"/>
                </a:solidFill>
                <a:latin typeface="+mj-lt"/>
              </a:rPr>
              <a:t>From the fair-grounds</a:t>
            </a:r>
            <a:endParaRPr lang="en-GB" sz="2800" dirty="0">
              <a:solidFill>
                <a:srgbClr val="0060A2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840" y="5275312"/>
            <a:ext cx="83892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GB" sz="2800" dirty="0" smtClean="0">
                <a:solidFill>
                  <a:srgbClr val="0060A2"/>
                </a:solidFill>
                <a:latin typeface="+mj-lt"/>
              </a:rPr>
              <a:t>To our streets</a:t>
            </a:r>
            <a:endParaRPr lang="en-GB" sz="2800" dirty="0">
              <a:solidFill>
                <a:srgbClr val="0060A2"/>
              </a:solidFill>
              <a:latin typeface="+mj-lt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041459"/>
            <a:ext cx="5559943" cy="41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37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6213" y="685800"/>
            <a:ext cx="2163539" cy="89535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Thank you! 	</a:t>
            </a:r>
            <a:endParaRPr lang="en-GB" sz="1600" u="sng" dirty="0">
              <a:solidFill>
                <a:schemeClr val="accent6"/>
              </a:solidFill>
            </a:endParaRPr>
          </a:p>
        </p:txBody>
      </p:sp>
      <p:grpSp>
        <p:nvGrpSpPr>
          <p:cNvPr id="5" name="Groupe 6"/>
          <p:cNvGrpSpPr/>
          <p:nvPr/>
        </p:nvGrpSpPr>
        <p:grpSpPr>
          <a:xfrm>
            <a:off x="755576" y="2564904"/>
            <a:ext cx="7560840" cy="1800200"/>
            <a:chOff x="0" y="3795256"/>
            <a:chExt cx="9060359" cy="2330580"/>
          </a:xfrm>
        </p:grpSpPr>
        <p:pic>
          <p:nvPicPr>
            <p:cNvPr id="6" name="Picture 5" descr="C:\Users\jacques.etrillard\Documents\00-TRANSAMO\picto-transdev\travaux-lign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459591"/>
              <a:ext cx="2376264" cy="799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e 8"/>
            <p:cNvGrpSpPr/>
            <p:nvPr/>
          </p:nvGrpSpPr>
          <p:grpSpPr>
            <a:xfrm>
              <a:off x="2768992" y="4202484"/>
              <a:ext cx="1860965" cy="462878"/>
              <a:chOff x="2737789" y="3295211"/>
              <a:chExt cx="5825916" cy="1789973"/>
            </a:xfrm>
          </p:grpSpPr>
          <p:sp>
            <p:nvSpPr>
              <p:cNvPr id="43" name="Trapèze 44"/>
              <p:cNvSpPr/>
              <p:nvPr/>
            </p:nvSpPr>
            <p:spPr>
              <a:xfrm>
                <a:off x="2737789" y="4509120"/>
                <a:ext cx="5825915" cy="482517"/>
              </a:xfrm>
              <a:prstGeom prst="trapezoid">
                <a:avLst>
                  <a:gd name="adj" fmla="val 13594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44" name="Cube 45"/>
              <p:cNvSpPr/>
              <p:nvPr/>
            </p:nvSpPr>
            <p:spPr>
              <a:xfrm>
                <a:off x="4788024" y="3651349"/>
                <a:ext cx="144016" cy="973678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45" name="Cube 46"/>
              <p:cNvSpPr/>
              <p:nvPr/>
            </p:nvSpPr>
            <p:spPr>
              <a:xfrm flipH="1">
                <a:off x="6228184" y="3651349"/>
                <a:ext cx="144016" cy="973678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46" name="Trapèze 47"/>
              <p:cNvSpPr/>
              <p:nvPr/>
            </p:nvSpPr>
            <p:spPr>
              <a:xfrm>
                <a:off x="4355976" y="3604775"/>
                <a:ext cx="2448272" cy="169051"/>
              </a:xfrm>
              <a:prstGeom prst="trapezoid">
                <a:avLst>
                  <a:gd name="adj" fmla="val 10106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47" name="Rectangle 48"/>
              <p:cNvSpPr/>
              <p:nvPr/>
            </p:nvSpPr>
            <p:spPr>
              <a:xfrm>
                <a:off x="2739163" y="4991637"/>
                <a:ext cx="5824542" cy="935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48" name="Cube 49"/>
              <p:cNvSpPr/>
              <p:nvPr/>
            </p:nvSpPr>
            <p:spPr>
              <a:xfrm>
                <a:off x="4941838" y="3979287"/>
                <a:ext cx="576064" cy="620340"/>
              </a:xfrm>
              <a:prstGeom prst="cube">
                <a:avLst>
                  <a:gd name="adj" fmla="val 6261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49" name="Cube 50"/>
              <p:cNvSpPr/>
              <p:nvPr/>
            </p:nvSpPr>
            <p:spPr>
              <a:xfrm flipH="1">
                <a:off x="5816848" y="3979287"/>
                <a:ext cx="411336" cy="620340"/>
              </a:xfrm>
              <a:prstGeom prst="cube">
                <a:avLst>
                  <a:gd name="adj" fmla="val 9568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50" name="Cube 51"/>
              <p:cNvSpPr/>
              <p:nvPr/>
            </p:nvSpPr>
            <p:spPr>
              <a:xfrm flipH="1">
                <a:off x="7596336" y="3295211"/>
                <a:ext cx="216024" cy="1368152"/>
              </a:xfrm>
              <a:prstGeom prst="cube">
                <a:avLst>
                  <a:gd name="adj" fmla="val 43740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pic>
          <p:nvPicPr>
            <p:cNvPr id="8" name="Picture 6" descr="C:\Users\jacques.etrillard\Documents\00-TRANSAMO\picto-transdev\Bus_a_Haut_Niveau_de_Servic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520" y="4915004"/>
              <a:ext cx="2784901" cy="526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jacques.etrillard\Documents\00-TRANSAMO\picto-transdev\ur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81864"/>
              <a:ext cx="1102377" cy="628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e 11"/>
            <p:cNvGrpSpPr/>
            <p:nvPr/>
          </p:nvGrpSpPr>
          <p:grpSpPr>
            <a:xfrm>
              <a:off x="5022508" y="4202484"/>
              <a:ext cx="1860965" cy="462878"/>
              <a:chOff x="2737789" y="3295211"/>
              <a:chExt cx="5825916" cy="1789973"/>
            </a:xfrm>
          </p:grpSpPr>
          <p:sp>
            <p:nvSpPr>
              <p:cNvPr id="35" name="Trapèze 36"/>
              <p:cNvSpPr/>
              <p:nvPr/>
            </p:nvSpPr>
            <p:spPr>
              <a:xfrm>
                <a:off x="2737789" y="4509120"/>
                <a:ext cx="5825915" cy="482517"/>
              </a:xfrm>
              <a:prstGeom prst="trapezoid">
                <a:avLst>
                  <a:gd name="adj" fmla="val 13594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36" name="Cube 37"/>
              <p:cNvSpPr/>
              <p:nvPr/>
            </p:nvSpPr>
            <p:spPr>
              <a:xfrm>
                <a:off x="4788024" y="3651349"/>
                <a:ext cx="144016" cy="973678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37" name="Cube 38"/>
              <p:cNvSpPr/>
              <p:nvPr/>
            </p:nvSpPr>
            <p:spPr>
              <a:xfrm flipH="1">
                <a:off x="6228184" y="3651349"/>
                <a:ext cx="144016" cy="973678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38" name="Trapèze 39"/>
              <p:cNvSpPr/>
              <p:nvPr/>
            </p:nvSpPr>
            <p:spPr>
              <a:xfrm>
                <a:off x="4355976" y="3604775"/>
                <a:ext cx="2448272" cy="169051"/>
              </a:xfrm>
              <a:prstGeom prst="trapezoid">
                <a:avLst>
                  <a:gd name="adj" fmla="val 10106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39" name="Rectangle 40"/>
              <p:cNvSpPr/>
              <p:nvPr/>
            </p:nvSpPr>
            <p:spPr>
              <a:xfrm>
                <a:off x="2739163" y="4991637"/>
                <a:ext cx="5824542" cy="935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40" name="Cube 41"/>
              <p:cNvSpPr/>
              <p:nvPr/>
            </p:nvSpPr>
            <p:spPr>
              <a:xfrm>
                <a:off x="4941838" y="3979287"/>
                <a:ext cx="576064" cy="620340"/>
              </a:xfrm>
              <a:prstGeom prst="cube">
                <a:avLst>
                  <a:gd name="adj" fmla="val 6261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41" name="Cube 42"/>
              <p:cNvSpPr/>
              <p:nvPr/>
            </p:nvSpPr>
            <p:spPr>
              <a:xfrm flipH="1">
                <a:off x="5816848" y="3979287"/>
                <a:ext cx="411336" cy="620340"/>
              </a:xfrm>
              <a:prstGeom prst="cube">
                <a:avLst>
                  <a:gd name="adj" fmla="val 9568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42" name="Cube 43"/>
              <p:cNvSpPr/>
              <p:nvPr/>
            </p:nvSpPr>
            <p:spPr>
              <a:xfrm flipH="1">
                <a:off x="7596336" y="3295211"/>
                <a:ext cx="216024" cy="1368152"/>
              </a:xfrm>
              <a:prstGeom prst="cube">
                <a:avLst>
                  <a:gd name="adj" fmla="val 43740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11" name="Groupe 12"/>
            <p:cNvGrpSpPr/>
            <p:nvPr/>
          </p:nvGrpSpPr>
          <p:grpSpPr>
            <a:xfrm>
              <a:off x="7199394" y="4178293"/>
              <a:ext cx="1860965" cy="462878"/>
              <a:chOff x="2737789" y="3295211"/>
              <a:chExt cx="5825916" cy="1789973"/>
            </a:xfrm>
          </p:grpSpPr>
          <p:sp>
            <p:nvSpPr>
              <p:cNvPr id="27" name="Trapèze 28"/>
              <p:cNvSpPr/>
              <p:nvPr/>
            </p:nvSpPr>
            <p:spPr>
              <a:xfrm>
                <a:off x="2737789" y="4509120"/>
                <a:ext cx="5825915" cy="482517"/>
              </a:xfrm>
              <a:prstGeom prst="trapezoid">
                <a:avLst>
                  <a:gd name="adj" fmla="val 13594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28" name="Cube 29"/>
              <p:cNvSpPr/>
              <p:nvPr/>
            </p:nvSpPr>
            <p:spPr>
              <a:xfrm>
                <a:off x="4788024" y="3651349"/>
                <a:ext cx="144016" cy="973678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29" name="Cube 30"/>
              <p:cNvSpPr/>
              <p:nvPr/>
            </p:nvSpPr>
            <p:spPr>
              <a:xfrm flipH="1">
                <a:off x="6228184" y="3651349"/>
                <a:ext cx="144016" cy="973678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30" name="Trapèze 31"/>
              <p:cNvSpPr/>
              <p:nvPr/>
            </p:nvSpPr>
            <p:spPr>
              <a:xfrm>
                <a:off x="4355976" y="3604775"/>
                <a:ext cx="2448272" cy="169051"/>
              </a:xfrm>
              <a:prstGeom prst="trapezoid">
                <a:avLst>
                  <a:gd name="adj" fmla="val 10106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31" name="Rectangle 32"/>
              <p:cNvSpPr/>
              <p:nvPr/>
            </p:nvSpPr>
            <p:spPr>
              <a:xfrm>
                <a:off x="2739163" y="4991637"/>
                <a:ext cx="5824542" cy="935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32" name="Cube 33"/>
              <p:cNvSpPr/>
              <p:nvPr/>
            </p:nvSpPr>
            <p:spPr>
              <a:xfrm>
                <a:off x="4941838" y="3979287"/>
                <a:ext cx="576064" cy="620340"/>
              </a:xfrm>
              <a:prstGeom prst="cube">
                <a:avLst>
                  <a:gd name="adj" fmla="val 6261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33" name="Cube 34"/>
              <p:cNvSpPr/>
              <p:nvPr/>
            </p:nvSpPr>
            <p:spPr>
              <a:xfrm flipH="1">
                <a:off x="5816848" y="3979287"/>
                <a:ext cx="411336" cy="620340"/>
              </a:xfrm>
              <a:prstGeom prst="cube">
                <a:avLst>
                  <a:gd name="adj" fmla="val 9568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34" name="Cube 35"/>
              <p:cNvSpPr/>
              <p:nvPr/>
            </p:nvSpPr>
            <p:spPr>
              <a:xfrm flipH="1">
                <a:off x="7596336" y="3295211"/>
                <a:ext cx="216024" cy="1368152"/>
              </a:xfrm>
              <a:prstGeom prst="cube">
                <a:avLst>
                  <a:gd name="adj" fmla="val 43740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sp>
          <p:nvSpPr>
            <p:cNvPr id="12" name="Éclair 13"/>
            <p:cNvSpPr/>
            <p:nvPr/>
          </p:nvSpPr>
          <p:spPr>
            <a:xfrm>
              <a:off x="2943996" y="4002076"/>
              <a:ext cx="341891" cy="504056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3" name="Éclair 14"/>
            <p:cNvSpPr/>
            <p:nvPr/>
          </p:nvSpPr>
          <p:spPr>
            <a:xfrm>
              <a:off x="7339739" y="4002076"/>
              <a:ext cx="341891" cy="504056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4" name="Éclair 15"/>
            <p:cNvSpPr/>
            <p:nvPr/>
          </p:nvSpPr>
          <p:spPr>
            <a:xfrm>
              <a:off x="5026388" y="4002076"/>
              <a:ext cx="341891" cy="504056"/>
            </a:xfrm>
            <a:prstGeom prst="lightningBol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5" name="Flèche à angle droit 16"/>
            <p:cNvSpPr/>
            <p:nvPr/>
          </p:nvSpPr>
          <p:spPr>
            <a:xfrm>
              <a:off x="7832592" y="4689346"/>
              <a:ext cx="336177" cy="225658"/>
            </a:xfrm>
            <a:prstGeom prst="bentUp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6" name="Forme libre 17"/>
            <p:cNvSpPr/>
            <p:nvPr/>
          </p:nvSpPr>
          <p:spPr>
            <a:xfrm>
              <a:off x="2628900" y="4346966"/>
              <a:ext cx="4775200" cy="817495"/>
            </a:xfrm>
            <a:custGeom>
              <a:avLst/>
              <a:gdLst>
                <a:gd name="connsiteX0" fmla="*/ 0 w 4775200"/>
                <a:gd name="connsiteY0" fmla="*/ 817495 h 817495"/>
                <a:gd name="connsiteX1" fmla="*/ 2159000 w 4775200"/>
                <a:gd name="connsiteY1" fmla="*/ 715895 h 817495"/>
                <a:gd name="connsiteX2" fmla="*/ 2870200 w 4775200"/>
                <a:gd name="connsiteY2" fmla="*/ 525395 h 817495"/>
                <a:gd name="connsiteX3" fmla="*/ 3898900 w 4775200"/>
                <a:gd name="connsiteY3" fmla="*/ 449195 h 817495"/>
                <a:gd name="connsiteX4" fmla="*/ 4457700 w 4775200"/>
                <a:gd name="connsiteY4" fmla="*/ 411095 h 817495"/>
                <a:gd name="connsiteX5" fmla="*/ 4559300 w 4775200"/>
                <a:gd name="connsiteY5" fmla="*/ 17395 h 817495"/>
                <a:gd name="connsiteX6" fmla="*/ 4775200 w 4775200"/>
                <a:gd name="connsiteY6" fmla="*/ 106295 h 81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5200" h="817495">
                  <a:moveTo>
                    <a:pt x="0" y="817495"/>
                  </a:moveTo>
                  <a:cubicBezTo>
                    <a:pt x="840316" y="791036"/>
                    <a:pt x="1680633" y="764578"/>
                    <a:pt x="2159000" y="715895"/>
                  </a:cubicBezTo>
                  <a:cubicBezTo>
                    <a:pt x="2637367" y="667212"/>
                    <a:pt x="2580217" y="569845"/>
                    <a:pt x="2870200" y="525395"/>
                  </a:cubicBezTo>
                  <a:cubicBezTo>
                    <a:pt x="3160183" y="480945"/>
                    <a:pt x="3898900" y="449195"/>
                    <a:pt x="3898900" y="449195"/>
                  </a:cubicBezTo>
                  <a:lnTo>
                    <a:pt x="4457700" y="411095"/>
                  </a:lnTo>
                  <a:cubicBezTo>
                    <a:pt x="4567767" y="339128"/>
                    <a:pt x="4506383" y="68195"/>
                    <a:pt x="4559300" y="17395"/>
                  </a:cubicBezTo>
                  <a:cubicBezTo>
                    <a:pt x="4612217" y="-33405"/>
                    <a:pt x="4693708" y="36445"/>
                    <a:pt x="4775200" y="106295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7" name="Forme libre 18"/>
            <p:cNvSpPr/>
            <p:nvPr/>
          </p:nvSpPr>
          <p:spPr>
            <a:xfrm>
              <a:off x="2596843" y="4312692"/>
              <a:ext cx="413057" cy="826369"/>
            </a:xfrm>
            <a:custGeom>
              <a:avLst/>
              <a:gdLst>
                <a:gd name="connsiteX0" fmla="*/ 82857 w 413057"/>
                <a:gd name="connsiteY0" fmla="*/ 826369 h 826369"/>
                <a:gd name="connsiteX1" fmla="*/ 324157 w 413057"/>
                <a:gd name="connsiteY1" fmla="*/ 673969 h 826369"/>
                <a:gd name="connsiteX2" fmla="*/ 57457 w 413057"/>
                <a:gd name="connsiteY2" fmla="*/ 458069 h 826369"/>
                <a:gd name="connsiteX3" fmla="*/ 6657 w 413057"/>
                <a:gd name="connsiteY3" fmla="*/ 229469 h 826369"/>
                <a:gd name="connsiteX4" fmla="*/ 159057 w 413057"/>
                <a:gd name="connsiteY4" fmla="*/ 869 h 826369"/>
                <a:gd name="connsiteX5" fmla="*/ 413057 w 413057"/>
                <a:gd name="connsiteY5" fmla="*/ 165969 h 82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057" h="826369">
                  <a:moveTo>
                    <a:pt x="82857" y="826369"/>
                  </a:moveTo>
                  <a:cubicBezTo>
                    <a:pt x="205623" y="780860"/>
                    <a:pt x="328390" y="735352"/>
                    <a:pt x="324157" y="673969"/>
                  </a:cubicBezTo>
                  <a:cubicBezTo>
                    <a:pt x="319924" y="612586"/>
                    <a:pt x="110374" y="532152"/>
                    <a:pt x="57457" y="458069"/>
                  </a:cubicBezTo>
                  <a:cubicBezTo>
                    <a:pt x="4540" y="383986"/>
                    <a:pt x="-10276" y="305669"/>
                    <a:pt x="6657" y="229469"/>
                  </a:cubicBezTo>
                  <a:cubicBezTo>
                    <a:pt x="23590" y="153269"/>
                    <a:pt x="91324" y="11452"/>
                    <a:pt x="159057" y="869"/>
                  </a:cubicBezTo>
                  <a:cubicBezTo>
                    <a:pt x="226790" y="-9714"/>
                    <a:pt x="319923" y="78127"/>
                    <a:pt x="413057" y="165969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pic>
          <p:nvPicPr>
            <p:cNvPr id="18" name="Picture 6" descr="C:\Users\jacques.etrillard\Documents\00-TRANSAMO\picto-transdev\Bus_a_Haut_Niveau_de_Servic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865" y="5678361"/>
              <a:ext cx="1139434" cy="21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jacques.etrillard\Documents\00-TRANSAMO\picto-transdev\bu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06598" y="5904310"/>
              <a:ext cx="547983" cy="22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C:\Users\jacques.etrillard\Documents\00-TRANSAMO\picto-transdev\bu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22851" y="5904310"/>
              <a:ext cx="547983" cy="22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Forme libre 22"/>
            <p:cNvSpPr/>
            <p:nvPr/>
          </p:nvSpPr>
          <p:spPr>
            <a:xfrm>
              <a:off x="1272702" y="5202561"/>
              <a:ext cx="1381598" cy="772227"/>
            </a:xfrm>
            <a:custGeom>
              <a:avLst/>
              <a:gdLst>
                <a:gd name="connsiteX0" fmla="*/ 1381598 w 1381598"/>
                <a:gd name="connsiteY0" fmla="*/ 0 h 772227"/>
                <a:gd name="connsiteX1" fmla="*/ 1114898 w 1381598"/>
                <a:gd name="connsiteY1" fmla="*/ 228600 h 772227"/>
                <a:gd name="connsiteX2" fmla="*/ 416398 w 1381598"/>
                <a:gd name="connsiteY2" fmla="*/ 317500 h 772227"/>
                <a:gd name="connsiteX3" fmla="*/ 22698 w 1381598"/>
                <a:gd name="connsiteY3" fmla="*/ 469900 h 772227"/>
                <a:gd name="connsiteX4" fmla="*/ 73498 w 1381598"/>
                <a:gd name="connsiteY4" fmla="*/ 736600 h 772227"/>
                <a:gd name="connsiteX5" fmla="*/ 289398 w 1381598"/>
                <a:gd name="connsiteY5" fmla="*/ 762000 h 77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1598" h="772227">
                  <a:moveTo>
                    <a:pt x="1381598" y="0"/>
                  </a:moveTo>
                  <a:cubicBezTo>
                    <a:pt x="1328681" y="87841"/>
                    <a:pt x="1275765" y="175683"/>
                    <a:pt x="1114898" y="228600"/>
                  </a:cubicBezTo>
                  <a:cubicBezTo>
                    <a:pt x="954031" y="281517"/>
                    <a:pt x="598431" y="277283"/>
                    <a:pt x="416398" y="317500"/>
                  </a:cubicBezTo>
                  <a:cubicBezTo>
                    <a:pt x="234365" y="357717"/>
                    <a:pt x="79848" y="400050"/>
                    <a:pt x="22698" y="469900"/>
                  </a:cubicBezTo>
                  <a:cubicBezTo>
                    <a:pt x="-34452" y="539750"/>
                    <a:pt x="29048" y="687917"/>
                    <a:pt x="73498" y="736600"/>
                  </a:cubicBezTo>
                  <a:cubicBezTo>
                    <a:pt x="117948" y="785283"/>
                    <a:pt x="203673" y="773641"/>
                    <a:pt x="289398" y="76200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22" name="Rectangle 23"/>
            <p:cNvSpPr/>
            <p:nvPr/>
          </p:nvSpPr>
          <p:spPr>
            <a:xfrm>
              <a:off x="559052" y="5664275"/>
              <a:ext cx="6319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/>
                <a:t>depot</a:t>
              </a:r>
              <a:endParaRPr lang="fr-FR" sz="1400" dirty="0"/>
            </a:p>
          </p:txBody>
        </p:sp>
        <p:sp>
          <p:nvSpPr>
            <p:cNvPr id="23" name="Rectangle 24"/>
            <p:cNvSpPr/>
            <p:nvPr/>
          </p:nvSpPr>
          <p:spPr>
            <a:xfrm>
              <a:off x="3002913" y="4571047"/>
              <a:ext cx="13484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/>
                <a:t>feeding</a:t>
              </a:r>
              <a:r>
                <a:rPr lang="fr-FR" sz="1400" dirty="0"/>
                <a:t> station</a:t>
              </a:r>
            </a:p>
          </p:txBody>
        </p:sp>
        <p:sp>
          <p:nvSpPr>
            <p:cNvPr id="24" name="Rectangle 25"/>
            <p:cNvSpPr/>
            <p:nvPr/>
          </p:nvSpPr>
          <p:spPr>
            <a:xfrm>
              <a:off x="1492834" y="4237294"/>
              <a:ext cx="6527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/>
                <a:t>works</a:t>
              </a:r>
              <a:endParaRPr lang="fr-FR" sz="1400" dirty="0"/>
            </a:p>
          </p:txBody>
        </p:sp>
        <p:sp>
          <p:nvSpPr>
            <p:cNvPr id="25" name="Rectangle 26"/>
            <p:cNvSpPr/>
            <p:nvPr/>
          </p:nvSpPr>
          <p:spPr>
            <a:xfrm>
              <a:off x="4490682" y="5017895"/>
              <a:ext cx="7809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/>
                <a:t>feeders</a:t>
              </a:r>
            </a:p>
          </p:txBody>
        </p:sp>
        <p:sp>
          <p:nvSpPr>
            <p:cNvPr id="26" name="Rectangle 27"/>
            <p:cNvSpPr/>
            <p:nvPr/>
          </p:nvSpPr>
          <p:spPr>
            <a:xfrm>
              <a:off x="7431315" y="3795256"/>
              <a:ext cx="1590909" cy="398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/>
                <a:t>power </a:t>
              </a:r>
              <a:r>
                <a:rPr lang="fr-FR" sz="1400" dirty="0" smtClean="0"/>
                <a:t>transfer</a:t>
              </a:r>
              <a:endParaRPr lang="fr-FR" sz="1400" dirty="0"/>
            </a:p>
          </p:txBody>
        </p:sp>
      </p:grpSp>
      <p:sp>
        <p:nvSpPr>
          <p:cNvPr id="52" name="Otsikko 1"/>
          <p:cNvSpPr txBox="1">
            <a:spLocks/>
          </p:cNvSpPr>
          <p:nvPr/>
        </p:nvSpPr>
        <p:spPr>
          <a:xfrm>
            <a:off x="4020684" y="4221088"/>
            <a:ext cx="4727780" cy="23042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dirty="0">
                <a:solidFill>
                  <a:srgbClr val="0060A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0A2"/>
                </a:solidFill>
                <a:latin typeface="Arial" charset="0"/>
                <a:ea typeface="ＭＳ Ｐゴシック" pitchFamily="1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0A2"/>
                </a:solidFill>
                <a:latin typeface="Arial" charset="0"/>
                <a:ea typeface="ＭＳ Ｐゴシック" pitchFamily="1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0A2"/>
                </a:solidFill>
                <a:latin typeface="Arial" charset="0"/>
                <a:ea typeface="ＭＳ Ｐゴシック" pitchFamily="1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0A2"/>
                </a:solidFill>
                <a:latin typeface="Arial" charset="0"/>
                <a:ea typeface="ＭＳ Ｐゴシック" pitchFamily="1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fi-FI" sz="1600" kern="0" dirty="0" smtClean="0"/>
              <a:t>Ted Stridsberg, VDL Bus&amp;Coach Nordic</a:t>
            </a:r>
          </a:p>
          <a:p>
            <a:r>
              <a:rPr lang="en-GB" sz="1600" u="sng" kern="0" dirty="0" smtClean="0">
                <a:solidFill>
                  <a:schemeClr val="accent6"/>
                </a:solidFill>
              </a:rPr>
              <a:t>t.stridsberg@vdlbuscoach.se</a:t>
            </a:r>
            <a:r>
              <a:rPr lang="fi-FI" sz="1600" u="sng" kern="0" dirty="0" smtClean="0">
                <a:solidFill>
                  <a:schemeClr val="accent6"/>
                </a:solidFill>
              </a:rPr>
              <a:t> </a:t>
            </a:r>
          </a:p>
          <a:p>
            <a:endParaRPr lang="fi-FI" sz="1600" kern="0" dirty="0" smtClean="0"/>
          </a:p>
          <a:p>
            <a:r>
              <a:rPr lang="fi-FI" sz="1600" kern="0" dirty="0" smtClean="0"/>
              <a:t>Henning </a:t>
            </a:r>
            <a:r>
              <a:rPr lang="fi-FI" sz="1600" kern="0" dirty="0"/>
              <a:t>L</a:t>
            </a:r>
            <a:r>
              <a:rPr lang="nb-NO" sz="1600" dirty="0" smtClean="0"/>
              <a:t>øvstad, VDL Bus&amp;Coach Norway</a:t>
            </a:r>
          </a:p>
          <a:p>
            <a:r>
              <a:rPr lang="fi-FI" sz="1600" u="sng" kern="0" dirty="0" err="1" smtClean="0">
                <a:solidFill>
                  <a:schemeClr val="accent6"/>
                </a:solidFill>
                <a:hlinkClick r:id="rId8"/>
              </a:rPr>
              <a:t>h.lovstad@vdlbuscoach.no</a:t>
            </a:r>
            <a:r>
              <a:rPr lang="fi-FI" sz="1600" u="sng" kern="0" dirty="0" smtClean="0">
                <a:solidFill>
                  <a:schemeClr val="accent6"/>
                </a:solidFill>
              </a:rPr>
              <a:t>   </a:t>
            </a:r>
          </a:p>
          <a:p>
            <a:endParaRPr lang="fi-FI" sz="1600" u="sng" kern="0" dirty="0">
              <a:solidFill>
                <a:schemeClr val="accent6"/>
              </a:solidFill>
            </a:endParaRPr>
          </a:p>
          <a:p>
            <a:r>
              <a:rPr lang="sv-SE" sz="1600" dirty="0"/>
              <a:t>Eckly </a:t>
            </a:r>
            <a:r>
              <a:rPr lang="sv-SE" sz="1600" dirty="0" smtClean="0"/>
              <a:t>Hendriks,</a:t>
            </a:r>
            <a:r>
              <a:rPr lang="en-GB" sz="1600" dirty="0"/>
              <a:t> Project Manager </a:t>
            </a:r>
            <a:r>
              <a:rPr lang="en-GB" sz="1600" dirty="0" smtClean="0"/>
              <a:t>E-Mobility</a:t>
            </a:r>
            <a:r>
              <a:rPr lang="sv-SE" sz="1600" dirty="0"/>
              <a:t> </a:t>
            </a:r>
            <a:r>
              <a:rPr lang="sv-SE" sz="1600" dirty="0" smtClean="0"/>
              <a:t>VDL</a:t>
            </a:r>
            <a:endParaRPr lang="sv-SE" sz="1600" dirty="0"/>
          </a:p>
          <a:p>
            <a:r>
              <a:rPr lang="fi-FI" sz="1600" u="sng" kern="0" dirty="0" smtClean="0">
                <a:solidFill>
                  <a:schemeClr val="accent6"/>
                </a:solidFill>
              </a:rPr>
              <a:t>e.hendriks@vdlbuscoach.com</a:t>
            </a:r>
          </a:p>
        </p:txBody>
      </p:sp>
      <p:sp>
        <p:nvSpPr>
          <p:cNvPr id="53" name="Otsikko 1"/>
          <p:cNvSpPr txBox="1">
            <a:spLocks/>
          </p:cNvSpPr>
          <p:nvPr/>
        </p:nvSpPr>
        <p:spPr>
          <a:xfrm>
            <a:off x="3488581" y="692696"/>
            <a:ext cx="2753367" cy="8953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dirty="0">
                <a:solidFill>
                  <a:srgbClr val="0060A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0A2"/>
                </a:solidFill>
                <a:latin typeface="Arial" charset="0"/>
                <a:ea typeface="ＭＳ Ｐゴシック" pitchFamily="1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0A2"/>
                </a:solidFill>
                <a:latin typeface="Arial" charset="0"/>
                <a:ea typeface="ＭＳ Ｐゴシック" pitchFamily="1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0A2"/>
                </a:solidFill>
                <a:latin typeface="Arial" charset="0"/>
                <a:ea typeface="ＭＳ Ｐゴシック" pitchFamily="1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60A2"/>
                </a:solidFill>
                <a:latin typeface="Arial" charset="0"/>
                <a:ea typeface="ＭＳ Ｐゴシック" pitchFamily="1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fi-FI" kern="0" dirty="0" smtClean="0"/>
              <a:t/>
            </a:r>
            <a:br>
              <a:rPr lang="fi-FI" kern="0" dirty="0" smtClean="0"/>
            </a:br>
            <a:r>
              <a:rPr lang="en-GB" kern="0" dirty="0" smtClean="0"/>
              <a:t>Any</a:t>
            </a:r>
            <a:r>
              <a:rPr lang="fi-FI" kern="0" dirty="0" smtClean="0"/>
              <a:t> </a:t>
            </a:r>
            <a:r>
              <a:rPr lang="en-GB" kern="0" dirty="0" smtClean="0"/>
              <a:t>questions</a:t>
            </a:r>
            <a:r>
              <a:rPr lang="fi-FI" kern="0" dirty="0" smtClean="0"/>
              <a:t>?	</a:t>
            </a:r>
            <a:endParaRPr lang="fi-FI" sz="1600" u="sng" kern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</p:bldLst>
  </p:timing>
</p:sld>
</file>

<file path=ppt/theme/theme1.xml><?xml version="1.0" encoding="utf-8"?>
<a:theme xmlns:a="http://schemas.openxmlformats.org/drawingml/2006/main" name="Template VDL Bus &amp; Coach Algemee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h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</TotalTime>
  <Words>396</Words>
  <Application>Microsoft Office PowerPoint</Application>
  <PresentationFormat>Bildspel på skärmen (4:3)</PresentationFormat>
  <Paragraphs>77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ＭＳ Ｐゴシック</vt:lpstr>
      <vt:lpstr>Arial</vt:lpstr>
      <vt:lpstr>Template VDL Bus &amp; Coach Algemeen</vt:lpstr>
      <vt:lpstr>Our way &amp; our vision </vt:lpstr>
      <vt:lpstr>VDL group</vt:lpstr>
      <vt:lpstr>VDL experiences - presence</vt:lpstr>
      <vt:lpstr>PowerPoint-presentation</vt:lpstr>
      <vt:lpstr> Thank you!  </vt:lpstr>
    </vt:vector>
  </TitlesOfParts>
  <Company>VDL Nederland bv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 van den Munckhof</dc:creator>
  <cp:lastModifiedBy>Ted Stridsberg</cp:lastModifiedBy>
  <cp:revision>409</cp:revision>
  <cp:lastPrinted>2016-04-05T14:31:32Z</cp:lastPrinted>
  <dcterms:created xsi:type="dcterms:W3CDTF">2011-12-22T16:04:19Z</dcterms:created>
  <dcterms:modified xsi:type="dcterms:W3CDTF">2016-04-05T14:33:50Z</dcterms:modified>
</cp:coreProperties>
</file>