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18"/>
  </p:notesMasterIdLst>
  <p:handoutMasterIdLst>
    <p:handoutMasterId r:id="rId19"/>
  </p:handoutMasterIdLst>
  <p:sldIdLst>
    <p:sldId id="257" r:id="rId2"/>
    <p:sldId id="343" r:id="rId3"/>
    <p:sldId id="322" r:id="rId4"/>
    <p:sldId id="346" r:id="rId5"/>
    <p:sldId id="323" r:id="rId6"/>
    <p:sldId id="324" r:id="rId7"/>
    <p:sldId id="347" r:id="rId8"/>
    <p:sldId id="338" r:id="rId9"/>
    <p:sldId id="349" r:id="rId10"/>
    <p:sldId id="345" r:id="rId11"/>
    <p:sldId id="350" r:id="rId12"/>
    <p:sldId id="348" r:id="rId13"/>
    <p:sldId id="332" r:id="rId14"/>
    <p:sldId id="342" r:id="rId15"/>
    <p:sldId id="344" r:id="rId16"/>
    <p:sldId id="325" r:id="rId17"/>
  </p:sldIdLst>
  <p:sldSz cx="9144000" cy="5143500" type="screen16x9"/>
  <p:notesSz cx="6819900" cy="99187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0E9BE212-111C-4B2E-B353-2B0020AA4835}">
          <p14:sldIdLst>
            <p14:sldId id="257"/>
            <p14:sldId id="343"/>
            <p14:sldId id="322"/>
            <p14:sldId id="346"/>
            <p14:sldId id="323"/>
            <p14:sldId id="324"/>
            <p14:sldId id="347"/>
            <p14:sldId id="338"/>
            <p14:sldId id="349"/>
            <p14:sldId id="345"/>
            <p14:sldId id="350"/>
            <p14:sldId id="348"/>
            <p14:sldId id="332"/>
            <p14:sldId id="342"/>
            <p14:sldId id="344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iddels stil 1 - uthevingsfar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ddels stil 1 - uthevingsfarg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iddels stil 1 - uthevingsfarg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Middels stil 3 - uthevingsfarg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ddels stil 1 - uthevingsfar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1231" autoAdjust="0"/>
  </p:normalViewPr>
  <p:slideViewPr>
    <p:cSldViewPr snapToGrid="0" snapToObjects="1">
      <p:cViewPr varScale="1">
        <p:scale>
          <a:sx n="109" d="100"/>
          <a:sy n="109" d="100"/>
        </p:scale>
        <p:origin x="165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5839753466872"/>
          <c:y val="8.1145584725536998E-2"/>
          <c:w val="0.54083204930662476"/>
          <c:h val="0.83770883054892731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Øst</c:v>
                </c:pt>
              </c:strCache>
            </c:strRef>
          </c:tx>
          <c:cat>
            <c:strRef>
              <c:f>Sheet1!$B$1:$K$1</c:f>
              <c:strCache>
                <c:ptCount val="9"/>
                <c:pt idx="0">
                  <c:v>1.kvt.</c:v>
                </c:pt>
                <c:pt idx="1">
                  <c:v>2. kvt.</c:v>
                </c:pt>
                <c:pt idx="2">
                  <c:v>3. kvt.</c:v>
                </c:pt>
                <c:pt idx="3">
                  <c:v>4. kvt.</c:v>
                </c:pt>
                <c:pt idx="4">
                  <c:v>5.kvt.</c:v>
                </c:pt>
                <c:pt idx="5">
                  <c:v>6.kvt.</c:v>
                </c:pt>
                <c:pt idx="6">
                  <c:v>7.kvt</c:v>
                </c:pt>
                <c:pt idx="7">
                  <c:v>8.kvt.</c:v>
                </c:pt>
                <c:pt idx="8">
                  <c:v>9.kvt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Vest</c:v>
                </c:pt>
              </c:strCache>
            </c:strRef>
          </c:tx>
          <c:cat>
            <c:strRef>
              <c:f>Sheet1!$B$1:$K$1</c:f>
              <c:strCache>
                <c:ptCount val="9"/>
                <c:pt idx="0">
                  <c:v>1.kvt.</c:v>
                </c:pt>
                <c:pt idx="1">
                  <c:v>2. kvt.</c:v>
                </c:pt>
                <c:pt idx="2">
                  <c:v>3. kvt.</c:v>
                </c:pt>
                <c:pt idx="3">
                  <c:v>4. kvt.</c:v>
                </c:pt>
                <c:pt idx="4">
                  <c:v>5.kvt.</c:v>
                </c:pt>
                <c:pt idx="5">
                  <c:v>6.kvt.</c:v>
                </c:pt>
                <c:pt idx="6">
                  <c:v>7.kvt</c:v>
                </c:pt>
                <c:pt idx="7">
                  <c:v>8.kvt.</c:v>
                </c:pt>
                <c:pt idx="8">
                  <c:v>9.kvt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Nord</c:v>
                </c:pt>
              </c:strCache>
            </c:strRef>
          </c:tx>
          <c:cat>
            <c:strRef>
              <c:f>Sheet1!$B$1:$K$1</c:f>
              <c:strCache>
                <c:ptCount val="9"/>
                <c:pt idx="0">
                  <c:v>1.kvt.</c:v>
                </c:pt>
                <c:pt idx="1">
                  <c:v>2. kvt.</c:v>
                </c:pt>
                <c:pt idx="2">
                  <c:v>3. kvt.</c:v>
                </c:pt>
                <c:pt idx="3">
                  <c:v>4. kvt.</c:v>
                </c:pt>
                <c:pt idx="4">
                  <c:v>5.kvt.</c:v>
                </c:pt>
                <c:pt idx="5">
                  <c:v>6.kvt.</c:v>
                </c:pt>
                <c:pt idx="6">
                  <c:v>7.kvt</c:v>
                </c:pt>
                <c:pt idx="7">
                  <c:v>8.kvt.</c:v>
                </c:pt>
                <c:pt idx="8">
                  <c:v>9.kvt</c:v>
                </c:pt>
              </c:strCache>
            </c:strRef>
          </c:cat>
          <c:val>
            <c:numRef>
              <c:f>Sheet1!$B$4:$K$4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29074889867841"/>
          <c:y val="8.3333333333333343E-2"/>
          <c:w val="0.51395007342143961"/>
          <c:h val="0.833333333333333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Øst</c:v>
                </c:pt>
              </c:strCache>
            </c:strRef>
          </c:tx>
          <c:cat>
            <c:strRef>
              <c:f>Sheet1!$B$1:$K$1</c:f>
              <c:strCache>
                <c:ptCount val="7"/>
                <c:pt idx="0">
                  <c:v>1.kvt.</c:v>
                </c:pt>
                <c:pt idx="1">
                  <c:v>2. kvt.</c:v>
                </c:pt>
                <c:pt idx="2">
                  <c:v>3. kvt.</c:v>
                </c:pt>
                <c:pt idx="3">
                  <c:v>4. kvt.</c:v>
                </c:pt>
                <c:pt idx="4">
                  <c:v>5.kvt.</c:v>
                </c:pt>
                <c:pt idx="5">
                  <c:v>6.kvt.</c:v>
                </c:pt>
                <c:pt idx="6">
                  <c:v>7.kvt.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Vest</c:v>
                </c:pt>
              </c:strCache>
            </c:strRef>
          </c:tx>
          <c:cat>
            <c:strRef>
              <c:f>Sheet1!$B$1:$K$1</c:f>
              <c:strCache>
                <c:ptCount val="7"/>
                <c:pt idx="0">
                  <c:v>1.kvt.</c:v>
                </c:pt>
                <c:pt idx="1">
                  <c:v>2. kvt.</c:v>
                </c:pt>
                <c:pt idx="2">
                  <c:v>3. kvt.</c:v>
                </c:pt>
                <c:pt idx="3">
                  <c:v>4. kvt.</c:v>
                </c:pt>
                <c:pt idx="4">
                  <c:v>5.kvt.</c:v>
                </c:pt>
                <c:pt idx="5">
                  <c:v>6.kvt.</c:v>
                </c:pt>
                <c:pt idx="6">
                  <c:v>7.kvt.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Nord</c:v>
                </c:pt>
              </c:strCache>
            </c:strRef>
          </c:tx>
          <c:cat>
            <c:strRef>
              <c:f>Sheet1!$B$1:$K$1</c:f>
              <c:strCache>
                <c:ptCount val="7"/>
                <c:pt idx="0">
                  <c:v>1.kvt.</c:v>
                </c:pt>
                <c:pt idx="1">
                  <c:v>2. kvt.</c:v>
                </c:pt>
                <c:pt idx="2">
                  <c:v>3. kvt.</c:v>
                </c:pt>
                <c:pt idx="3">
                  <c:v>4. kvt.</c:v>
                </c:pt>
                <c:pt idx="4">
                  <c:v>5.kvt.</c:v>
                </c:pt>
                <c:pt idx="5">
                  <c:v>6.kvt.</c:v>
                </c:pt>
                <c:pt idx="6">
                  <c:v>7.kvt.</c:v>
                </c:pt>
              </c:strCache>
            </c:strRef>
          </c:cat>
          <c:val>
            <c:numRef>
              <c:f>Sheet1!$B$4:$K$4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7">
          <a:noFill/>
        </a:ln>
      </c:spPr>
    </c:plotArea>
    <c:plotVisOnly val="1"/>
    <c:dispBlanksAs val="zero"/>
    <c:showDLblsOverMax val="0"/>
  </c:chart>
  <c:txPr>
    <a:bodyPr/>
    <a:lstStyle/>
    <a:p>
      <a:pPr>
        <a:defRPr sz="1801"/>
      </a:pPr>
      <a:endParaRPr lang="nb-NO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0.07856</cdr:x>
      <cdr:y>0.02789</cdr:y>
    </cdr:from>
    <cdr:to>
      <cdr:x>0.5404</cdr:x>
      <cdr:y>0.21733</cdr:y>
    </cdr:to>
    <cdr:sp macro="" textlink="">
      <cdr:nvSpPr>
        <cdr:cNvPr id="2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9555" y="77022"/>
          <a:ext cx="1761075" cy="5232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nb-NO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Lucida Sans Unicode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Lucida Sans Unicode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Lucida Sans Unicode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Lucida Sans Unicode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rgbClr val="000000"/>
              </a:solidFill>
              <a:latin typeface="Lucida Sans Unicode" pitchFamily="34" charset="0"/>
            </a:defRPr>
          </a:lvl5pPr>
          <a:lvl6pPr marL="2286000" algn="l" defTabSz="914400" rtl="0" eaLnBrk="1" latinLnBrk="0" hangingPunct="1">
            <a:defRPr sz="2400" kern="1200">
              <a:solidFill>
                <a:srgbClr val="000000"/>
              </a:solidFill>
              <a:latin typeface="Lucida Sans Unicode" pitchFamily="34" charset="0"/>
            </a:defRPr>
          </a:lvl6pPr>
          <a:lvl7pPr marL="2743200" algn="l" defTabSz="914400" rtl="0" eaLnBrk="1" latinLnBrk="0" hangingPunct="1">
            <a:defRPr sz="2400" kern="1200">
              <a:solidFill>
                <a:srgbClr val="000000"/>
              </a:solidFill>
              <a:latin typeface="Lucida Sans Unicode" pitchFamily="34" charset="0"/>
            </a:defRPr>
          </a:lvl7pPr>
          <a:lvl8pPr marL="3200400" algn="l" defTabSz="914400" rtl="0" eaLnBrk="1" latinLnBrk="0" hangingPunct="1">
            <a:defRPr sz="2400" kern="1200">
              <a:solidFill>
                <a:srgbClr val="000000"/>
              </a:solidFill>
              <a:latin typeface="Lucida Sans Unicode" pitchFamily="34" charset="0"/>
            </a:defRPr>
          </a:lvl8pPr>
          <a:lvl9pPr marL="3657600" algn="l" defTabSz="914400" rtl="0" eaLnBrk="1" latinLnBrk="0" hangingPunct="1">
            <a:defRPr sz="2400" kern="1200">
              <a:solidFill>
                <a:srgbClr val="000000"/>
              </a:solidFill>
              <a:latin typeface="Lucida Sans Unicode" pitchFamily="34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nb-NO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</a:rPr>
            <a:t> </a:t>
          </a:r>
          <a:r>
            <a:rPr lang="nb-NO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itchFamily="34" charset="0"/>
            </a:rPr>
            <a:t>Innkjøp av transport-midler</a:t>
          </a:r>
          <a:endParaRPr lang="nb-NO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7344A-9237-A849-94A9-1B9AF1510CBD}" type="datetimeFigureOut">
              <a:rPr lang="nb-NO" smtClean="0"/>
              <a:t>06.04.2016</a:t>
            </a:fld>
            <a:endParaRPr lang="en-GB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9AC20-D5EE-3149-A66C-BFC6DCE24F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25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B2B01-4EF8-C64F-9613-2182BC613E73}" type="datetimeFigureOut">
              <a:rPr lang="nb-NO" smtClean="0"/>
              <a:t>06.04.2016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6E113-CA6D-4144-ACB5-F61214F95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68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665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31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84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31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357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baseline="0" dirty="0" smtClean="0"/>
          </a:p>
          <a:p>
            <a:endParaRPr lang="nb-NO" sz="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090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35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70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4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baseline="0" dirty="0" smtClean="0"/>
          </a:p>
          <a:p>
            <a:endParaRPr lang="nb-NO" sz="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69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47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638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58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60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 smtClean="0"/>
          </a:p>
          <a:p>
            <a:endParaRPr lang="nb-NO" sz="1400" dirty="0" smtClean="0"/>
          </a:p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6E113-CA6D-4144-ACB5-F61214F9596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8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5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- bil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pic>
        <p:nvPicPr>
          <p:cNvPr id="13" name="Plassholder for bilde 11" descr="forsidebilde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0" y="2857499"/>
            <a:ext cx="1828800" cy="2286000"/>
          </a:xfrm>
          <a:prstGeom prst="rect">
            <a:avLst/>
          </a:prstGeom>
        </p:spPr>
      </p:pic>
      <p:pic>
        <p:nvPicPr>
          <p:cNvPr id="15" name="Plassholder for bilde 13" descr="forsidebilde6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3657600" y="2857500"/>
            <a:ext cx="1828800" cy="2286000"/>
          </a:xfrm>
          <a:prstGeom prst="rect">
            <a:avLst/>
          </a:prstGeom>
        </p:spPr>
      </p:pic>
      <p:pic>
        <p:nvPicPr>
          <p:cNvPr id="18" name="Plassholder for bilde 14" descr="forsidebilde8.jpg"/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r="9779"/>
          <a:stretch/>
        </p:blipFill>
        <p:spPr>
          <a:xfrm>
            <a:off x="5486400" y="2857499"/>
            <a:ext cx="1828800" cy="2286000"/>
          </a:xfrm>
          <a:prstGeom prst="rect">
            <a:avLst/>
          </a:prstGeom>
        </p:spPr>
      </p:pic>
      <p:pic>
        <p:nvPicPr>
          <p:cNvPr id="19" name="Plassholder for bilde 12" descr="forsidebilde7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1828800" y="2857500"/>
            <a:ext cx="1828800" cy="2286000"/>
          </a:xfrm>
          <a:prstGeom prst="rect">
            <a:avLst/>
          </a:prstGeom>
        </p:spPr>
      </p:pic>
      <p:pic>
        <p:nvPicPr>
          <p:cNvPr id="20" name="Plassholder for bilde 15" descr="forsidebilde3.jp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r="10445"/>
          <a:stretch/>
        </p:blipFill>
        <p:spPr>
          <a:xfrm>
            <a:off x="7315201" y="2857499"/>
            <a:ext cx="1828800" cy="2286000"/>
          </a:xfrm>
          <a:prstGeom prst="rect">
            <a:avLst/>
          </a:prstGeom>
        </p:spPr>
      </p:pic>
      <p:sp>
        <p:nvSpPr>
          <p:cNvPr id="21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2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3657600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3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5486399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4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1828800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5" name="Plassholder for bilde 8"/>
          <p:cNvSpPr>
            <a:spLocks noGrp="1"/>
          </p:cNvSpPr>
          <p:nvPr>
            <p:ph type="pic" sz="quarter" idx="14"/>
          </p:nvPr>
        </p:nvSpPr>
        <p:spPr>
          <a:xfrm>
            <a:off x="7315200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06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-1" y="1080000"/>
            <a:ext cx="4572000" cy="4068762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5" name="Plassholder for bilde 10"/>
          <p:cNvSpPr>
            <a:spLocks noGrp="1"/>
          </p:cNvSpPr>
          <p:nvPr>
            <p:ph type="pic" sz="quarter" idx="11"/>
          </p:nvPr>
        </p:nvSpPr>
        <p:spPr>
          <a:xfrm>
            <a:off x="4572000" y="1080000"/>
            <a:ext cx="4572000" cy="4068762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34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203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08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- bil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Fors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pic>
        <p:nvPicPr>
          <p:cNvPr id="4" name="Plassholder for 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0"/>
            <a:ext cx="2286000" cy="2286000"/>
          </a:xfrm>
          <a:prstGeom prst="rect">
            <a:avLst/>
          </a:prstGeom>
        </p:spPr>
      </p:pic>
      <p:pic>
        <p:nvPicPr>
          <p:cNvPr id="6" name="Plassholder for 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7500"/>
            <a:ext cx="2286000" cy="2286000"/>
          </a:xfrm>
          <a:prstGeom prst="rect">
            <a:avLst/>
          </a:prstGeom>
        </p:spPr>
      </p:pic>
      <p:pic>
        <p:nvPicPr>
          <p:cNvPr id="8" name="Plassholder for bild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857500"/>
            <a:ext cx="2286000" cy="2286000"/>
          </a:xfrm>
          <a:prstGeom prst="rect">
            <a:avLst/>
          </a:prstGeom>
        </p:spPr>
      </p:pic>
      <p:sp>
        <p:nvSpPr>
          <p:cNvPr id="14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2857500"/>
            <a:ext cx="22860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16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4572000" y="2857500"/>
            <a:ext cx="22860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17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6858000" y="2857500"/>
            <a:ext cx="22860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pic>
        <p:nvPicPr>
          <p:cNvPr id="12" name="Plassholder for bild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57500"/>
            <a:ext cx="2286000" cy="2286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2286000" y="2857500"/>
            <a:ext cx="22860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33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-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Fors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700000"/>
            <a:ext cx="7772400" cy="1102519"/>
          </a:xfrm>
        </p:spPr>
        <p:txBody>
          <a:bodyPr anchor="t" anchorCtr="0"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29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tellysbilde - bil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pic>
        <p:nvPicPr>
          <p:cNvPr id="13" name="Plassholder for bilde 11" descr="forsidebilde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0" y="2857499"/>
            <a:ext cx="1828800" cy="2286000"/>
          </a:xfrm>
          <a:prstGeom prst="rect">
            <a:avLst/>
          </a:prstGeom>
        </p:spPr>
      </p:pic>
      <p:pic>
        <p:nvPicPr>
          <p:cNvPr id="15" name="Plassholder for bilde 13" descr="forsidebilde6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3657600" y="2857500"/>
            <a:ext cx="1828800" cy="2286000"/>
          </a:xfrm>
          <a:prstGeom prst="rect">
            <a:avLst/>
          </a:prstGeom>
        </p:spPr>
      </p:pic>
      <p:pic>
        <p:nvPicPr>
          <p:cNvPr id="18" name="Plassholder for bilde 14" descr="forsidebilde8.jpg"/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r="9779"/>
          <a:stretch/>
        </p:blipFill>
        <p:spPr>
          <a:xfrm>
            <a:off x="5486400" y="2857499"/>
            <a:ext cx="1828800" cy="2286000"/>
          </a:xfrm>
          <a:prstGeom prst="rect">
            <a:avLst/>
          </a:prstGeom>
        </p:spPr>
      </p:pic>
      <p:pic>
        <p:nvPicPr>
          <p:cNvPr id="19" name="Plassholder for bilde 12" descr="forsidebilde7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1828800" y="2857500"/>
            <a:ext cx="1828800" cy="2286000"/>
          </a:xfrm>
          <a:prstGeom prst="rect">
            <a:avLst/>
          </a:prstGeom>
        </p:spPr>
      </p:pic>
      <p:pic>
        <p:nvPicPr>
          <p:cNvPr id="20" name="Plassholder for bilde 15" descr="forsidebilde3.jp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r="10445"/>
          <a:stretch/>
        </p:blipFill>
        <p:spPr>
          <a:xfrm>
            <a:off x="7315201" y="2857499"/>
            <a:ext cx="1828800" cy="2286000"/>
          </a:xfrm>
          <a:prstGeom prst="rect">
            <a:avLst/>
          </a:prstGeom>
        </p:spPr>
      </p:pic>
      <p:sp>
        <p:nvSpPr>
          <p:cNvPr id="21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2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3657600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3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5486399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4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1828800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5" name="Plassholder for bilde 8"/>
          <p:cNvSpPr>
            <a:spLocks noGrp="1"/>
          </p:cNvSpPr>
          <p:nvPr>
            <p:ph type="pic" sz="quarter" idx="14"/>
          </p:nvPr>
        </p:nvSpPr>
        <p:spPr>
          <a:xfrm>
            <a:off x="7315200" y="2857499"/>
            <a:ext cx="1828800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083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 -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700000"/>
            <a:ext cx="7772400" cy="1102519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833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57200" y="1259999"/>
            <a:ext cx="8229600" cy="3269667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dirty="0" smtClean="0"/>
              <a:t> Klikk for å redigere tekststiler i malen</a:t>
            </a:r>
          </a:p>
          <a:p>
            <a:pPr lvl="1"/>
            <a:r>
              <a:rPr lang="nb-NO" dirty="0" smtClean="0"/>
              <a:t> Andre nivå</a:t>
            </a:r>
          </a:p>
          <a:p>
            <a:pPr lvl="2"/>
            <a:r>
              <a:rPr lang="nb-NO" dirty="0" smtClean="0"/>
              <a:t> Tredje nivå</a:t>
            </a:r>
          </a:p>
          <a:p>
            <a:pPr lvl="3"/>
            <a:r>
              <a:rPr lang="nb-NO" dirty="0" smtClean="0"/>
              <a:t> Fjerde nivå</a:t>
            </a:r>
          </a:p>
          <a:p>
            <a:pPr lvl="4"/>
            <a:r>
              <a:rPr lang="nb-NO" dirty="0" smtClean="0"/>
              <a:t> Femte nivå</a:t>
            </a:r>
          </a:p>
        </p:txBody>
      </p:sp>
    </p:spTree>
    <p:extLst>
      <p:ext uri="{BB962C8B-B14F-4D97-AF65-F5344CB8AC3E}">
        <p14:creationId xmlns:p14="http://schemas.microsoft.com/office/powerpoint/2010/main" val="383429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gress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113200"/>
            <a:ext cx="8229600" cy="2416466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  <p:sp>
        <p:nvSpPr>
          <p:cNvPr id="4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457200" y="1260000"/>
            <a:ext cx="8229600" cy="718999"/>
          </a:xfrm>
        </p:spPr>
        <p:txBody>
          <a:bodyPr anchor="ctr" anchorCtr="0"/>
          <a:lstStyle>
            <a:lvl1pPr marL="0" indent="0" algn="l"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35209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59999"/>
            <a:ext cx="4038600" cy="3269667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  <p:sp>
        <p:nvSpPr>
          <p:cNvPr id="6" name="Plassholder for innhold 2"/>
          <p:cNvSpPr>
            <a:spLocks noGrp="1"/>
          </p:cNvSpPr>
          <p:nvPr>
            <p:ph idx="11"/>
          </p:nvPr>
        </p:nvSpPr>
        <p:spPr>
          <a:xfrm>
            <a:off x="4648200" y="1259999"/>
            <a:ext cx="4038600" cy="3269667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47357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-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700000"/>
            <a:ext cx="7772400" cy="1102519"/>
          </a:xfrm>
        </p:spPr>
        <p:txBody>
          <a:bodyPr anchor="t" anchorCtr="0"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423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gress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113200"/>
            <a:ext cx="4038600" cy="2416466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  <p:sp>
        <p:nvSpPr>
          <p:cNvPr id="6" name="Plassholder for innhold 2"/>
          <p:cNvSpPr>
            <a:spLocks noGrp="1"/>
          </p:cNvSpPr>
          <p:nvPr>
            <p:ph idx="11"/>
          </p:nvPr>
        </p:nvSpPr>
        <p:spPr>
          <a:xfrm>
            <a:off x="4648200" y="2113200"/>
            <a:ext cx="4038600" cy="2416466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  <p:sp>
        <p:nvSpPr>
          <p:cNvPr id="5" name="Plassholder for tekst 6"/>
          <p:cNvSpPr>
            <a:spLocks noGrp="1"/>
          </p:cNvSpPr>
          <p:nvPr>
            <p:ph type="body" sz="quarter" idx="12"/>
          </p:nvPr>
        </p:nvSpPr>
        <p:spPr>
          <a:xfrm>
            <a:off x="457200" y="1260000"/>
            <a:ext cx="8229600" cy="71899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1144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2"/>
          </p:nvPr>
        </p:nvSpPr>
        <p:spPr>
          <a:xfrm>
            <a:off x="3295734" y="920750"/>
            <a:ext cx="5391066" cy="3270250"/>
          </a:xfrm>
        </p:spPr>
        <p:txBody>
          <a:bodyPr anchor="ctr" anchorCtr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  <p:pic>
        <p:nvPicPr>
          <p:cNvPr id="8" name="Bilde 7" descr="Reitan_Conv_secondary_logo_horizontal_po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00" y="4687332"/>
            <a:ext cx="1620000" cy="240524"/>
          </a:xfrm>
          <a:prstGeom prst="rect">
            <a:avLst/>
          </a:prstGeom>
        </p:spPr>
      </p:pic>
      <p:sp>
        <p:nvSpPr>
          <p:cNvPr id="6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457201" y="921333"/>
            <a:ext cx="2209800" cy="3270341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2900447" y="921333"/>
            <a:ext cx="0" cy="3269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6997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kus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3123526" y="712099"/>
            <a:ext cx="5771054" cy="3730428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pic>
        <p:nvPicPr>
          <p:cNvPr id="9" name="Bilde 8" descr="Reitan_Conv_secondary_logo_horizontal_po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00" y="4687332"/>
            <a:ext cx="1620000" cy="240524"/>
          </a:xfrm>
          <a:prstGeom prst="rect">
            <a:avLst/>
          </a:prstGeom>
        </p:spPr>
      </p:pic>
      <p:sp>
        <p:nvSpPr>
          <p:cNvPr id="12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457201" y="921333"/>
            <a:ext cx="2209800" cy="3270341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3" name="Rett linje 12"/>
          <p:cNvCxnSpPr/>
          <p:nvPr userDrawn="1"/>
        </p:nvCxnSpPr>
        <p:spPr>
          <a:xfrm>
            <a:off x="2900447" y="921333"/>
            <a:ext cx="0" cy="3269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8536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0" y="1080000"/>
            <a:ext cx="9144000" cy="4068762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pic>
        <p:nvPicPr>
          <p:cNvPr id="6" name="Bilde 5" descr="Reitan_Conv_secondary_logo_horizontal_po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00" y="4687332"/>
            <a:ext cx="1620000" cy="2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5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-1" y="1080000"/>
            <a:ext cx="4572000" cy="4068762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5" name="Plassholder for bilde 10"/>
          <p:cNvSpPr>
            <a:spLocks noGrp="1"/>
          </p:cNvSpPr>
          <p:nvPr>
            <p:ph type="pic" sz="quarter" idx="11"/>
          </p:nvPr>
        </p:nvSpPr>
        <p:spPr>
          <a:xfrm>
            <a:off x="4572000" y="1080000"/>
            <a:ext cx="4572000" cy="4068762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pic>
        <p:nvPicPr>
          <p:cNvPr id="6" name="Bilde 5" descr="Reitan_Conv_secondary_logo_horizontal_po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00" y="4687332"/>
            <a:ext cx="1620000" cy="2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990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Reitan_Conv_secondary_logo_horizontal_po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00" y="4687332"/>
            <a:ext cx="1620000" cy="2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65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k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5322" r="428" b="4786"/>
          <a:stretch/>
        </p:blipFill>
        <p:spPr>
          <a:xfrm>
            <a:off x="0" y="0"/>
            <a:ext cx="9143999" cy="514876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650736"/>
            <a:ext cx="1728192" cy="9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k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5298" r="425" b="5215"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650736"/>
            <a:ext cx="1728192" cy="9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5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k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4839" b="6208"/>
          <a:stretch/>
        </p:blipFill>
        <p:spPr>
          <a:xfrm>
            <a:off x="0" y="0"/>
            <a:ext cx="9143999" cy="514876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650736"/>
            <a:ext cx="1728192" cy="9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6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59999"/>
            <a:ext cx="8229600" cy="3269667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839027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 -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40000"/>
            <a:ext cx="8229600" cy="3135600"/>
          </a:xfrm>
        </p:spPr>
        <p:txBody>
          <a:bodyPr/>
          <a:lstStyle>
            <a:lvl1pPr marL="285750" indent="-28575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/>
            </a:lvl1pPr>
            <a:lvl2pPr marL="742950" indent="-28575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1200150" indent="-28575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657350" indent="-28575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2114550" indent="-28575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25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113200"/>
            <a:ext cx="8229600" cy="2416466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  <p:sp>
        <p:nvSpPr>
          <p:cNvPr id="4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457200" y="1260000"/>
            <a:ext cx="8229600" cy="718999"/>
          </a:xfrm>
        </p:spPr>
        <p:txBody>
          <a:bodyPr anchor="ctr" anchorCtr="0"/>
          <a:lstStyle>
            <a:lvl1pPr marL="0" indent="0" algn="l"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3410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59999"/>
            <a:ext cx="4038600" cy="3269667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  <p:sp>
        <p:nvSpPr>
          <p:cNvPr id="6" name="Plassholder for innhold 2"/>
          <p:cNvSpPr>
            <a:spLocks noGrp="1"/>
          </p:cNvSpPr>
          <p:nvPr>
            <p:ph idx="11"/>
          </p:nvPr>
        </p:nvSpPr>
        <p:spPr>
          <a:xfrm>
            <a:off x="4648200" y="1259999"/>
            <a:ext cx="4038600" cy="3269667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50761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113200"/>
            <a:ext cx="4038600" cy="2416466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  <p:sp>
        <p:nvSpPr>
          <p:cNvPr id="6" name="Plassholder for innhold 2"/>
          <p:cNvSpPr>
            <a:spLocks noGrp="1"/>
          </p:cNvSpPr>
          <p:nvPr>
            <p:ph idx="11"/>
          </p:nvPr>
        </p:nvSpPr>
        <p:spPr>
          <a:xfrm>
            <a:off x="4648200" y="2113200"/>
            <a:ext cx="4038600" cy="2416466"/>
          </a:xfrm>
        </p:spPr>
        <p:txBody>
          <a:bodyPr/>
          <a:lstStyle>
            <a:lvl1pPr marL="144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1pPr>
            <a:lvl2pPr marL="432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2pPr>
            <a:lvl3pPr marL="720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3pPr>
            <a:lvl4pPr marL="1008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b="0"/>
            </a:lvl4pPr>
            <a:lvl5pPr marL="1296000" indent="-144000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 sz="1600" b="0"/>
            </a:lvl5pPr>
            <a:lvl6pPr marL="1296000" indent="-144000">
              <a:spcBef>
                <a:spcPts val="300"/>
              </a:spcBef>
              <a:buFont typeface="Arial"/>
              <a:buChar char="•"/>
              <a:defRPr sz="1600"/>
            </a:lvl6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 smtClean="0"/>
          </a:p>
        </p:txBody>
      </p:sp>
      <p:sp>
        <p:nvSpPr>
          <p:cNvPr id="5" name="Plassholder for tekst 6"/>
          <p:cNvSpPr>
            <a:spLocks noGrp="1"/>
          </p:cNvSpPr>
          <p:nvPr>
            <p:ph type="body" sz="quarter" idx="12"/>
          </p:nvPr>
        </p:nvSpPr>
        <p:spPr>
          <a:xfrm>
            <a:off x="457200" y="1260000"/>
            <a:ext cx="8229600" cy="71899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5145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2"/>
          </p:nvPr>
        </p:nvSpPr>
        <p:spPr>
          <a:xfrm>
            <a:off x="3146931" y="921333"/>
            <a:ext cx="5283200" cy="3270250"/>
          </a:xfrm>
        </p:spPr>
        <p:txBody>
          <a:bodyPr anchor="ctr" anchorCtr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457201" y="921333"/>
            <a:ext cx="2209800" cy="3270341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8" name="Bilde 7" descr="Reitan_Conv_secondary_logo_horizontal_po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00" y="4687332"/>
            <a:ext cx="1620000" cy="240524"/>
          </a:xfrm>
          <a:prstGeom prst="rect">
            <a:avLst/>
          </a:prstGeom>
        </p:spPr>
      </p:pic>
      <p:grpSp>
        <p:nvGrpSpPr>
          <p:cNvPr id="6" name="Gruppe 5"/>
          <p:cNvGrpSpPr/>
          <p:nvPr userDrawn="1"/>
        </p:nvGrpSpPr>
        <p:grpSpPr>
          <a:xfrm>
            <a:off x="457200" y="4679999"/>
            <a:ext cx="535644" cy="247857"/>
            <a:chOff x="381977" y="4595887"/>
            <a:chExt cx="717421" cy="331970"/>
          </a:xfrm>
        </p:grpSpPr>
        <p:pic>
          <p:nvPicPr>
            <p:cNvPr id="9" name="Bilde 8" descr="7_Eleven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977" y="4595887"/>
              <a:ext cx="343618" cy="331970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900" y="4595887"/>
              <a:ext cx="261498" cy="331970"/>
            </a:xfrm>
            <a:prstGeom prst="rect">
              <a:avLst/>
            </a:prstGeom>
          </p:spPr>
        </p:pic>
      </p:grpSp>
      <p:cxnSp>
        <p:nvCxnSpPr>
          <p:cNvPr id="11" name="Rett linje 10"/>
          <p:cNvCxnSpPr/>
          <p:nvPr userDrawn="1"/>
        </p:nvCxnSpPr>
        <p:spPr>
          <a:xfrm>
            <a:off x="2900447" y="921333"/>
            <a:ext cx="0" cy="3269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4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kus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3123526" y="712099"/>
            <a:ext cx="5771054" cy="3730428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2900447" y="921333"/>
            <a:ext cx="0" cy="3269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Reitan_Conv_secondary_logo_horizontal_po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00" y="4687332"/>
            <a:ext cx="1620000" cy="240524"/>
          </a:xfrm>
          <a:prstGeom prst="rect">
            <a:avLst/>
          </a:prstGeom>
        </p:spPr>
      </p:pic>
      <p:grpSp>
        <p:nvGrpSpPr>
          <p:cNvPr id="8" name="Gruppe 7"/>
          <p:cNvGrpSpPr/>
          <p:nvPr userDrawn="1"/>
        </p:nvGrpSpPr>
        <p:grpSpPr>
          <a:xfrm>
            <a:off x="457200" y="4679999"/>
            <a:ext cx="535644" cy="247857"/>
            <a:chOff x="381977" y="4595887"/>
            <a:chExt cx="717421" cy="331970"/>
          </a:xfrm>
        </p:grpSpPr>
        <p:pic>
          <p:nvPicPr>
            <p:cNvPr id="11" name="Bilde 10" descr="7_Eleven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977" y="4595887"/>
              <a:ext cx="343618" cy="331970"/>
            </a:xfrm>
            <a:prstGeom prst="rect">
              <a:avLst/>
            </a:prstGeom>
          </p:spPr>
        </p:pic>
        <p:pic>
          <p:nvPicPr>
            <p:cNvPr id="12" name="Bilde 11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900" y="4595887"/>
              <a:ext cx="261498" cy="331970"/>
            </a:xfrm>
            <a:prstGeom prst="rect">
              <a:avLst/>
            </a:prstGeom>
          </p:spPr>
        </p:pic>
      </p:grpSp>
      <p:sp>
        <p:nvSpPr>
          <p:cNvPr id="13" name="Plassholder for tekst 6"/>
          <p:cNvSpPr>
            <a:spLocks noGrp="1"/>
          </p:cNvSpPr>
          <p:nvPr>
            <p:ph type="body" sz="quarter" idx="11"/>
          </p:nvPr>
        </p:nvSpPr>
        <p:spPr>
          <a:xfrm>
            <a:off x="457201" y="921333"/>
            <a:ext cx="2209800" cy="3270341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912333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0"/>
          </p:nvPr>
        </p:nvSpPr>
        <p:spPr>
          <a:xfrm>
            <a:off x="0" y="1080000"/>
            <a:ext cx="9144000" cy="4068762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r>
              <a:rPr lang="nb-NO" smtClean="0"/>
              <a:t>Klikk ikonet for å legge til et bilde</a:t>
            </a:r>
            <a:endParaRPr lang="en-GB" dirty="0"/>
          </a:p>
        </p:txBody>
      </p:sp>
      <p:sp>
        <p:nvSpPr>
          <p:cNvPr id="13" name="Rektangel 12"/>
          <p:cNvSpPr/>
          <p:nvPr userDrawn="1"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66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4545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5109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59999"/>
            <a:ext cx="8229600" cy="3269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  <a:p>
            <a:pPr lvl="4"/>
            <a:r>
              <a:rPr lang="nb-NO" dirty="0" smtClean="0"/>
              <a:t>Sjette nivå</a:t>
            </a:r>
          </a:p>
        </p:txBody>
      </p:sp>
      <p:grpSp>
        <p:nvGrpSpPr>
          <p:cNvPr id="7" name="Gruppe 6"/>
          <p:cNvGrpSpPr/>
          <p:nvPr userDrawn="1"/>
        </p:nvGrpSpPr>
        <p:grpSpPr>
          <a:xfrm>
            <a:off x="457200" y="4679999"/>
            <a:ext cx="535644" cy="247857"/>
            <a:chOff x="381977" y="4595887"/>
            <a:chExt cx="717421" cy="331970"/>
          </a:xfrm>
        </p:grpSpPr>
        <p:pic>
          <p:nvPicPr>
            <p:cNvPr id="8" name="Bilde 7" descr="7_Eleven.png"/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977" y="4595887"/>
              <a:ext cx="343618" cy="331970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900" y="4595887"/>
              <a:ext cx="261498" cy="331970"/>
            </a:xfrm>
            <a:prstGeom prst="rect">
              <a:avLst/>
            </a:prstGeom>
          </p:spPr>
        </p:pic>
      </p:grpSp>
      <p:pic>
        <p:nvPicPr>
          <p:cNvPr id="11" name="Bilde 10" descr="Reitan_Conv_secondary_logo_horizontal_pos.png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00" y="4687332"/>
            <a:ext cx="1620000" cy="2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4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6" r:id="rId7"/>
    <p:sldLayoutId id="2147483697" r:id="rId8"/>
    <p:sldLayoutId id="2147483692" r:id="rId9"/>
    <p:sldLayoutId id="2147483693" r:id="rId10"/>
    <p:sldLayoutId id="2147483694" r:id="rId11"/>
    <p:sldLayoutId id="2147483695" r:id="rId12"/>
    <p:sldLayoutId id="2147483698" r:id="rId13"/>
    <p:sldLayoutId id="2147483699" r:id="rId14"/>
    <p:sldLayoutId id="2147483731" r:id="rId15"/>
    <p:sldLayoutId id="2147483660" r:id="rId16"/>
    <p:sldLayoutId id="2147483662" r:id="rId17"/>
    <p:sldLayoutId id="2147483679" r:id="rId18"/>
    <p:sldLayoutId id="2147483680" r:id="rId19"/>
    <p:sldLayoutId id="2147483681" r:id="rId20"/>
    <p:sldLayoutId id="2147483676" r:id="rId21"/>
    <p:sldLayoutId id="2147483682" r:id="rId22"/>
    <p:sldLayoutId id="2147483654" r:id="rId23"/>
    <p:sldLayoutId id="2147483666" r:id="rId24"/>
    <p:sldLayoutId id="2147483674" r:id="rId25"/>
    <p:sldLayoutId id="2147483673" r:id="rId26"/>
    <p:sldLayoutId id="2147483669" r:id="rId27"/>
    <p:sldLayoutId id="2147483670" r:id="rId28"/>
    <p:sldLayoutId id="2147483671" r:id="rId29"/>
    <p:sldLayoutId id="2147483732" r:id="rId30"/>
  </p:sldLayoutIdLst>
  <p:txStyles>
    <p:titleStyle>
      <a:lvl1pPr algn="ctr" defTabSz="457200" rtl="0" eaLnBrk="1" latinLnBrk="0" hangingPunct="1">
        <a:spcBef>
          <a:spcPct val="0"/>
        </a:spcBef>
        <a:buNone/>
        <a:defRPr sz="2800" b="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457200" rtl="0" eaLnBrk="1" latinLnBrk="0" hangingPunct="1">
        <a:spcBef>
          <a:spcPts val="3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44000" algn="l" defTabSz="457200" rtl="0" eaLnBrk="1" latinLnBrk="0" hangingPunct="1">
        <a:spcBef>
          <a:spcPts val="30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44000" algn="l" defTabSz="457200" rtl="0" eaLnBrk="1" latinLnBrk="0" hangingPunct="1">
        <a:spcBef>
          <a:spcPts val="3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144000" algn="l" defTabSz="457200" rtl="0" eaLnBrk="1" latinLnBrk="0" hangingPunct="1">
        <a:spcBef>
          <a:spcPts val="3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-144000" algn="l" defTabSz="457200" rtl="0" eaLnBrk="1" latinLnBrk="0" hangingPunct="1">
        <a:spcBef>
          <a:spcPts val="300"/>
        </a:spcBef>
        <a:buFont typeface="Arial"/>
        <a:buChar char="•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3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457200" rtl="0" eaLnBrk="1" latinLnBrk="0" hangingPunct="1">
        <a:spcBef>
          <a:spcPct val="200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29209" y="2700000"/>
            <a:ext cx="8310464" cy="1597680"/>
          </a:xfrm>
        </p:spPr>
        <p:txBody>
          <a:bodyPr>
            <a:normAutofit fontScale="90000"/>
          </a:bodyPr>
          <a:lstStyle/>
          <a:p>
            <a:r>
              <a:rPr lang="nb-NO" sz="1800" dirty="0" smtClean="0"/>
              <a:t>Ruter - Dialogkonferanse utvikling av forretningsmodeller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«</a:t>
            </a:r>
            <a:r>
              <a:rPr lang="nb-NO" dirty="0"/>
              <a:t>hva om jeg hadde drevet kollektivtrafikk i stedet»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sz="1800" dirty="0" err="1" smtClean="0"/>
              <a:t>erik</a:t>
            </a:r>
            <a:r>
              <a:rPr lang="nb-NO" sz="1800" dirty="0" smtClean="0"/>
              <a:t> </a:t>
            </a:r>
            <a:r>
              <a:rPr lang="nb-NO" sz="1800" dirty="0" err="1" smtClean="0"/>
              <a:t>frey</a:t>
            </a:r>
            <a:r>
              <a:rPr lang="nb-NO" sz="1800" dirty="0" smtClean="0"/>
              <a:t> </a:t>
            </a:r>
            <a:r>
              <a:rPr lang="nb-NO" sz="1800" dirty="0" err="1" smtClean="0"/>
              <a:t>olsen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5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ansvarsfordeling</a:t>
            </a:r>
            <a:endParaRPr lang="nb-NO" dirty="0"/>
          </a:p>
        </p:txBody>
      </p:sp>
      <p:graphicFrame>
        <p:nvGraphicFramePr>
          <p:cNvPr id="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215538"/>
              </p:ext>
            </p:extLst>
          </p:nvPr>
        </p:nvGraphicFramePr>
        <p:xfrm>
          <a:off x="402330" y="1641786"/>
          <a:ext cx="3813144" cy="276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/>
          </p:nvPr>
        </p:nvGraphicFramePr>
        <p:xfrm>
          <a:off x="4838701" y="1770378"/>
          <a:ext cx="4036612" cy="2496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78737" y="1220446"/>
            <a:ext cx="23175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b-N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Franchisegivers ansvar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751334" y="1224394"/>
            <a:ext cx="239430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b-NO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Franchisetakers </a:t>
            </a:r>
            <a:r>
              <a:rPr lang="nb-NO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ansvar</a:t>
            </a:r>
            <a:endParaRPr lang="nb-NO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536684" y="1806653"/>
            <a:ext cx="1374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Definere ruter</a:t>
            </a:r>
            <a:endParaRPr lang="nb-NO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223686" y="2197046"/>
            <a:ext cx="8740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Konsept-</a:t>
            </a:r>
            <a:b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utvikling</a:t>
            </a:r>
            <a:endParaRPr lang="nb-NO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276434" y="3025562"/>
            <a:ext cx="9462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Regnskap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914352" y="3720751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Lønns-administrasjon</a:t>
            </a:r>
            <a:endParaRPr lang="nb-NO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98765" y="3781976"/>
            <a:ext cx="10758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Opplæring/</a:t>
            </a:r>
            <a:b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oppfølging/</a:t>
            </a:r>
            <a:b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utvikling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09600" y="3083559"/>
            <a:ext cx="838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Innkjøp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54435" y="2259663"/>
            <a:ext cx="144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Markedsføring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164716" y="1852010"/>
            <a:ext cx="1145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Salg/service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7761661" y="2499496"/>
            <a:ext cx="10376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Personal/</a:t>
            </a:r>
            <a:b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Opplæring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596188" y="3520366"/>
            <a:ext cx="9947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Forsterke </a:t>
            </a:r>
            <a:b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konseptet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6300787" y="4013963"/>
            <a:ext cx="14608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Forebyggende</a:t>
            </a:r>
            <a:b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vedlikehold av transportmidlene</a:t>
            </a:r>
            <a:endParaRPr lang="nb-NO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5005388" y="3534812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Lokal</a:t>
            </a:r>
            <a:b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nb-NO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markedsføring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4746449" y="2686328"/>
            <a:ext cx="1385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Renhold</a:t>
            </a:r>
            <a:endParaRPr lang="nb-NO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5504121" y="1813121"/>
            <a:ext cx="12555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Bemanning</a:t>
            </a:r>
            <a:endParaRPr lang="nb-NO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702235" y="4032656"/>
            <a:ext cx="12705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Billettsystem</a:t>
            </a:r>
            <a:endParaRPr lang="nb-NO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5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Økonomisk avtale</a:t>
            </a:r>
            <a:endParaRPr lang="nb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339634" y="1165655"/>
            <a:ext cx="8464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rgbClr val="454545"/>
                </a:solidFill>
              </a:rPr>
              <a:t>En «økonomisk avtale» som regulerer de økonomiske forhold mellom partene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454545"/>
                </a:solidFill>
              </a:rPr>
              <a:t>Handler i all hovedsak om å optimalisere topp- og bunnlinje, ikke om å fordele </a:t>
            </a:r>
            <a:r>
              <a:rPr lang="nb-NO" sz="1600" dirty="0" smtClean="0">
                <a:solidFill>
                  <a:srgbClr val="454545"/>
                </a:solidFill>
              </a:rPr>
              <a:t>risiko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rgbClr val="454545"/>
                </a:solidFill>
              </a:rPr>
              <a:t>Lykkelige og rike franchisetakere må være –givers høyeste ønske</a:t>
            </a:r>
            <a:endParaRPr lang="nb-NO" sz="1600" dirty="0">
              <a:solidFill>
                <a:srgbClr val="45454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rgbClr val="454545"/>
                </a:solidFill>
              </a:rPr>
              <a:t>Hver av partene må selv stå til ansvar for «dårlig drift»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>
              <a:solidFill>
                <a:srgbClr val="45454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>
              <a:solidFill>
                <a:srgbClr val="454545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0701">
            <a:off x="3273532" y="2822835"/>
            <a:ext cx="2440321" cy="16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80474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7200" dirty="0" smtClean="0">
                <a:solidFill>
                  <a:srgbClr val="454545"/>
                </a:solidFill>
              </a:rPr>
              <a:t>hvorfor</a:t>
            </a:r>
            <a:endParaRPr lang="nb-NO" sz="72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egeninteresse</a:t>
            </a:r>
            <a:endParaRPr lang="nb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339634" y="1165655"/>
            <a:ext cx="84647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Snille egoister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Tenk om eierne </a:t>
            </a:r>
            <a:r>
              <a:rPr lang="nb-NO" sz="1600" u="sng" dirty="0"/>
              <a:t>elsker</a:t>
            </a:r>
            <a:r>
              <a:rPr lang="nb-NO" sz="1600" dirty="0"/>
              <a:t> bedriften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Troen på enkeltmenneskets skaperlyst og kunnskap om lokale forhold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400" dirty="0" smtClean="0"/>
              <a:t>Får folk til å yte mer / produktiviteten øker</a:t>
            </a:r>
          </a:p>
          <a:p>
            <a:endParaRPr lang="nb-NO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En </a:t>
            </a:r>
            <a:r>
              <a:rPr lang="nb-NO" sz="1600" dirty="0"/>
              <a:t>perfekt kombinasjon av stordriftsfordeler og lokalt «kremmerskap</a:t>
            </a:r>
            <a:r>
              <a:rPr lang="nb-NO" sz="1600" dirty="0" smtClean="0"/>
              <a:t>»</a:t>
            </a:r>
          </a:p>
          <a:p>
            <a:endParaRPr lang="nb-NO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84520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Noen forutsetninger for suksess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337328" y="1154139"/>
            <a:ext cx="83494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Den økonomiske avtalen må gi rom for både «</a:t>
            </a:r>
            <a:r>
              <a:rPr lang="nb-NO" sz="1600" dirty="0" err="1" smtClean="0"/>
              <a:t>oppside</a:t>
            </a:r>
            <a:r>
              <a:rPr lang="nb-NO" sz="1600" dirty="0" smtClean="0"/>
              <a:t>» og «nedside» for begge parter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Vekst i topplinjen må fordeles, men må definitivt komme franchisetaker til gode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Hvis topplinjen er gitt, vil kvaliteten lide for å optimalisere bunnlinjen</a:t>
            </a:r>
          </a:p>
          <a:p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Må inkludere alle «ruter», og «de minste» må gis muligheter for tilstrekkelig økonomisk gevinst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Ingen trives med å «leve på støtte»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Franchisegiver fraskriver seg ikke ansvar ved franchisedrift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Et sterkt samarbeid om felles mål er essensielt for å lykkes</a:t>
            </a:r>
          </a:p>
          <a:p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11551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oppsummert</a:t>
            </a:r>
            <a:endParaRPr lang="nb-NO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118860"/>
            <a:ext cx="9144000" cy="189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4B8F"/>
              </a:buClr>
              <a:buFont typeface="Wingdings" pitchFamily="2" charset="2"/>
              <a:buNone/>
            </a:pPr>
            <a:endParaRPr lang="nb-NO" sz="2400" dirty="0">
              <a:solidFill>
                <a:srgbClr val="454545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337328" y="1154139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Hva: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1600" dirty="0" smtClean="0"/>
              <a:t>Kunden er vår øverste sjef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1600" dirty="0" smtClean="0"/>
              <a:t>Mest mulig, best mulig, for minst mulig</a:t>
            </a:r>
          </a:p>
          <a:p>
            <a:pPr lvl="1"/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Hvordan: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1600" dirty="0" smtClean="0"/>
              <a:t>Rendyrk bedriftens forretningside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1600" dirty="0" smtClean="0"/>
              <a:t>Franchisedrift</a:t>
            </a:r>
          </a:p>
          <a:p>
            <a:pPr lvl="1"/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Hvorfor: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1600" dirty="0" smtClean="0"/>
              <a:t>Undergrav ikke enkeltmenneskets skaperlyst og kunnskap om lokale forhold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10994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min visjon</a:t>
            </a:r>
            <a:endParaRPr lang="nb-NO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118860"/>
            <a:ext cx="9144000" cy="189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4B8F"/>
              </a:buClr>
              <a:buFont typeface="Wingdings" pitchFamily="2" charset="2"/>
              <a:buNone/>
            </a:pPr>
            <a:r>
              <a:rPr lang="nb-NO" sz="2400" dirty="0" smtClean="0">
                <a:solidFill>
                  <a:srgbClr val="454545"/>
                </a:solidFill>
              </a:rPr>
              <a:t>Ruter skal </a:t>
            </a:r>
            <a:r>
              <a:rPr lang="nb-NO" sz="2400" dirty="0">
                <a:solidFill>
                  <a:srgbClr val="454545"/>
                </a:solidFill>
              </a:rPr>
              <a:t>gjennom </a:t>
            </a:r>
            <a:r>
              <a:rPr lang="nb-NO" sz="2400" dirty="0" smtClean="0">
                <a:solidFill>
                  <a:srgbClr val="454545"/>
                </a:solidFill>
              </a:rPr>
              <a:t>                                                                                       </a:t>
            </a:r>
            <a:r>
              <a:rPr lang="nb-NO" sz="2400" b="1" dirty="0">
                <a:solidFill>
                  <a:srgbClr val="454545"/>
                </a:solidFill>
              </a:rPr>
              <a:t>f</a:t>
            </a:r>
            <a:r>
              <a:rPr lang="nb-NO" sz="2400" b="1" dirty="0" smtClean="0">
                <a:solidFill>
                  <a:srgbClr val="454545"/>
                </a:solidFill>
              </a:rPr>
              <a:t>remgangsrike selvstendige sjåfører / ruter                                                                             </a:t>
            </a:r>
            <a:r>
              <a:rPr lang="nb-NO" sz="2400" dirty="0" smtClean="0">
                <a:solidFill>
                  <a:srgbClr val="454545"/>
                </a:solidFill>
              </a:rPr>
              <a:t>være </a:t>
            </a:r>
            <a:r>
              <a:rPr lang="nb-NO" sz="2400" dirty="0">
                <a:solidFill>
                  <a:srgbClr val="454545"/>
                </a:solidFill>
              </a:rPr>
              <a:t>Europas </a:t>
            </a:r>
            <a:r>
              <a:rPr lang="nb-NO" sz="2400" dirty="0" smtClean="0">
                <a:solidFill>
                  <a:srgbClr val="454545"/>
                </a:solidFill>
              </a:rPr>
              <a:t>beste </a:t>
            </a:r>
            <a:r>
              <a:rPr lang="nb-NO" sz="2400" dirty="0">
                <a:solidFill>
                  <a:srgbClr val="454545"/>
                </a:solidFill>
              </a:rPr>
              <a:t>og mest </a:t>
            </a:r>
            <a:r>
              <a:rPr lang="nb-NO" sz="2400" dirty="0" smtClean="0">
                <a:solidFill>
                  <a:srgbClr val="454545"/>
                </a:solidFill>
              </a:rPr>
              <a:t>lønnsomme kollektivtrafikkselskap</a:t>
            </a:r>
            <a:endParaRPr lang="nb-NO" sz="2400" dirty="0">
              <a:solidFill>
                <a:srgbClr val="454545"/>
              </a:solidFill>
            </a:endParaRPr>
          </a:p>
          <a:p>
            <a:pPr algn="ctr">
              <a:spcBef>
                <a:spcPct val="20000"/>
              </a:spcBef>
              <a:buClr>
                <a:srgbClr val="004B8F"/>
              </a:buClr>
              <a:buFont typeface="Wingdings" pitchFamily="2" charset="2"/>
              <a:buNone/>
            </a:pPr>
            <a:endParaRPr lang="nb-NO" sz="24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dirty="0" smtClean="0"/>
              <a:t>Takk for tillitten</a:t>
            </a:r>
            <a:br>
              <a:rPr lang="nb-NO" dirty="0" smtClean="0"/>
            </a:br>
            <a:r>
              <a:rPr lang="nb-NO" dirty="0" smtClean="0"/>
              <a:t>vi gleder oss til nye år sammen med sporveien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62465"/>
            <a:ext cx="5185500" cy="297726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90990"/>
            <a:ext cx="77724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0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Tekst</a:t>
            </a:r>
            <a:endParaRPr lang="nb-NO" dirty="0"/>
          </a:p>
        </p:txBody>
      </p:sp>
      <p:pic>
        <p:nvPicPr>
          <p:cNvPr id="3" name="Hei sje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5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3112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7200" dirty="0" smtClean="0">
                <a:solidFill>
                  <a:srgbClr val="454545"/>
                </a:solidFill>
              </a:rPr>
              <a:t>hva</a:t>
            </a:r>
            <a:endParaRPr lang="nb-NO" sz="72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Kunden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286933" y="1537247"/>
            <a:ext cx="3499557" cy="273921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257175" indent="-257175" algn="ctr" defTabSz="685800">
              <a:defRPr/>
            </a:pPr>
            <a:endParaRPr lang="en-US" sz="1600" i="1" dirty="0" smtClean="0">
              <a:solidFill>
                <a:srgbClr val="454545"/>
              </a:solidFill>
            </a:endParaRPr>
          </a:p>
          <a:p>
            <a:pPr marL="257175" indent="-257175" algn="ctr" defTabSz="685800">
              <a:defRPr/>
            </a:pPr>
            <a:r>
              <a:rPr lang="en-US" sz="1600" i="1" dirty="0" smtClean="0">
                <a:solidFill>
                  <a:srgbClr val="454545"/>
                </a:solidFill>
              </a:rPr>
              <a:t>“</a:t>
            </a:r>
            <a:r>
              <a:rPr lang="en-US" sz="1600" i="1" dirty="0">
                <a:solidFill>
                  <a:srgbClr val="454545"/>
                </a:solidFill>
              </a:rPr>
              <a:t>There is only one boss. </a:t>
            </a:r>
          </a:p>
          <a:p>
            <a:pPr marL="257175" indent="-257175" algn="ctr" defTabSz="685800">
              <a:defRPr/>
            </a:pPr>
            <a:r>
              <a:rPr lang="en-US" sz="1600" b="1" i="1" dirty="0">
                <a:solidFill>
                  <a:srgbClr val="454545"/>
                </a:solidFill>
              </a:rPr>
              <a:t>The customer. </a:t>
            </a:r>
          </a:p>
          <a:p>
            <a:pPr marL="257175" indent="-257175" algn="ctr" defTabSz="685800">
              <a:defRPr/>
            </a:pPr>
            <a:r>
              <a:rPr lang="en-US" sz="1600" i="1" dirty="0">
                <a:solidFill>
                  <a:srgbClr val="454545"/>
                </a:solidFill>
              </a:rPr>
              <a:t>And he can fire everybody </a:t>
            </a:r>
          </a:p>
          <a:p>
            <a:pPr marL="257175" indent="-257175" algn="ctr" defTabSz="685800">
              <a:defRPr/>
            </a:pPr>
            <a:r>
              <a:rPr lang="en-US" sz="1600" i="1" dirty="0">
                <a:solidFill>
                  <a:srgbClr val="454545"/>
                </a:solidFill>
              </a:rPr>
              <a:t>in the </a:t>
            </a:r>
            <a:r>
              <a:rPr lang="en-US" sz="1600" i="1" dirty="0" smtClean="0">
                <a:solidFill>
                  <a:srgbClr val="454545"/>
                </a:solidFill>
              </a:rPr>
              <a:t>company, </a:t>
            </a:r>
            <a:r>
              <a:rPr lang="en-US" sz="1600" i="1" dirty="0">
                <a:solidFill>
                  <a:srgbClr val="454545"/>
                </a:solidFill>
              </a:rPr>
              <a:t>from the </a:t>
            </a:r>
          </a:p>
          <a:p>
            <a:pPr marL="257175" indent="-257175" algn="ctr" defTabSz="685800">
              <a:defRPr/>
            </a:pPr>
            <a:r>
              <a:rPr lang="en-US" sz="1600" i="1" dirty="0">
                <a:solidFill>
                  <a:srgbClr val="454545"/>
                </a:solidFill>
              </a:rPr>
              <a:t>chairman on down, simply </a:t>
            </a:r>
          </a:p>
          <a:p>
            <a:pPr marL="257175" indent="-257175" algn="ctr" defTabSz="685800">
              <a:defRPr/>
            </a:pPr>
            <a:r>
              <a:rPr lang="en-US" sz="1600" i="1" dirty="0">
                <a:solidFill>
                  <a:srgbClr val="454545"/>
                </a:solidFill>
              </a:rPr>
              <a:t>by spending his money </a:t>
            </a:r>
          </a:p>
          <a:p>
            <a:pPr marL="257175" indent="-257175" algn="ctr" defTabSz="685800">
              <a:defRPr/>
            </a:pPr>
            <a:r>
              <a:rPr lang="en-US" sz="1600" i="1" dirty="0">
                <a:solidFill>
                  <a:srgbClr val="454545"/>
                </a:solidFill>
              </a:rPr>
              <a:t>somewhere else</a:t>
            </a:r>
            <a:r>
              <a:rPr lang="en-US" sz="1600" i="1" dirty="0" smtClean="0">
                <a:solidFill>
                  <a:srgbClr val="454545"/>
                </a:solidFill>
              </a:rPr>
              <a:t>.”</a:t>
            </a:r>
          </a:p>
          <a:p>
            <a:pPr marL="257175" indent="-257175" algn="ctr" defTabSz="685800">
              <a:defRPr/>
            </a:pPr>
            <a:endParaRPr lang="en-US" sz="1600" i="1" dirty="0">
              <a:solidFill>
                <a:srgbClr val="454545"/>
              </a:solidFill>
            </a:endParaRPr>
          </a:p>
          <a:p>
            <a:pPr marL="257175" indent="-257175" algn="ctr" defTabSz="685800">
              <a:defRPr/>
            </a:pPr>
            <a:r>
              <a:rPr lang="en-US" sz="1600" dirty="0">
                <a:solidFill>
                  <a:srgbClr val="454545"/>
                </a:solidFill>
              </a:rPr>
              <a:t>Sam </a:t>
            </a:r>
            <a:r>
              <a:rPr lang="en-US" sz="1600" dirty="0" smtClean="0">
                <a:solidFill>
                  <a:srgbClr val="454545"/>
                </a:solidFill>
              </a:rPr>
              <a:t>Walton</a:t>
            </a:r>
            <a:endParaRPr lang="en-US" sz="1200" dirty="0" smtClean="0">
              <a:solidFill>
                <a:srgbClr val="1F497D"/>
              </a:solidFill>
            </a:endParaRPr>
          </a:p>
          <a:p>
            <a:pPr marL="257175" indent="-257175" algn="ctr" defTabSz="685800">
              <a:defRPr/>
            </a:pPr>
            <a:endParaRPr lang="en-US" sz="1200" dirty="0">
              <a:solidFill>
                <a:srgbClr val="1F497D"/>
              </a:solidFill>
            </a:endParaRPr>
          </a:p>
        </p:txBody>
      </p:sp>
      <p:pic>
        <p:nvPicPr>
          <p:cNvPr id="5" name="Bilde 4" descr="Sam_Walton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355" y="1537246"/>
            <a:ext cx="2128755" cy="273926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7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kuttisme</a:t>
            </a:r>
            <a:endParaRPr lang="nb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339634" y="1165655"/>
            <a:ext cx="88043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b="1" dirty="0"/>
              <a:t>Et kollektivtilbud som konkurrerer med bilen</a:t>
            </a:r>
            <a:endParaRPr lang="nb-NO" sz="16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Mest mulig produksjon, på best mulig måte</a:t>
            </a:r>
            <a:r>
              <a:rPr lang="nb-NO" sz="1600" dirty="0" smtClean="0"/>
              <a:t>, med høyest mulig kvalitet, </a:t>
            </a:r>
            <a:r>
              <a:rPr lang="nb-NO" sz="1600" dirty="0"/>
              <a:t>for minst mulig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Kunsten å skape mye for lite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Kutte unødvendige arbeidsoppgaver, investeringer, møter o.l. uten at det går ut over kvaliteten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Fokusere på de rette tingene, prioritere riktig og kutte ut unødvendigheter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r>
              <a:rPr lang="nb-NO" sz="1600" dirty="0" smtClean="0"/>
              <a:t>	</a:t>
            </a:r>
            <a:endParaRPr lang="nb-NO" sz="16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289" y="3108792"/>
            <a:ext cx="2423421" cy="16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9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3991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7200" dirty="0" smtClean="0">
                <a:solidFill>
                  <a:srgbClr val="454545"/>
                </a:solidFill>
              </a:rPr>
              <a:t>hvordan</a:t>
            </a:r>
            <a:endParaRPr lang="nb-NO" sz="72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fokus</a:t>
            </a:r>
            <a:endParaRPr lang="nb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339634" y="1165655"/>
            <a:ext cx="8464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Sprer du fokus taper du styrke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Tydelig ansvarsfordeling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Rendyrk bedriftens </a:t>
            </a:r>
            <a:r>
              <a:rPr lang="nb-NO" sz="1600" dirty="0" smtClean="0"/>
              <a:t>forretningside</a:t>
            </a:r>
            <a:r>
              <a:rPr lang="nb-NO" sz="1600" dirty="0"/>
              <a:t>	</a:t>
            </a:r>
          </a:p>
          <a:p>
            <a:endParaRPr lang="nb-NO" sz="16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762" y="2778369"/>
            <a:ext cx="2317440" cy="19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franchise</a:t>
            </a:r>
            <a:endParaRPr lang="nb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339634" y="1165655"/>
            <a:ext cx="84647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smtClean="0"/>
              <a:t>Nært samarbeid, fordi partene vil samarbeide, mellom to selvstendige virksomheter som gir fokus og egeninteresse</a:t>
            </a:r>
          </a:p>
          <a:p>
            <a:endParaRPr lang="nb-NO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Frihet satt i </a:t>
            </a:r>
            <a:r>
              <a:rPr lang="nb-NO" sz="1600" dirty="0" smtClean="0"/>
              <a:t>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400" dirty="0" smtClean="0"/>
              <a:t>Franchisegiveren </a:t>
            </a:r>
            <a:r>
              <a:rPr lang="nb-NO" sz="1400" dirty="0"/>
              <a:t>utvikler standarder for etablering og drift av lokale virksomheter under et felles </a:t>
            </a:r>
            <a:r>
              <a:rPr lang="nb-NO" sz="1400" dirty="0" smtClean="0"/>
              <a:t>navn</a:t>
            </a:r>
            <a:endParaRPr lang="nb-NO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sz="1400" dirty="0"/>
              <a:t>Franchisetakeren står for driften av virksomheten og bidrar med personlig initiativ, skaperlyst og kunnskap om lokale </a:t>
            </a:r>
            <a:r>
              <a:rPr lang="nb-NO" sz="1400" dirty="0" smtClean="0"/>
              <a:t>forhold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Den mest intelligente måten å fordele ansvar og myndighet på, hvor rollefordelingen er selve essensen i </a:t>
            </a:r>
            <a:r>
              <a:rPr lang="nb-NO" sz="1600" dirty="0" smtClean="0"/>
              <a:t>franchisesystemet</a:t>
            </a:r>
            <a:endParaRPr lang="nb-NO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639" y="3637752"/>
            <a:ext cx="1997891" cy="13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CN grå med kjedelogo">
  <a:themeElements>
    <a:clrScheme name="Reitan_Convenience">
      <a:dk1>
        <a:srgbClr val="454545"/>
      </a:dk1>
      <a:lt1>
        <a:sysClr val="window" lastClr="FFFFFF"/>
      </a:lt1>
      <a:dk2>
        <a:srgbClr val="454545"/>
      </a:dk2>
      <a:lt2>
        <a:srgbClr val="E8E8E8"/>
      </a:lt2>
      <a:accent1>
        <a:srgbClr val="213A8F"/>
      </a:accent1>
      <a:accent2>
        <a:srgbClr val="EF7D00"/>
      </a:accent2>
      <a:accent3>
        <a:srgbClr val="65B32E"/>
      </a:accent3>
      <a:accent4>
        <a:srgbClr val="FFE500"/>
      </a:accent4>
      <a:accent5>
        <a:srgbClr val="E63612"/>
      </a:accent5>
      <a:accent6>
        <a:srgbClr val="0072BB"/>
      </a:accent6>
      <a:hlink>
        <a:srgbClr val="2F99DA"/>
      </a:hlink>
      <a:folHlink>
        <a:srgbClr val="BABAB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CN pptx-mal 2016.potx" id="{5054DF1B-F175-4F1E-9676-333D29BBC3CE}" vid="{C260DC61-2255-4270-B3A8-2346EFC6C0A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RCN pptx-mal 2016</Template>
  <TotalTime>447</TotalTime>
  <Words>469</Words>
  <Application>Microsoft Office PowerPoint</Application>
  <PresentationFormat>Skjermfremvisning (16:9)</PresentationFormat>
  <Paragraphs>110</Paragraphs>
  <Slides>16</Slides>
  <Notes>16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RCN grå med kjedelogo</vt:lpstr>
      <vt:lpstr>Ruter - Dialogkonferanse utvikling av forretningsmodeller «hva om jeg hadde drevet kollektivtrafikk i stedet»  erik frey olsen  </vt:lpstr>
      <vt:lpstr>Takk for tillitten vi gleder oss til nye år sammen med sporveien</vt:lpstr>
      <vt:lpstr>Tekst</vt:lpstr>
      <vt:lpstr>hva</vt:lpstr>
      <vt:lpstr>Kunden</vt:lpstr>
      <vt:lpstr>kuttisme</vt:lpstr>
      <vt:lpstr>hvordan</vt:lpstr>
      <vt:lpstr>fokus</vt:lpstr>
      <vt:lpstr>franchise</vt:lpstr>
      <vt:lpstr>ansvarsfordeling</vt:lpstr>
      <vt:lpstr>Økonomisk avtale</vt:lpstr>
      <vt:lpstr>hvorfor</vt:lpstr>
      <vt:lpstr>egeninteresse</vt:lpstr>
      <vt:lpstr>Noen forutsetninger for suksess</vt:lpstr>
      <vt:lpstr>oppsummert</vt:lpstr>
      <vt:lpstr>min visjon</vt:lpstr>
    </vt:vector>
  </TitlesOfParts>
  <Company>Reitan Convenience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NARVESEN 2016</dc:title>
  <dc:creator>Stian Breivik</dc:creator>
  <cp:lastModifiedBy>Erik Frey Olsen</cp:lastModifiedBy>
  <cp:revision>136</cp:revision>
  <cp:lastPrinted>2016-04-06T20:43:43Z</cp:lastPrinted>
  <dcterms:created xsi:type="dcterms:W3CDTF">2016-02-22T10:14:06Z</dcterms:created>
  <dcterms:modified xsi:type="dcterms:W3CDTF">2016-04-06T21:04:08Z</dcterms:modified>
</cp:coreProperties>
</file>