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9" r:id="rId2"/>
    <p:sldId id="282" r:id="rId3"/>
    <p:sldId id="285" r:id="rId4"/>
    <p:sldId id="286" r:id="rId5"/>
    <p:sldId id="287" r:id="rId6"/>
    <p:sldId id="283" r:id="rId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0727" autoAdjust="0"/>
  </p:normalViewPr>
  <p:slideViewPr>
    <p:cSldViewPr snapToGrid="0" showGuides="1">
      <p:cViewPr varScale="1">
        <p:scale>
          <a:sx n="94" d="100"/>
          <a:sy n="94" d="100"/>
        </p:scale>
        <p:origin x="11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E3CB-DD58-4B9D-8AD5-9C43A108E991}" type="datetimeFigureOut">
              <a:rPr lang="nb-NO" smtClean="0"/>
              <a:t>10.02.2017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9A895-B3A3-4767-BAD5-BDC8E8B6E5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2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A895-B3A3-4767-BAD5-BDC8E8B6E5B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68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992217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think-cell Slide" r:id="rId5" imgW="352" imgH="357" progId="TCLayout.ActiveDocument.1">
                  <p:embed/>
                </p:oleObj>
              </mc:Choice>
              <mc:Fallback>
                <p:oleObj name="think-cell Slide" r:id="rId5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2751" y="3116454"/>
            <a:ext cx="7560997" cy="630942"/>
          </a:xfrm>
        </p:spPr>
        <p:txBody>
          <a:bodyPr anchor="b" anchorCtr="0"/>
          <a:lstStyle>
            <a:lvl1pPr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2751" y="3855966"/>
            <a:ext cx="7560997" cy="307706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71" y="0"/>
            <a:ext cx="6068829" cy="612454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graphicFrame>
        <p:nvGraphicFramePr>
          <p:cNvPr id="9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2753074"/>
              </p:ext>
            </p:extLst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89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62849" y="1340769"/>
            <a:ext cx="5197500" cy="42160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30349" y="1340769"/>
            <a:ext cx="5197500" cy="42160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bokser med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63489" y="1620741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3489753" y="1620203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3489753" y="1859124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763489" y="2987252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5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3489753" y="2986715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16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3489753" y="3225633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763490" y="4366956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3489754" y="4366418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1" name="Plassholder f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3489753" y="4605339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6218209" y="1620741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3" name="Plassholder f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8944473" y="1620203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4" name="Plassholder f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8944471" y="1859124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5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6218209" y="2987252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8944473" y="2986715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7" name="Plassholder f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8944471" y="3225633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8" name="Plassholder for bilde 3"/>
          <p:cNvSpPr>
            <a:spLocks noGrp="1"/>
          </p:cNvSpPr>
          <p:nvPr>
            <p:ph type="pic" sz="quarter" idx="29"/>
          </p:nvPr>
        </p:nvSpPr>
        <p:spPr>
          <a:xfrm>
            <a:off x="6218210" y="4366956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9" name="Plassholder f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8944473" y="4366418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30" name="Plassholder f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8944473" y="4605339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3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7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987093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2751" y="3116455"/>
            <a:ext cx="7560997" cy="630942"/>
          </a:xfrm>
        </p:spPr>
        <p:txBody>
          <a:bodyPr anchor="b" anchorCtr="0"/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2751" y="3855966"/>
            <a:ext cx="7560997" cy="307706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75" y="0"/>
            <a:ext cx="5674527" cy="569167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17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917828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/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cxnSp>
        <p:nvCxnSpPr>
          <p:cNvPr id="11" name="Rett linje 10"/>
          <p:cNvCxnSpPr/>
          <p:nvPr/>
        </p:nvCxnSpPr>
        <p:spPr>
          <a:xfrm>
            <a:off x="762847" y="6103494"/>
            <a:ext cx="106643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65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28527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23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27340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3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295189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6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bg1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1979244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7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275565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7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1326504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hink-cell Slide" r:id="rId15" imgW="352" imgH="357" progId="TCLayout.ActiveDocument.1">
                  <p:embed/>
                </p:oleObj>
              </mc:Choice>
              <mc:Fallback>
                <p:oleObj name="think-cell Slide" r:id="rId15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62847" y="332656"/>
            <a:ext cx="10665000" cy="461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847" y="1268761"/>
            <a:ext cx="10665000" cy="4288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3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208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719" indent="-189719" algn="l" defTabSz="914208" rtl="0" eaLnBrk="1" latinLnBrk="0" hangingPunct="1">
        <a:spcBef>
          <a:spcPct val="20000"/>
        </a:spcBef>
        <a:buFont typeface="Calibri" pitchFamily="34" charset="0"/>
        <a:buChar char="&gt;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4958" indent="-284579" algn="l" defTabSz="9142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075820" indent="-227662" algn="l" defTabSz="91420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446331" indent="-227662" algn="l" defTabSz="91420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88263" indent="-227662" algn="l" defTabSz="914208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074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3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7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3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6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1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5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2751" y="2485512"/>
            <a:ext cx="7560997" cy="1261884"/>
          </a:xfrm>
        </p:spPr>
        <p:txBody>
          <a:bodyPr/>
          <a:lstStyle/>
          <a:p>
            <a:r>
              <a:rPr lang="nb-NO" dirty="0" smtClean="0"/>
              <a:t>Dialogkonferanse El-buss</a:t>
            </a:r>
            <a:br>
              <a:rPr lang="nb-NO" dirty="0" smtClean="0"/>
            </a:br>
            <a:r>
              <a:rPr lang="nb-NO" dirty="0" smtClean="0"/>
              <a:t>Bussanlegg AS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Oslo, 13.02.2017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85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Bussanlegg AS – våre anlegg tilgjengelig for Oslo-trafikken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8" y="924791"/>
            <a:ext cx="7233288" cy="5056156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249055" y="1624519"/>
            <a:ext cx="35408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719" lvl="0" indent="-189719" defTabSz="914208">
              <a:spcBef>
                <a:spcPct val="20000"/>
              </a:spcBef>
              <a:buFont typeface="Calibri" pitchFamily="34" charset="0"/>
              <a:buChar char="&gt;"/>
            </a:pP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Sporveiens eierskap til infrastruktur 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for buss </a:t>
            </a: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er organisert i</a:t>
            </a: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 datterselskapet 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Bussanlegg AS</a:t>
            </a:r>
          </a:p>
          <a:p>
            <a:pPr marL="189719" lvl="0" indent="-189719" defTabSz="914208">
              <a:spcBef>
                <a:spcPct val="20000"/>
              </a:spcBef>
              <a:buFont typeface="Calibri" pitchFamily="34" charset="0"/>
              <a:buChar char="&gt;"/>
            </a:pP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Bussanlegg AS </a:t>
            </a: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leverer</a:t>
            </a:r>
            <a:r>
              <a:rPr lang="nb-NO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teknisk infrastruktur, inkludert depotløsninger for utslippsfri bussdrift</a:t>
            </a:r>
          </a:p>
        </p:txBody>
      </p:sp>
    </p:spTree>
    <p:extLst>
      <p:ext uri="{BB962C8B-B14F-4D97-AF65-F5344CB8AC3E}">
        <p14:creationId xmlns:p14="http://schemas.microsoft.com/office/powerpoint/2010/main" val="1145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Modell 4 – Bussanlegg leverer ladeinfrastruktur til depot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23369" y="1268761"/>
            <a:ext cx="4404477" cy="4288030"/>
          </a:xfrm>
        </p:spPr>
        <p:txBody>
          <a:bodyPr>
            <a:normAutofit fontScale="92500"/>
          </a:bodyPr>
          <a:lstStyle/>
          <a:p>
            <a:pPr lvl="0"/>
            <a:r>
              <a:rPr lang="nb-NO" sz="2200" dirty="0"/>
              <a:t>Bussanlegg AS kan anskaffe og finansiere ladeinfrastruktur og inngå nødvendige avtaler om drift og vedlikehold </a:t>
            </a:r>
          </a:p>
          <a:p>
            <a:pPr lvl="0"/>
            <a:r>
              <a:rPr lang="nb-NO" sz="2200" dirty="0"/>
              <a:t>Bussanlegg AS tar ansvaret for å sikre at det valgte anlegget leverer spesifisert strømforsyning fram til systemkomponenter for lading</a:t>
            </a:r>
          </a:p>
          <a:p>
            <a:pPr lvl="0"/>
            <a:r>
              <a:rPr lang="nb-NO" sz="2200" dirty="0"/>
              <a:t>Bussanlegg AS er en del av Sporveiskonsernet og har tilgang til eksisterende kompetansemiljø for planlegging og utbygging av infrastruktur, samt vaktordninger og strømavtaler for trikk og t-bane</a:t>
            </a: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5" y="1536970"/>
            <a:ext cx="5120640" cy="345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slags investeringer skal gjøres på anlegget?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07803" y="1268761"/>
            <a:ext cx="4920043" cy="428803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lvl="0"/>
            <a:r>
              <a:rPr lang="nb-NO" sz="2400" dirty="0"/>
              <a:t>Basestasjon og likeretter</a:t>
            </a:r>
          </a:p>
          <a:p>
            <a:pPr lvl="0"/>
            <a:r>
              <a:rPr lang="nb-NO" sz="2400" dirty="0"/>
              <a:t>Distribusjon og </a:t>
            </a:r>
            <a:r>
              <a:rPr lang="nb-NO" sz="2400" dirty="0" smtClean="0"/>
              <a:t>spredenett</a:t>
            </a:r>
          </a:p>
          <a:p>
            <a:pPr lvl="0"/>
            <a:r>
              <a:rPr lang="nb-NO" sz="2400" dirty="0" smtClean="0"/>
              <a:t>Lagringsløsninger </a:t>
            </a:r>
            <a:r>
              <a:rPr lang="nb-NO" sz="2400" dirty="0" smtClean="0"/>
              <a:t>som sikrer</a:t>
            </a:r>
            <a:r>
              <a:rPr lang="nb-NO" sz="2400" dirty="0" smtClean="0"/>
              <a:t> tilstrekkelig kapasitet</a:t>
            </a:r>
            <a:endParaRPr lang="nb-NO" sz="2400" dirty="0"/>
          </a:p>
          <a:p>
            <a:pPr lvl="0"/>
            <a:r>
              <a:rPr lang="nb-NO" sz="2400" dirty="0"/>
              <a:t>System- og ladekomponenter</a:t>
            </a:r>
          </a:p>
          <a:p>
            <a:pPr lvl="0"/>
            <a:r>
              <a:rPr lang="nb-NO" sz="2400" dirty="0"/>
              <a:t>Tilpasning verksted (utstyr og sikkerhet)</a:t>
            </a:r>
          </a:p>
          <a:p>
            <a:pPr lvl="0"/>
            <a:r>
              <a:rPr lang="nb-NO" sz="2400" dirty="0"/>
              <a:t>Tilpasning parkeringsareal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2" y="1328589"/>
            <a:ext cx="3752960" cy="41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Brubakkveien 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91120" y="1421161"/>
            <a:ext cx="3736727" cy="4288030"/>
          </a:xfrm>
        </p:spPr>
        <p:txBody>
          <a:bodyPr/>
          <a:lstStyle/>
          <a:p>
            <a:pPr lvl="0"/>
            <a:r>
              <a:rPr lang="nb-NO" dirty="0" smtClean="0"/>
              <a:t>Utendørs parkering til </a:t>
            </a:r>
            <a:r>
              <a:rPr lang="nb-NO" dirty="0" err="1" smtClean="0"/>
              <a:t>ca</a:t>
            </a:r>
            <a:r>
              <a:rPr lang="nb-NO" dirty="0" smtClean="0"/>
              <a:t> 100 busser</a:t>
            </a:r>
          </a:p>
          <a:p>
            <a:pPr lvl="0"/>
            <a:r>
              <a:rPr lang="nb-NO" dirty="0" smtClean="0"/>
              <a:t>Ikke knyttet til pågående kontrakter</a:t>
            </a:r>
          </a:p>
          <a:p>
            <a:pPr lvl="0"/>
            <a:r>
              <a:rPr lang="nb-NO" dirty="0" smtClean="0"/>
              <a:t>Godt anleggsteknisk egnet </a:t>
            </a:r>
            <a:r>
              <a:rPr lang="nb-NO" dirty="0"/>
              <a:t>for systemtest</a:t>
            </a:r>
          </a:p>
          <a:p>
            <a:pPr lvl="0"/>
            <a:r>
              <a:rPr lang="nb-NO" dirty="0"/>
              <a:t>Kan fristilles for planlegging og </a:t>
            </a:r>
            <a:r>
              <a:rPr lang="nb-NO" dirty="0" smtClean="0"/>
              <a:t>tilrettelegging</a:t>
            </a:r>
          </a:p>
          <a:p>
            <a:pPr lvl="0"/>
            <a:r>
              <a:rPr lang="nb-NO" dirty="0" smtClean="0"/>
              <a:t>Noe avstand til sentrumslinjene</a:t>
            </a:r>
            <a:endParaRPr lang="nb-NO" dirty="0"/>
          </a:p>
          <a:p>
            <a:pPr lvl="0"/>
            <a:r>
              <a:rPr lang="nb-NO" dirty="0"/>
              <a:t>Beliggenhet i forhold til eksisterende strømgrid må </a:t>
            </a:r>
            <a:r>
              <a:rPr lang="nb-NO" dirty="0" smtClean="0"/>
              <a:t>avklares endelig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1421161"/>
            <a:ext cx="6532880" cy="36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Framtidens bussanlegg bygges med fossilfri infrastruktur integrert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33409" y="1371599"/>
            <a:ext cx="3894438" cy="4185191"/>
          </a:xfrm>
        </p:spPr>
        <p:txBody>
          <a:bodyPr/>
          <a:lstStyle/>
          <a:p>
            <a:r>
              <a:rPr lang="nb-NO" dirty="0" smtClean="0"/>
              <a:t>Skisseprosjekt for nytt bussanlegg på Stubberud </a:t>
            </a:r>
          </a:p>
          <a:p>
            <a:r>
              <a:rPr lang="nb-NO" dirty="0" smtClean="0"/>
              <a:t>Direkte tilknytning til hovedveinettet</a:t>
            </a:r>
          </a:p>
          <a:p>
            <a:r>
              <a:rPr lang="nb-NO" dirty="0" smtClean="0"/>
              <a:t>Etablering av energistasjon for </a:t>
            </a:r>
            <a:r>
              <a:rPr lang="nb-NO" dirty="0" smtClean="0"/>
              <a:t>nyttekjøretøyer </a:t>
            </a:r>
            <a:r>
              <a:rPr lang="nb-NO" dirty="0" smtClean="0"/>
              <a:t>vegg-i-vegg</a:t>
            </a:r>
          </a:p>
          <a:p>
            <a:r>
              <a:rPr lang="nb-NO" dirty="0" smtClean="0"/>
              <a:t>Løsninger som legger til rette for sambruk og bymessig fortetting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6" y="1268761"/>
            <a:ext cx="6354926" cy="42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porveien">
  <a:themeElements>
    <a:clrScheme name="Sporveien">
      <a:dk1>
        <a:sysClr val="windowText" lastClr="000000"/>
      </a:dk1>
      <a:lt1>
        <a:sysClr val="window" lastClr="FFFFFF"/>
      </a:lt1>
      <a:dk2>
        <a:srgbClr val="4A4A4A"/>
      </a:dk2>
      <a:lt2>
        <a:srgbClr val="B2B2B2"/>
      </a:lt2>
      <a:accent1>
        <a:srgbClr val="FF8300"/>
      </a:accent1>
      <a:accent2>
        <a:srgbClr val="4A4A4A"/>
      </a:accent2>
      <a:accent3>
        <a:srgbClr val="B2B2B2"/>
      </a:accent3>
      <a:accent4>
        <a:srgbClr val="DADADA"/>
      </a:accent4>
      <a:accent5>
        <a:srgbClr val="FFCB00"/>
      </a:accent5>
      <a:accent6>
        <a:srgbClr val="FFFFFF"/>
      </a:accent6>
      <a:hlink>
        <a:srgbClr val="FF8300"/>
      </a:hlink>
      <a:folHlink>
        <a:srgbClr val="FFCB00"/>
      </a:folHlink>
    </a:clrScheme>
    <a:fontScheme name="Egendefin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Sporveien</Template>
  <TotalTime>853</TotalTime>
  <Words>208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Sporveien</vt:lpstr>
      <vt:lpstr>think-cell Slide</vt:lpstr>
      <vt:lpstr>Dialogkonferanse El-buss Bussanlegg AS</vt:lpstr>
      <vt:lpstr>Bussanlegg AS – våre anlegg tilgjengelig for Oslo-trafikken</vt:lpstr>
      <vt:lpstr>Modell 4 – Bussanlegg leverer ladeinfrastruktur til depot </vt:lpstr>
      <vt:lpstr>Hva slags investeringer skal gjøres på anlegget?</vt:lpstr>
      <vt:lpstr>Brubakkveien 16</vt:lpstr>
      <vt:lpstr>Framtidens bussanlegg bygges med fossilfri infrastruktur integrert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Erling</dc:creator>
  <cp:lastModifiedBy>Olsen, Jan Erik Ruud</cp:lastModifiedBy>
  <cp:revision>53</cp:revision>
  <cp:lastPrinted>2017-02-10T11:18:00Z</cp:lastPrinted>
  <dcterms:created xsi:type="dcterms:W3CDTF">2016-12-07T08:30:31Z</dcterms:created>
  <dcterms:modified xsi:type="dcterms:W3CDTF">2017-02-10T14:06:51Z</dcterms:modified>
</cp:coreProperties>
</file>