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theme/theme6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0" r:id="rId2"/>
    <p:sldMasterId id="2147483658" r:id="rId3"/>
    <p:sldMasterId id="2147483666" r:id="rId4"/>
    <p:sldMasterId id="2147483668" r:id="rId5"/>
    <p:sldMasterId id="2147483656" r:id="rId6"/>
    <p:sldMasterId id="2147483672" r:id="rId7"/>
  </p:sldMasterIdLst>
  <p:notesMasterIdLst>
    <p:notesMasterId r:id="rId18"/>
  </p:notesMasterIdLst>
  <p:sldIdLst>
    <p:sldId id="284" r:id="rId8"/>
    <p:sldId id="276" r:id="rId9"/>
    <p:sldId id="286" r:id="rId10"/>
    <p:sldId id="287" r:id="rId11"/>
    <p:sldId id="288" r:id="rId12"/>
    <p:sldId id="289" r:id="rId13"/>
    <p:sldId id="290" r:id="rId14"/>
    <p:sldId id="292" r:id="rId15"/>
    <p:sldId id="294" r:id="rId16"/>
    <p:sldId id="293" r:id="rId1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585E"/>
    <a:srgbClr val="BED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04B7ED-DE68-4ECA-90A2-55740B1C0428}" type="datetimeFigureOut">
              <a:rPr lang="sv-SE" smtClean="0"/>
              <a:pPr/>
              <a:t>2013-11-18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99C6-8392-4BE6-9555-612BBDE1647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2332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919876-E6AD-49EB-8EC8-395263359527}" type="slidenum">
              <a:rPr lang="sv-SE" smtClean="0">
                <a:solidFill>
                  <a:prstClr val="black"/>
                </a:solidFill>
              </a:rPr>
              <a:pPr/>
              <a:t>1</a:t>
            </a:fld>
            <a:endParaRPr lang="sv-SE" smtClean="0">
              <a:solidFill>
                <a:prstClr val="black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4E585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1326-F0C5-4A6C-9070-7ABA2F75C2C0}" type="datetimeFigureOut">
              <a:rPr lang="sv-SE" smtClean="0"/>
              <a:pPr/>
              <a:t>2013-11-18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F135-148D-41BB-9B16-FD47B3F87634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lternativ 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ED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753200" y="2571744"/>
            <a:ext cx="6319262" cy="928694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753200" y="3524400"/>
            <a:ext cx="6289200" cy="757246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59777-F86D-4511-BE1F-2DFF93CFF3B8}" type="datetimeFigureOut">
              <a:rPr lang="sv-SE" smtClean="0"/>
              <a:pPr/>
              <a:t>2013-11-18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63A13-CBCF-42A6-B3ED-DDAC49CA7C2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Picture 9"/>
          <p:cNvPicPr>
            <a:picLocks noChangeAspect="1" noChangeArrowheads="1"/>
          </p:cNvPicPr>
          <p:nvPr userDrawn="1"/>
        </p:nvPicPr>
        <p:blipFill>
          <a:blip r:embed="rId2" cstate="screen">
            <a:clrChange>
              <a:clrFrom>
                <a:srgbClr val="C1D72E"/>
              </a:clrFrom>
              <a:clrTo>
                <a:srgbClr val="C1D72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62688" y="407988"/>
            <a:ext cx="2501900" cy="122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med flic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7600" y="1861200"/>
            <a:ext cx="7884000" cy="468000"/>
          </a:xfrm>
        </p:spPr>
        <p:txBody>
          <a:bodyPr>
            <a:noAutofit/>
          </a:bodyPr>
          <a:lstStyle>
            <a:lvl1pPr algn="l">
              <a:defRPr sz="36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87600" y="2577600"/>
            <a:ext cx="76176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E4833-393E-49E2-9CEB-5D70E45951B4}" type="datetimeFigureOut">
              <a:rPr lang="sv-SE" smtClean="0"/>
              <a:pPr/>
              <a:t>2013-11-18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EDA9C-A090-4A38-A418-7CBB3A7DF866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/>
          <p:cNvPicPr>
            <a:picLocks noChangeAspect="1" noChangeArrowheads="1"/>
          </p:cNvPicPr>
          <p:nvPr userDrawn="1"/>
        </p:nvPicPr>
        <p:blipFill>
          <a:blip r:embed="rId2" cstate="screen">
            <a:clrChange>
              <a:clrFrom>
                <a:srgbClr val="C1D72E"/>
              </a:clrFrom>
              <a:clrTo>
                <a:srgbClr val="C1D72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83375" y="252413"/>
            <a:ext cx="208121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Bildobjekt 8" descr="Söt flicka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161109"/>
            <a:ext cx="9144000" cy="3696891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"/>
          <p:cNvSpPr>
            <a:spLocks noChangeArrowheads="1"/>
          </p:cNvSpPr>
          <p:nvPr userDrawn="1"/>
        </p:nvSpPr>
        <p:spPr bwMode="auto">
          <a:xfrm>
            <a:off x="0" y="-12700"/>
            <a:ext cx="9144000" cy="3181350"/>
          </a:xfrm>
          <a:prstGeom prst="rect">
            <a:avLst/>
          </a:prstGeom>
          <a:solidFill>
            <a:schemeClr val="hlink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sv-SE" b="1" dirty="0">
              <a:solidFill>
                <a:srgbClr val="000000"/>
              </a:solidFill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2" cstate="screen">
            <a:clrChange>
              <a:clrFrom>
                <a:srgbClr val="C1D72E"/>
              </a:clrFrom>
              <a:clrTo>
                <a:srgbClr val="C1D72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83375" y="252413"/>
            <a:ext cx="208121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_A3D1953Skiss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143250"/>
            <a:ext cx="9144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136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62138"/>
            <a:ext cx="7772400" cy="466725"/>
          </a:xfrm>
        </p:spPr>
        <p:txBody>
          <a:bodyPr anchor="b">
            <a:spAutoFit/>
          </a:bodyPr>
          <a:lstStyle>
            <a:lvl1pPr>
              <a:defRPr/>
            </a:lvl1pPr>
          </a:lstStyle>
          <a:p>
            <a:r>
              <a:rPr lang="sv-SE"/>
              <a:t>Klicka här för att lägga till text</a:t>
            </a:r>
          </a:p>
        </p:txBody>
      </p:sp>
      <p:sp>
        <p:nvSpPr>
          <p:cNvPr id="27136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685800" y="2578100"/>
            <a:ext cx="7778750" cy="455613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2324329035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srgbClr val="FFFFFF"/>
                </a:solidFill>
              </a:rPr>
              <a:t>Presentation, namn på talare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560D2-5049-4AF4-B8C5-054AA4C80D1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966058"/>
      </p:ext>
    </p:extLst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srgbClr val="FFFFFF"/>
                </a:solidFill>
              </a:rPr>
              <a:t>Presentation, namn på talare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C8364-6333-496A-8C38-58162BE2D8F8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706969"/>
      </p:ext>
    </p:extLst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55638" y="1635125"/>
            <a:ext cx="3963987" cy="4473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72025" y="1635125"/>
            <a:ext cx="3963988" cy="4473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srgbClr val="FFFFFF"/>
                </a:solidFill>
              </a:rPr>
              <a:t>Presentation, namn på talare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52C37-BB5A-4EA7-A5F0-BE3547413C9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416779"/>
      </p:ext>
    </p:extLst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srgbClr val="FFFFFF"/>
                </a:solidFill>
              </a:rPr>
              <a:t>Presentation, namn på talare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00A46-5897-4EB3-9659-CBEE4CAB8A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686803"/>
      </p:ext>
    </p:extLst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srgbClr val="FFFFFF"/>
                </a:solidFill>
              </a:rPr>
              <a:t>Presentation, namn på talare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9E8BC-BDEA-4366-8BB0-6D2D5BE3934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610035"/>
      </p:ext>
    </p:extLst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srgbClr val="FFFFFF"/>
                </a:solidFill>
              </a:rPr>
              <a:t>Presentation, namn på talare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14232-1EE7-411A-AE30-C9E7040BD58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402491"/>
      </p:ext>
    </p:extLst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srgbClr val="FFFFFF"/>
                </a:solidFill>
              </a:rPr>
              <a:t>Presentation, namn på talare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E631C-4D38-4083-BD54-F26D9BE1509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61787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lang="sv-SE" sz="2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5pPr>
              <a:buClr>
                <a:srgbClr val="77D600"/>
              </a:buClr>
              <a:defRPr sz="18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1326-F0C5-4A6C-9070-7ABA2F75C2C0}" type="datetimeFigureOut">
              <a:rPr lang="sv-SE" smtClean="0"/>
              <a:pPr/>
              <a:t>2013-11-18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F135-148D-41BB-9B16-FD47B3F87634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dirty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srgbClr val="FFFFFF"/>
                </a:solidFill>
              </a:rPr>
              <a:t>Presentation, namn på talare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DB2EC-DBC6-48D3-A3D7-6F3D71D2A60E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337653"/>
      </p:ext>
    </p:extLst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srgbClr val="FFFFFF"/>
                </a:solidFill>
              </a:rPr>
              <a:t>Presentation, namn på talare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40705-7920-4239-9C06-707CD4D3E98C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179151"/>
      </p:ext>
    </p:extLst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716713" y="438150"/>
            <a:ext cx="2019300" cy="567055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55638" y="438150"/>
            <a:ext cx="5908675" cy="567055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srgbClr val="FFFFFF"/>
                </a:solidFill>
              </a:rPr>
              <a:t>Presentation, namn på talare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49ECF-EDB9-4667-AEDE-26F7DE5A1DB3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522538"/>
      </p:ext>
    </p:extLst>
  </p:cSld>
  <p:clrMapOvr>
    <a:masterClrMapping/>
  </p:clrMapOvr>
  <p:transition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5638" y="438150"/>
            <a:ext cx="8080375" cy="1042988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655638" y="1635125"/>
            <a:ext cx="3963987" cy="44735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72025" y="1635125"/>
            <a:ext cx="3963988" cy="44735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srgbClr val="FFFFFF"/>
                </a:solidFill>
              </a:rPr>
              <a:t>Presentation, namn på talare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3C3DC-40C1-4D21-9435-52FDCF3FC3A4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941973"/>
      </p:ext>
    </p:extLst>
  </p:cSld>
  <p:clrMapOvr>
    <a:masterClrMapping/>
  </p:clrMapOvr>
  <p:transition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5638" y="438150"/>
            <a:ext cx="8080375" cy="1042988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idx="1"/>
          </p:nvPr>
        </p:nvSpPr>
        <p:spPr>
          <a:xfrm>
            <a:off x="655638" y="1635125"/>
            <a:ext cx="8080375" cy="4473575"/>
          </a:xfrm>
        </p:spPr>
        <p:txBody>
          <a:bodyPr/>
          <a:lstStyle/>
          <a:p>
            <a:pPr lvl="0"/>
            <a:endParaRPr lang="sv-SE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srgbClr val="FFFFFF"/>
                </a:solidFill>
              </a:rPr>
              <a:t>Presentation, namn på talare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369B5-AB5D-4509-89ED-0EB2D570146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521501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1326-F0C5-4A6C-9070-7ABA2F75C2C0}" type="datetimeFigureOut">
              <a:rPr lang="sv-SE" smtClean="0"/>
              <a:pPr/>
              <a:t>2013-11-18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F135-148D-41BB-9B16-FD47B3F87634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5200" y="439200"/>
            <a:ext cx="8131642" cy="1044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55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lang="sv-SE" sz="2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48242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lang="sv-SE" sz="2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1326-F0C5-4A6C-9070-7ABA2F75C2C0}" type="datetimeFigureOut">
              <a:rPr lang="sv-SE" smtClean="0"/>
              <a:pPr/>
              <a:t>2013-11-18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F135-148D-41BB-9B16-FD47B3F87634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1326-F0C5-4A6C-9070-7ABA2F75C2C0}" type="datetimeFigureOut">
              <a:rPr lang="sv-SE" smtClean="0"/>
              <a:pPr/>
              <a:t>2013-11-18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F135-148D-41BB-9B16-FD47B3F87634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1326-F0C5-4A6C-9070-7ABA2F75C2C0}" type="datetimeFigureOut">
              <a:rPr lang="sv-SE" smtClean="0"/>
              <a:pPr/>
              <a:t>2013-11-18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F135-148D-41BB-9B16-FD47B3F87634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9"/>
          <p:cNvSpPr>
            <a:spLocks noChangeArrowheads="1"/>
          </p:cNvSpPr>
          <p:nvPr userDrawn="1"/>
        </p:nvSpPr>
        <p:spPr bwMode="auto">
          <a:xfrm>
            <a:off x="0" y="-12700"/>
            <a:ext cx="9143999" cy="6870700"/>
          </a:xfrm>
          <a:prstGeom prst="rect">
            <a:avLst/>
          </a:prstGeom>
          <a:solidFill>
            <a:srgbClr val="BED600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2214546" y="3214686"/>
            <a:ext cx="6415078" cy="2571768"/>
          </a:xfrm>
        </p:spPr>
        <p:txBody>
          <a:bodyPr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spcBef>
                <a:spcPct val="20000"/>
              </a:spcBef>
            </a:pPr>
            <a:r>
              <a:rPr lang="sv-SE" sz="2000" dirty="0" smtClean="0">
                <a:solidFill>
                  <a:schemeClr val="bg1"/>
                </a:solidFill>
              </a:rPr>
              <a:t>Armégatan 38</a:t>
            </a:r>
            <a:br>
              <a:rPr lang="sv-SE" sz="2000" dirty="0" smtClean="0">
                <a:solidFill>
                  <a:schemeClr val="bg1"/>
                </a:solidFill>
              </a:rPr>
            </a:br>
            <a:r>
              <a:rPr lang="sv-SE" sz="2000" dirty="0" smtClean="0">
                <a:solidFill>
                  <a:schemeClr val="bg1"/>
                </a:solidFill>
              </a:rPr>
              <a:t>171 54 Solna</a:t>
            </a:r>
            <a:br>
              <a:rPr lang="sv-SE" sz="2000" dirty="0" smtClean="0">
                <a:solidFill>
                  <a:schemeClr val="bg1"/>
                </a:solidFill>
              </a:rPr>
            </a:br>
            <a:r>
              <a:rPr lang="sv-SE" sz="2000" dirty="0" smtClean="0">
                <a:solidFill>
                  <a:schemeClr val="bg1"/>
                </a:solidFill>
              </a:rPr>
              <a:t/>
            </a:r>
            <a:br>
              <a:rPr lang="sv-SE" sz="2000" dirty="0" smtClean="0">
                <a:solidFill>
                  <a:schemeClr val="bg1"/>
                </a:solidFill>
              </a:rPr>
            </a:br>
            <a:r>
              <a:rPr lang="sv-SE" sz="2000" dirty="0" smtClean="0">
                <a:solidFill>
                  <a:schemeClr val="bg1"/>
                </a:solidFill>
              </a:rPr>
              <a:t>Telefon:  +46 8 4106 5000</a:t>
            </a:r>
            <a:br>
              <a:rPr lang="sv-SE" sz="2000" dirty="0" smtClean="0">
                <a:solidFill>
                  <a:schemeClr val="bg1"/>
                </a:solidFill>
              </a:rPr>
            </a:br>
            <a:r>
              <a:rPr lang="sv-SE" sz="2000" dirty="0" smtClean="0">
                <a:solidFill>
                  <a:schemeClr val="bg1"/>
                </a:solidFill>
              </a:rPr>
              <a:t>Fax: +46 8 272303</a:t>
            </a:r>
            <a:br>
              <a:rPr lang="sv-SE" sz="2000" dirty="0" smtClean="0">
                <a:solidFill>
                  <a:schemeClr val="bg1"/>
                </a:solidFill>
              </a:rPr>
            </a:br>
            <a:r>
              <a:rPr lang="sv-SE" sz="2000" dirty="0" smtClean="0">
                <a:solidFill>
                  <a:schemeClr val="bg1"/>
                </a:solidFill>
              </a:rPr>
              <a:t/>
            </a:r>
            <a:br>
              <a:rPr lang="sv-SE" sz="2000" dirty="0" smtClean="0">
                <a:solidFill>
                  <a:schemeClr val="bg1"/>
                </a:solidFill>
              </a:rPr>
            </a:br>
            <a:r>
              <a:rPr lang="sv-SE" sz="2000" dirty="0" smtClean="0">
                <a:solidFill>
                  <a:schemeClr val="bg1"/>
                </a:solidFill>
              </a:rPr>
              <a:t>www.nobina.com</a:t>
            </a:r>
            <a:br>
              <a:rPr lang="sv-SE" sz="2000" dirty="0" smtClean="0">
                <a:solidFill>
                  <a:schemeClr val="bg1"/>
                </a:solidFill>
              </a:rPr>
            </a:b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2C067-C166-41DF-9A8B-3AB05E24C05E}" type="datetimeFigureOut">
              <a:rPr lang="sv-SE" smtClean="0"/>
              <a:pPr/>
              <a:t>2013-11-18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1DDD-741A-4472-98C0-404DFA65B22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 cstate="screen">
            <a:clrChange>
              <a:clrFrom>
                <a:srgbClr val="C1D72E"/>
              </a:clrFrom>
              <a:clrTo>
                <a:srgbClr val="C1D72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74875" y="484188"/>
            <a:ext cx="4797425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bina, stor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BDEA4-FDDA-4359-8899-580C9C32732F}" type="datetimeFigureOut">
              <a:rPr lang="sv-SE" smtClean="0"/>
              <a:pPr/>
              <a:t>2013-11-18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95CE9-6CEA-4BC1-8EFC-E75122187504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ED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 cstate="screen">
            <a:clrChange>
              <a:clrFrom>
                <a:srgbClr val="C1D72E"/>
              </a:clrFrom>
              <a:clrTo>
                <a:srgbClr val="C1D72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28775" y="1931988"/>
            <a:ext cx="5978525" cy="293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lla vill resa med 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ED6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428728" y="2428868"/>
            <a:ext cx="7105080" cy="935226"/>
          </a:xfrm>
        </p:spPr>
        <p:txBody>
          <a:bodyPr>
            <a:noAutofit/>
          </a:bodyPr>
          <a:lstStyle>
            <a:lvl1pPr algn="l">
              <a:defRPr sz="52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dirty="0" smtClean="0"/>
              <a:t>Alla vill resa med oss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2569976" y="3429000"/>
            <a:ext cx="5716800" cy="642942"/>
          </a:xfrm>
        </p:spPr>
        <p:txBody>
          <a:bodyPr>
            <a:normAutofit/>
          </a:bodyPr>
          <a:lstStyle>
            <a:lvl1pPr marL="0" indent="0" algn="r">
              <a:buNone/>
              <a:defRPr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Nobinas vision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1C798-4E91-4928-AC0A-68827D7D33FF}" type="datetimeFigureOut">
              <a:rPr lang="sv-SE" smtClean="0"/>
              <a:pPr/>
              <a:t>2013-11-18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BC7A-4EF0-45BF-BF85-128A4E8E2431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2" cstate="screen">
            <a:clrChange>
              <a:clrFrom>
                <a:srgbClr val="C1D72E"/>
              </a:clrFrom>
              <a:clrTo>
                <a:srgbClr val="C1D72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83375" y="252413"/>
            <a:ext cx="208121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9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0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1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7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55200" y="439200"/>
            <a:ext cx="8082000" cy="1044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55200" y="1600200"/>
            <a:ext cx="808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marL="2057400" lvl="4" indent="-228600" algn="l" defTabSz="914400" rtl="0" eaLnBrk="1" latinLnBrk="0" hangingPunct="1">
              <a:spcBef>
                <a:spcPct val="20000"/>
              </a:spcBef>
              <a:buClr>
                <a:srgbClr val="BED600"/>
              </a:buClr>
              <a:buFont typeface="Wingdings" pitchFamily="2" charset="2"/>
              <a:buChar char="§"/>
            </a:pPr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A1326-F0C5-4A6C-9070-7ABA2F75C2C0}" type="datetimeFigureOut">
              <a:rPr lang="sv-SE" smtClean="0"/>
              <a:pPr/>
              <a:t>2013-11-18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6F135-148D-41BB-9B16-FD47B3F87634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0"/>
            <a:ext cx="487363" cy="6858000"/>
          </a:xfrm>
          <a:prstGeom prst="rect">
            <a:avLst/>
          </a:prstGeom>
          <a:solidFill>
            <a:srgbClr val="BED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 dirty="0"/>
          </a:p>
        </p:txBody>
      </p:sp>
      <p:pic>
        <p:nvPicPr>
          <p:cNvPr id="8" name="Bildobjekt 7" descr="Liten logotyp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5200" y="6282000"/>
            <a:ext cx="938706" cy="44497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transition>
    <p:wipe dir="d"/>
  </p:transition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4E585E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BED600"/>
        </a:buClr>
        <a:buFont typeface="Wingdings" pitchFamily="2" charset="2"/>
        <a:buChar char="§"/>
        <a:defRPr sz="24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BED600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BED600"/>
        </a:buClr>
        <a:buFont typeface="Wingdings" pitchFamily="2" charset="2"/>
        <a:buChar char="§"/>
        <a:defRPr lang="sv-SE" sz="20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BED600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92D050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2C067-C166-41DF-9A8B-3AB05E24C05E}" type="datetimeFigureOut">
              <a:rPr lang="sv-SE" smtClean="0"/>
              <a:pPr/>
              <a:t>2013-11-18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B1DDD-741A-4472-98C0-404DFA65B225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BDEA4-FDDA-4359-8899-580C9C32732F}" type="datetimeFigureOut">
              <a:rPr lang="sv-SE" smtClean="0"/>
              <a:pPr/>
              <a:t>2013-11-18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95CE9-6CEA-4BC1-8EFC-E75122187504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1C798-4E91-4928-AC0A-68827D7D33FF}" type="datetimeFigureOut">
              <a:rPr lang="sv-SE" smtClean="0"/>
              <a:pPr/>
              <a:t>2013-11-18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7BC7A-4EF0-45BF-BF85-128A4E8E243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59777-F86D-4511-BE1F-2DFF93CFF3B8}" type="datetimeFigureOut">
              <a:rPr lang="sv-SE" smtClean="0"/>
              <a:pPr/>
              <a:t>2013-11-18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63A13-CBCF-42A6-B3ED-DDAC49CA7C21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E4833-393E-49E2-9CEB-5D70E45951B4}" type="datetimeFigureOut">
              <a:rPr lang="sv-SE" smtClean="0"/>
              <a:pPr/>
              <a:t>2013-11-18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EDA9C-A090-4A38-A418-7CBB3A7DF86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ctangle 29"/>
          <p:cNvSpPr>
            <a:spLocks noChangeArrowheads="1"/>
          </p:cNvSpPr>
          <p:nvPr/>
        </p:nvSpPr>
        <p:spPr bwMode="auto">
          <a:xfrm>
            <a:off x="0" y="-12700"/>
            <a:ext cx="9144000" cy="3181350"/>
          </a:xfrm>
          <a:prstGeom prst="rect">
            <a:avLst/>
          </a:prstGeom>
          <a:solidFill>
            <a:srgbClr val="BED6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655638" y="438150"/>
            <a:ext cx="8080375" cy="104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5638" y="1635125"/>
            <a:ext cx="80803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563" y="6434138"/>
            <a:ext cx="3427412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solidFill>
                  <a:schemeClr val="bg1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v-SE">
                <a:solidFill>
                  <a:srgbClr val="FFFFFF"/>
                </a:solidFill>
              </a:rPr>
              <a:t>Presentation, namn på talare</a:t>
            </a:r>
          </a:p>
        </p:txBody>
      </p:sp>
      <p:sp>
        <p:nvSpPr>
          <p:cNvPr id="270345" name="Rectangle 9"/>
          <p:cNvSpPr>
            <a:spLocks noChangeArrowheads="1"/>
          </p:cNvSpPr>
          <p:nvPr userDrawn="1"/>
        </p:nvSpPr>
        <p:spPr bwMode="auto">
          <a:xfrm>
            <a:off x="0" y="0"/>
            <a:ext cx="487363" cy="68580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v-SE" b="1" dirty="0">
              <a:solidFill>
                <a:srgbClr val="000000"/>
              </a:solidFill>
            </a:endParaRPr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38113" y="6586538"/>
            <a:ext cx="193675" cy="187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solidFill>
                  <a:schemeClr val="bg1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959F1B-3C48-4506-87A2-3BBCFB3C04A2}" type="slidenum">
              <a:rPr lang="sv-SE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v-SE" dirty="0">
              <a:solidFill>
                <a:srgbClr val="FFFFFF"/>
              </a:solidFill>
            </a:endParaRPr>
          </a:p>
        </p:txBody>
      </p:sp>
      <p:pic>
        <p:nvPicPr>
          <p:cNvPr id="1031" name="Picture 9" descr="Nobina JPEG_Thumb"/>
          <p:cNvPicPr>
            <a:picLocks noChangeAspect="1" noChangeArrowheads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47000" y="6116638"/>
            <a:ext cx="10572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16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ransition>
    <p:fade thruBlk="1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4E585E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4E585E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4E585E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4E585E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4E585E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4E585E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4E585E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4E585E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4E585E"/>
          </a:solidFill>
          <a:latin typeface="Arial" charset="0"/>
        </a:defRPr>
      </a:lvl9pPr>
    </p:titleStyle>
    <p:bodyStyle>
      <a:lvl1pPr marL="261938" indent="-2619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9368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831850" indent="-2730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3pPr>
      <a:lvl4pPr marL="1109663" indent="-27622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13700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5pPr>
      <a:lvl6pPr marL="1827213" indent="-258763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6pPr>
      <a:lvl7pPr marL="2284413" indent="-258763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7pPr>
      <a:lvl8pPr marL="2741613" indent="-258763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8pPr>
      <a:lvl9pPr marL="3198813" indent="-258763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Ekt8jjXfH-JF-M&amp;tbnid=Vwm3-upqMsE5WM:&amp;ved=0CAUQjRw&amp;url=http://www.coroflot.com/b3n/large-electric-bus&amp;ei=52AcUvn_Fean4gS2y4HIAw&amp;bvm=bv.51156542,d.bGE&amp;psig=AFQjCNGQiF6whMR1VbDg5WQvjB83vqUpdw&amp;ust=1377677781843676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icasaweb.google.com/TouringcarTeam.Marcel/NieuwsVanVDLBusCoach?feat=embedwebsite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jpeg"/><Relationship Id="rId5" Type="http://schemas.openxmlformats.org/officeDocument/2006/relationships/hyperlink" Target="http://www.google.com/url?sa=i&amp;rct=j&amp;q=&amp;esrc=s&amp;frm=1&amp;source=images&amp;cd=&amp;cad=rja&amp;docid=PgqJSiLTlWUB9M&amp;tbnid=uHLY4HBgNa4kXM:&amp;ved=0CAUQjRw&amp;url=http://www.bussmagasinet.se/2013/05/malmoexpressen-va%C2%B4-namnet-pa-superbussen/&amp;ei=SG8bUsDCH6mM4AS_l4G4Aw&amp;bvm=bv.51156542,d.bGE&amp;psig=AFQjCNFNctHmuYYB5Dsi0VPBZggKnAHOfA&amp;ust=1377616063495089" TargetMode="Externa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346325"/>
            <a:ext cx="7778750" cy="4556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v-SE" sz="1600" dirty="0" smtClean="0"/>
              <a:t>Martin Atterhall 2013-11-18</a:t>
            </a:r>
          </a:p>
        </p:txBody>
      </p:sp>
      <p:sp>
        <p:nvSpPr>
          <p:cNvPr id="3075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623656" y="1900885"/>
            <a:ext cx="7961313" cy="419100"/>
          </a:xfrm>
        </p:spPr>
        <p:txBody>
          <a:bodyPr/>
          <a:lstStyle/>
          <a:p>
            <a:r>
              <a:rPr lang="sv-SE" sz="3200" dirty="0" smtClean="0"/>
              <a:t>Ruter# </a:t>
            </a:r>
            <a:r>
              <a:rPr lang="sv-SE" sz="3200" dirty="0" err="1" smtClean="0"/>
              <a:t>bussmateriellstrategi</a:t>
            </a:r>
            <a:endParaRPr lang="sv-SE" sz="32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740724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328861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Strategidokumentet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Utmaningar</a:t>
            </a:r>
          </a:p>
          <a:p>
            <a:pPr lvl="1"/>
            <a:r>
              <a:rPr lang="sv-SE" dirty="0" smtClean="0"/>
              <a:t>Måttlig CO2-reduktion</a:t>
            </a:r>
          </a:p>
          <a:p>
            <a:pPr lvl="1"/>
            <a:r>
              <a:rPr lang="sv-SE" dirty="0" smtClean="0"/>
              <a:t>Höjda lokala emissioner</a:t>
            </a:r>
          </a:p>
          <a:p>
            <a:pPr lvl="1"/>
            <a:r>
              <a:rPr lang="sv-SE" dirty="0" smtClean="0"/>
              <a:t>Begränsad tillämpbarhet Euro VI</a:t>
            </a:r>
          </a:p>
          <a:p>
            <a:pPr lvl="1"/>
            <a:r>
              <a:rPr lang="sv-SE" dirty="0" smtClean="0"/>
              <a:t>Temperaturberoende</a:t>
            </a:r>
          </a:p>
          <a:p>
            <a:pPr lvl="1"/>
            <a:r>
              <a:rPr lang="sv-SE" dirty="0" smtClean="0"/>
              <a:t>Risk beskattning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Styrkor</a:t>
            </a:r>
          </a:p>
          <a:p>
            <a:pPr lvl="1"/>
            <a:r>
              <a:rPr lang="sv-SE" dirty="0" smtClean="0"/>
              <a:t>Liten driftkostnadsökning</a:t>
            </a:r>
          </a:p>
          <a:p>
            <a:pPr lvl="1"/>
            <a:r>
              <a:rPr lang="sv-SE" dirty="0" smtClean="0"/>
              <a:t>Små infrastruktur-investeringar</a:t>
            </a:r>
          </a:p>
          <a:p>
            <a:pPr lvl="1"/>
            <a:r>
              <a:rPr lang="sv-SE" dirty="0" smtClean="0"/>
              <a:t>Flexibel</a:t>
            </a:r>
          </a:p>
          <a:p>
            <a:pPr lvl="1"/>
            <a:endParaRPr lang="sv-SE" dirty="0" smtClean="0"/>
          </a:p>
          <a:p>
            <a:pPr lvl="1"/>
            <a:endParaRPr lang="sv-S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350" y="1052736"/>
            <a:ext cx="81153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ruta 4"/>
          <p:cNvSpPr txBox="1"/>
          <p:nvPr/>
        </p:nvSpPr>
        <p:spPr>
          <a:xfrm>
            <a:off x="720000" y="1908000"/>
            <a:ext cx="357790" cy="396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 2"/>
              </a:rPr>
              <a:t></a:t>
            </a:r>
            <a:endParaRPr lang="sv-SE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720000" y="2232000"/>
            <a:ext cx="357790" cy="396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 2"/>
              </a:rPr>
              <a:t></a:t>
            </a:r>
            <a:endParaRPr lang="sv-SE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720000" y="2520000"/>
            <a:ext cx="357790" cy="396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 2"/>
              </a:rPr>
              <a:t></a:t>
            </a:r>
            <a:endParaRPr lang="sv-SE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720000" y="2844000"/>
            <a:ext cx="357790" cy="396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 2"/>
              </a:rPr>
              <a:t></a:t>
            </a:r>
            <a:endParaRPr lang="sv-SE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ruta 10"/>
          <p:cNvSpPr txBox="1"/>
          <p:nvPr/>
        </p:nvSpPr>
        <p:spPr>
          <a:xfrm>
            <a:off x="720000" y="3150000"/>
            <a:ext cx="357790" cy="396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 2"/>
              </a:rPr>
              <a:t></a:t>
            </a:r>
            <a:endParaRPr lang="sv-SE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ruta 11"/>
          <p:cNvSpPr txBox="1"/>
          <p:nvPr/>
        </p:nvSpPr>
        <p:spPr>
          <a:xfrm>
            <a:off x="720000" y="3708000"/>
            <a:ext cx="357790" cy="396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 2"/>
              </a:rPr>
              <a:t></a:t>
            </a:r>
            <a:endParaRPr lang="sv-SE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ruta 12"/>
          <p:cNvSpPr txBox="1"/>
          <p:nvPr/>
        </p:nvSpPr>
        <p:spPr>
          <a:xfrm>
            <a:off x="720000" y="4032000"/>
            <a:ext cx="357790" cy="396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 2"/>
              </a:rPr>
              <a:t></a:t>
            </a:r>
            <a:endParaRPr lang="sv-SE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ruta 13"/>
          <p:cNvSpPr txBox="1"/>
          <p:nvPr/>
        </p:nvSpPr>
        <p:spPr>
          <a:xfrm>
            <a:off x="720000" y="4608000"/>
            <a:ext cx="357790" cy="396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 2"/>
              </a:rPr>
              <a:t></a:t>
            </a:r>
            <a:endParaRPr lang="sv-SE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720000" y="4932000"/>
            <a:ext cx="357790" cy="396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 2"/>
              </a:rPr>
              <a:t></a:t>
            </a:r>
            <a:endParaRPr lang="sv-SE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ruta 15"/>
          <p:cNvSpPr txBox="1"/>
          <p:nvPr/>
        </p:nvSpPr>
        <p:spPr>
          <a:xfrm>
            <a:off x="720000" y="5220000"/>
            <a:ext cx="357790" cy="396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 2"/>
              </a:rPr>
              <a:t></a:t>
            </a:r>
            <a:endParaRPr lang="sv-SE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https://encrypted-tbn2.gstatic.com/images?q=tbn:ANd9GcTBh8z5thRwNTxgVpa_LfAN64rP7LXl3Hwz6Pnigf2rqaKNiYZ9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2280" y="1025880"/>
            <a:ext cx="129614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3550041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Kommentarer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Utmaningar</a:t>
            </a:r>
          </a:p>
          <a:p>
            <a:pPr lvl="1"/>
            <a:r>
              <a:rPr lang="sv-SE" dirty="0" smtClean="0"/>
              <a:t>Måttlig CO2-reduktion</a:t>
            </a:r>
          </a:p>
          <a:p>
            <a:pPr lvl="1"/>
            <a:r>
              <a:rPr lang="sv-SE" dirty="0" smtClean="0"/>
              <a:t>Höjda lokala emissioner</a:t>
            </a:r>
          </a:p>
          <a:p>
            <a:pPr lvl="1"/>
            <a:r>
              <a:rPr lang="sv-SE" dirty="0" smtClean="0"/>
              <a:t>Begränsad tillämpbarhet Euro VI</a:t>
            </a:r>
          </a:p>
          <a:p>
            <a:pPr lvl="1"/>
            <a:r>
              <a:rPr lang="sv-SE" dirty="0" smtClean="0"/>
              <a:t>Temperaturberoende</a:t>
            </a:r>
          </a:p>
          <a:p>
            <a:pPr lvl="1"/>
            <a:r>
              <a:rPr lang="sv-SE" dirty="0" smtClean="0"/>
              <a:t>Risk beskattning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Styrkor</a:t>
            </a:r>
          </a:p>
          <a:p>
            <a:pPr lvl="1"/>
            <a:r>
              <a:rPr lang="sv-SE" dirty="0" smtClean="0"/>
              <a:t>Liten driftkostnadsökning</a:t>
            </a:r>
          </a:p>
          <a:p>
            <a:pPr lvl="1"/>
            <a:r>
              <a:rPr lang="sv-SE" dirty="0" smtClean="0"/>
              <a:t>Små infrastruktur-investeringar</a:t>
            </a:r>
          </a:p>
          <a:p>
            <a:pPr lvl="1"/>
            <a:r>
              <a:rPr lang="sv-SE" dirty="0" smtClean="0"/>
              <a:t>Flexibel</a:t>
            </a:r>
          </a:p>
          <a:p>
            <a:pPr lvl="1"/>
            <a:endParaRPr lang="sv-SE" dirty="0" smtClean="0"/>
          </a:p>
          <a:p>
            <a:pPr lvl="1"/>
            <a:endParaRPr lang="sv-S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350" y="1052736"/>
            <a:ext cx="81153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ruta 16"/>
          <p:cNvSpPr txBox="1"/>
          <p:nvPr/>
        </p:nvSpPr>
        <p:spPr>
          <a:xfrm>
            <a:off x="612000" y="221400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  <a:sym typeface="Wingdings"/>
              </a:rPr>
              <a:t></a:t>
            </a:r>
            <a:endParaRPr lang="sv-SE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78778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Standardisering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55200" y="1600201"/>
            <a:ext cx="8165272" cy="1900808"/>
          </a:xfrm>
        </p:spPr>
        <p:txBody>
          <a:bodyPr/>
          <a:lstStyle/>
          <a:p>
            <a:r>
              <a:rPr lang="sv-SE" dirty="0" smtClean="0"/>
              <a:t>Viktigt att reflektera kring vilken standard som avses. Det vi behöver är acceptans för att använda standardprodukter, snarare än ytterligare ett kravdokument.</a:t>
            </a:r>
            <a:endParaRPr lang="sv-S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3301571"/>
            <a:ext cx="4032449" cy="2523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http://s3images.coroflot.com/user_files/individual_files/original_215733_6413uPs2eQPssjozwZQ1TNzb4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348674">
            <a:off x="5281849" y="4057613"/>
            <a:ext cx="3477019" cy="1818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7430878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Kommentarer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Utmaningar</a:t>
            </a:r>
          </a:p>
          <a:p>
            <a:pPr lvl="1"/>
            <a:r>
              <a:rPr lang="sv-SE" dirty="0" smtClean="0"/>
              <a:t>Måttlig CO2-reduktion</a:t>
            </a:r>
          </a:p>
          <a:p>
            <a:pPr lvl="1"/>
            <a:r>
              <a:rPr lang="sv-SE" dirty="0" smtClean="0"/>
              <a:t>Höjda lokala emissioner</a:t>
            </a:r>
          </a:p>
          <a:p>
            <a:pPr lvl="1"/>
            <a:r>
              <a:rPr lang="sv-SE" dirty="0" smtClean="0"/>
              <a:t>Begränsad tillämpbarhet Euro VI</a:t>
            </a:r>
          </a:p>
          <a:p>
            <a:pPr lvl="1"/>
            <a:r>
              <a:rPr lang="sv-SE" dirty="0" smtClean="0"/>
              <a:t>Temperaturberoende</a:t>
            </a:r>
          </a:p>
          <a:p>
            <a:pPr lvl="1"/>
            <a:r>
              <a:rPr lang="sv-SE" dirty="0" smtClean="0"/>
              <a:t>Risk beskattning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Styrkor</a:t>
            </a:r>
          </a:p>
          <a:p>
            <a:pPr lvl="1"/>
            <a:r>
              <a:rPr lang="sv-SE" dirty="0" smtClean="0"/>
              <a:t>Liten driftkostnadsökning</a:t>
            </a:r>
          </a:p>
          <a:p>
            <a:pPr lvl="1"/>
            <a:r>
              <a:rPr lang="sv-SE" dirty="0" smtClean="0"/>
              <a:t>Små infrastruktur-investeringar</a:t>
            </a:r>
          </a:p>
          <a:p>
            <a:pPr lvl="1"/>
            <a:r>
              <a:rPr lang="sv-SE" dirty="0" smtClean="0"/>
              <a:t>Flexibel</a:t>
            </a:r>
          </a:p>
          <a:p>
            <a:pPr lvl="1"/>
            <a:endParaRPr lang="sv-SE" dirty="0" smtClean="0"/>
          </a:p>
          <a:p>
            <a:pPr lvl="1"/>
            <a:endParaRPr lang="sv-S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350" y="1052736"/>
            <a:ext cx="81153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ruta 16"/>
          <p:cNvSpPr txBox="1"/>
          <p:nvPr/>
        </p:nvSpPr>
        <p:spPr>
          <a:xfrm>
            <a:off x="612000" y="313200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  <a:sym typeface="Wingdings"/>
              </a:rPr>
              <a:t></a:t>
            </a:r>
            <a:endParaRPr lang="sv-SE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413207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Rätt buss till rätt uppdrag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55200" y="1600201"/>
            <a:ext cx="8165272" cy="1900808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Anpassning av busstyper till resenärsbehov kommer öka som en  direkt konsekvens av att ersätta teknikkrav med funktionskrav, särskilt om detta samtidigt kopplas till en kundorienterad affärsmodell.</a:t>
            </a:r>
            <a:endParaRPr lang="sv-SE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077" y="3645024"/>
            <a:ext cx="4032448" cy="2524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https://lh3.googleusercontent.com/-DOKvvTcPpQY/TgJm3m86yLI/AAAAAAAAq08/W3lri9wfJlM/s640/CIMG7047.jp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652118" y="3203975"/>
            <a:ext cx="3106685" cy="1384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bussmagasinet.se/wp-content/uploads/2013/05/Malmoepressen-1.jpg">
            <a:hlinkClick r:id="rId5"/>
          </p:cNvPr>
          <p:cNvPicPr>
            <a:picLocks noChangeAspect="1" noChangeArrowheads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220072" y="4895191"/>
            <a:ext cx="3003015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328111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799363"/>
            <a:ext cx="4392488" cy="2737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Mål och drivkrafter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55200" y="1600201"/>
            <a:ext cx="8165272" cy="1900808"/>
          </a:xfrm>
        </p:spPr>
        <p:txBody>
          <a:bodyPr/>
          <a:lstStyle/>
          <a:p>
            <a:r>
              <a:rPr lang="sv-SE" dirty="0" smtClean="0"/>
              <a:t>Koppla till Ruters övergripande mål?</a:t>
            </a:r>
          </a:p>
          <a:p>
            <a:r>
              <a:rPr lang="sv-SE" dirty="0" smtClean="0"/>
              <a:t>För att få effekt behöver även operatören ha affärsincitament och frihet inom kontraktet att utveckla verksamheten</a:t>
            </a:r>
            <a:endParaRPr lang="sv-S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7984" y="3327292"/>
            <a:ext cx="3770158" cy="235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597230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Konklusion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55200" y="1600200"/>
            <a:ext cx="8165272" cy="4781127"/>
          </a:xfrm>
        </p:spPr>
        <p:txBody>
          <a:bodyPr>
            <a:normAutofit/>
          </a:bodyPr>
          <a:lstStyle/>
          <a:p>
            <a:r>
              <a:rPr lang="sv-SE" dirty="0" smtClean="0"/>
              <a:t>Strategin kommer bidra till att utveckla trafiken i Oslo-området.</a:t>
            </a:r>
          </a:p>
          <a:p>
            <a:r>
              <a:rPr lang="sv-SE" dirty="0" smtClean="0"/>
              <a:t>Funktionskrav tillsammans med resandeincitament och möjlighet att utveckla verksamheten ger störst effekt.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r>
              <a:rPr lang="sv-SE" dirty="0" smtClean="0"/>
              <a:t>Ja, Nobina är klara för att ta uppgiften!</a:t>
            </a:r>
            <a:endParaRPr lang="sv-S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79912" y="3339181"/>
            <a:ext cx="3755331" cy="2348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84113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Tack för er uppmärksamhet!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232203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NG" val=" 1053"/>
</p:tagLst>
</file>

<file path=ppt/theme/theme1.xml><?xml version="1.0" encoding="utf-8"?>
<a:theme xmlns:a="http://schemas.openxmlformats.org/drawingml/2006/main" name="SL E19 10-08-30">
  <a:themeElements>
    <a:clrScheme name="Nob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A5ACAF"/>
      </a:accent1>
      <a:accent2>
        <a:srgbClr val="5E6A71"/>
      </a:accent2>
      <a:accent3>
        <a:srgbClr val="BED600"/>
      </a:accent3>
      <a:accent4>
        <a:srgbClr val="3F9C35"/>
      </a:accent4>
      <a:accent5>
        <a:srgbClr val="00693C"/>
      </a:accent5>
      <a:accent6>
        <a:srgbClr val="0039A6"/>
      </a:accent6>
      <a:hlink>
        <a:srgbClr val="5E6A71"/>
      </a:hlink>
      <a:folHlink>
        <a:srgbClr val="A5AC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4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39A6"/>
      </a:dk2>
      <a:lt2>
        <a:srgbClr val="00693C"/>
      </a:lt2>
      <a:accent1>
        <a:srgbClr val="A5ACAF"/>
      </a:accent1>
      <a:accent2>
        <a:srgbClr val="5E6A71"/>
      </a:accent2>
      <a:accent3>
        <a:srgbClr val="FFFFFF"/>
      </a:accent3>
      <a:accent4>
        <a:srgbClr val="000000"/>
      </a:accent4>
      <a:accent5>
        <a:srgbClr val="CFD2D4"/>
      </a:accent5>
      <a:accent6>
        <a:srgbClr val="545F66"/>
      </a:accent6>
      <a:hlink>
        <a:srgbClr val="BED600"/>
      </a:hlink>
      <a:folHlink>
        <a:srgbClr val="3F9C35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39A6"/>
        </a:dk2>
        <a:lt2>
          <a:srgbClr val="00693C"/>
        </a:lt2>
        <a:accent1>
          <a:srgbClr val="A5ACAF"/>
        </a:accent1>
        <a:accent2>
          <a:srgbClr val="5E6A71"/>
        </a:accent2>
        <a:accent3>
          <a:srgbClr val="FFFFFF"/>
        </a:accent3>
        <a:accent4>
          <a:srgbClr val="000000"/>
        </a:accent4>
        <a:accent5>
          <a:srgbClr val="CFD2D4"/>
        </a:accent5>
        <a:accent6>
          <a:srgbClr val="545F66"/>
        </a:accent6>
        <a:hlink>
          <a:srgbClr val="BED600"/>
        </a:hlink>
        <a:folHlink>
          <a:srgbClr val="3F9C3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 E19 10-08-30</Template>
  <TotalTime>404</TotalTime>
  <Words>202</Words>
  <Application>Microsoft Office PowerPoint</Application>
  <PresentationFormat>Bildspel på skärmen (4:3)</PresentationFormat>
  <Paragraphs>65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7</vt:i4>
      </vt:variant>
      <vt:variant>
        <vt:lpstr>Bildrubriker</vt:lpstr>
      </vt:variant>
      <vt:variant>
        <vt:i4>10</vt:i4>
      </vt:variant>
    </vt:vector>
  </HeadingPairs>
  <TitlesOfParts>
    <vt:vector size="17" baseType="lpstr">
      <vt:lpstr>SL E19 10-08-30</vt:lpstr>
      <vt:lpstr>4_Anpassad formgivning</vt:lpstr>
      <vt:lpstr>1_Anpassad formgivning</vt:lpstr>
      <vt:lpstr>2_Anpassad formgivning</vt:lpstr>
      <vt:lpstr>3_Anpassad formgivning</vt:lpstr>
      <vt:lpstr>Anpassad formgivning</vt:lpstr>
      <vt:lpstr>Standardformgivning</vt:lpstr>
      <vt:lpstr>Ruter# bussmateriellstrategi</vt:lpstr>
      <vt:lpstr>Strategidokumentet</vt:lpstr>
      <vt:lpstr>Kommentarer</vt:lpstr>
      <vt:lpstr>Standardisering</vt:lpstr>
      <vt:lpstr>Kommentarer</vt:lpstr>
      <vt:lpstr>Rätt buss till rätt uppdrag</vt:lpstr>
      <vt:lpstr>Mål och drivkrafter</vt:lpstr>
      <vt:lpstr>Konklusion</vt:lpstr>
      <vt:lpstr>Tack för er uppmärksamhet!</vt:lpstr>
      <vt:lpstr>PowerPoint-presentation</vt:lpstr>
    </vt:vector>
  </TitlesOfParts>
  <Company>Concordia Bus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Fordon</dc:title>
  <dc:creator>Martin Atterhall</dc:creator>
  <cp:lastModifiedBy>Martin Atterhall</cp:lastModifiedBy>
  <cp:revision>36</cp:revision>
  <dcterms:created xsi:type="dcterms:W3CDTF">2010-09-23T12:09:27Z</dcterms:created>
  <dcterms:modified xsi:type="dcterms:W3CDTF">2013-11-18T10:04:45Z</dcterms:modified>
</cp:coreProperties>
</file>