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87" r:id="rId2"/>
    <p:sldId id="291" r:id="rId3"/>
    <p:sldId id="288" r:id="rId4"/>
    <p:sldId id="289" r:id="rId5"/>
    <p:sldId id="290" r:id="rId6"/>
    <p:sldId id="264" r:id="rId7"/>
  </p:sldIdLst>
  <p:sldSz cx="12192000" cy="6858000"/>
  <p:notesSz cx="9872663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1"/>
    <p:restoredTop sz="94626"/>
  </p:normalViewPr>
  <p:slideViewPr>
    <p:cSldViewPr snapToGrid="0" snapToObjects="1" showGuides="1">
      <p:cViewPr varScale="1">
        <p:scale>
          <a:sx n="78" d="100"/>
          <a:sy n="78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412A-E7C6-4125-8088-03354558ADF7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0245-B7F9-4D2C-923E-C3B3B21160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71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27DBE8BC-F48D-B747-87C7-512A01052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612"/>
            <a:ext cx="12192000" cy="691161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35E8470-6418-3A44-BB84-3CC6E6DC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489" y="4086577"/>
            <a:ext cx="9144000" cy="83978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0FF4A993-BB95-3C47-93B4-C97AC666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89" y="5087849"/>
            <a:ext cx="9144000" cy="11070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240801FA-86EE-1247-B56B-76EC1D72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9B5-26DA-1349-9734-CF7CD106CA5A}" type="datetimeFigureOut">
              <a:rPr lang="nb-NO" smtClean="0"/>
              <a:t>07.03.2019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48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4FA94205-9095-0343-97CC-A2F9EFFC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1F2F5324-56FA-2842-B153-5966391A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46078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="" xmlns:a16="http://schemas.microsoft.com/office/drawing/2014/main" id="{F86CB72B-4DCE-BD4C-BBC8-6752EE94D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0660" y="1655545"/>
            <a:ext cx="1439378" cy="452141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CB0595EE-3D65-AE4E-B769-5C2CA3EC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5662" y="1655545"/>
            <a:ext cx="7176837" cy="452141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01458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9C73AE0-21FF-6D42-A63F-7EA7406C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D2846E4-98D4-5041-A359-179A315D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6903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7415BEFD-1D67-E149-9494-06687363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8" y="616017"/>
            <a:ext cx="9538636" cy="85664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97B6C9D-B3E4-CD4B-AB57-67B0E3D4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288" y="2233061"/>
            <a:ext cx="9942162" cy="38565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5732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7750A22-50B2-F640-848C-9BBB3B72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D5317684-3177-A442-939F-2BF4C4CA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254" y="1944303"/>
            <a:ext cx="4662546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49358F41-B476-4D46-944E-26A6E99D8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4303"/>
            <a:ext cx="5181600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87101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09D3E9D-5BC2-5041-BD85-13BD28E7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38" y="702010"/>
            <a:ext cx="9856269" cy="79953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65D7D8C6-95FD-214C-87E1-449A8DFE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4538" y="3185959"/>
            <a:ext cx="4573037" cy="7314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7A09E235-11A8-5D4E-AFBE-031B99E1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538" y="4071483"/>
            <a:ext cx="4573037" cy="2214429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D8F16457-052A-0A49-A728-76CD62F0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9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="" xmlns:a16="http://schemas.microsoft.com/office/drawing/2014/main" id="{6F38E7AF-CDBC-BD41-BD9E-E2EC79D1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17363"/>
            <a:ext cx="5183188" cy="236855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3299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E350877E-5A35-2049-A68E-052A72D2C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425"/>
            <a:ext cx="12191999" cy="69008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6C1609A-4D25-614A-88E4-5AA498DA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5" y="888168"/>
            <a:ext cx="7786746" cy="4232472"/>
          </a:xfrm>
        </p:spPr>
        <p:txBody>
          <a:bodyPr/>
          <a:lstStyle>
            <a:lvl1pPr>
              <a:defRPr i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045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DEC66932-D3AB-A64D-874B-37EFF4A5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02" y="-34835"/>
            <a:ext cx="12205201" cy="69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3DFF28F-F4C8-954F-9019-446597A6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53" y="987425"/>
            <a:ext cx="9045357" cy="3801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52CF30C9-8BC8-EE48-AD80-A4BA46AD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404" y="1761423"/>
            <a:ext cx="4841507" cy="40996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26783546-9834-544D-8B94-0F3BA8C6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553" y="176142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CDB721B-4606-094C-87A2-7E2B638C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4" y="904776"/>
            <a:ext cx="9047747" cy="548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25B77C41-8634-6D4F-81A8-5C7A2C79A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892" y="1578543"/>
            <a:ext cx="5361270" cy="428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1B063249-2EF7-9F45-B55E-D0FED6CD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3414" y="1814002"/>
            <a:ext cx="3493971" cy="4047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18563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C84F5270-03CF-A04F-A9C2-0EFEB0D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4" y="888168"/>
            <a:ext cx="9145283" cy="58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A9FE02B-FE1A-7D4F-9CC8-FA8DC4A0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14" y="2165684"/>
            <a:ext cx="9065623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23B9CAFD-C669-194E-A01B-7DCC99EB4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49B5-26DA-1349-9734-CF7CD106CA5A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DB9BCD7E-9537-E141-8FE3-6EBAAC30A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32617B8-E395-8045-B3F3-641E4EEF1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3A2-0201-D640-A967-50D110CB033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A21D9E13-0DA5-1842-A58B-BD3EC2A8D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2741"/>
          <a:stretch/>
        </p:blipFill>
        <p:spPr>
          <a:xfrm>
            <a:off x="0" y="6356350"/>
            <a:ext cx="12191999" cy="50165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="" xmlns:a16="http://schemas.microsoft.com/office/drawing/2014/main" id="{B8ED72DA-4EE9-A048-9A04-B5ED340A323B}"/>
              </a:ext>
            </a:extLst>
          </p:cNvPr>
          <p:cNvCxnSpPr>
            <a:cxnSpLocks/>
          </p:cNvCxnSpPr>
          <p:nvPr userDrawn="1"/>
        </p:nvCxnSpPr>
        <p:spPr>
          <a:xfrm>
            <a:off x="1436914" y="1486989"/>
            <a:ext cx="9065623" cy="0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spc="600">
          <a:solidFill>
            <a:schemeClr val="tx1"/>
          </a:solidFill>
          <a:latin typeface="DIN Alternate" panose="020B0500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Resttransportkontrakter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Nøkkeltall fra 2018 pr område</a:t>
            </a:r>
          </a:p>
          <a:p>
            <a:r>
              <a:rPr lang="nb-NO" dirty="0" smtClean="0"/>
              <a:t>Utfordring: 90</a:t>
            </a:r>
            <a:r>
              <a:rPr lang="nb-NO" dirty="0" smtClean="0"/>
              <a:t>% av kundemeldte avvik gjelder resttransporten</a:t>
            </a:r>
          </a:p>
          <a:p>
            <a:r>
              <a:rPr lang="nb-NO" dirty="0" smtClean="0"/>
              <a:t>Situasjonen er noe forbedret, men fortsatt mange elever som ikke får den skyssen de har krav på</a:t>
            </a:r>
          </a:p>
          <a:p>
            <a:r>
              <a:rPr lang="nb-NO" dirty="0"/>
              <a:t>Resttransporten utgjorde 16,7</a:t>
            </a:r>
            <a:r>
              <a:rPr lang="nb-NO" dirty="0" smtClean="0"/>
              <a:t>%</a:t>
            </a:r>
          </a:p>
          <a:p>
            <a:r>
              <a:rPr lang="nb-NO" dirty="0"/>
              <a:t>P</a:t>
            </a:r>
            <a:r>
              <a:rPr lang="nb-NO" dirty="0" smtClean="0"/>
              <a:t>arallelle avtaler med 1.prioritets og 2.prioritets leverandører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Timesinnleide biler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093196"/>
              </p:ext>
            </p:extLst>
          </p:nvPr>
        </p:nvGraphicFramePr>
        <p:xfrm>
          <a:off x="2724944" y="2694781"/>
          <a:ext cx="6489700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792">
                  <a:extLst>
                    <a:ext uri="{9D8B030D-6E8A-4147-A177-3AD203B41FA5}">
                      <a16:colId xmlns="" xmlns:a16="http://schemas.microsoft.com/office/drawing/2014/main" val="3666502760"/>
                    </a:ext>
                  </a:extLst>
                </a:gridCol>
                <a:gridCol w="2998908">
                  <a:extLst>
                    <a:ext uri="{9D8B030D-6E8A-4147-A177-3AD203B41FA5}">
                      <a16:colId xmlns="" xmlns:a16="http://schemas.microsoft.com/office/drawing/2014/main" val="182978232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Verdi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 kr    4 100 000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0940827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biler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25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7643909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Turer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8 100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5091209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2893893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 dirty="0">
                          <a:effectLst/>
                        </a:rPr>
                        <a:t>Gebyrlagte avvik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 dirty="0" err="1">
                          <a:effectLst/>
                        </a:rPr>
                        <a:t>ca</a:t>
                      </a:r>
                      <a:r>
                        <a:rPr lang="nb-NO" sz="3600" u="none" strike="noStrike" dirty="0">
                          <a:effectLst/>
                        </a:rPr>
                        <a:t> 19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861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4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Asker og Bærum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2724944" y="2694781"/>
          <a:ext cx="6489700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792">
                  <a:extLst>
                    <a:ext uri="{9D8B030D-6E8A-4147-A177-3AD203B41FA5}">
                      <a16:colId xmlns="" xmlns:a16="http://schemas.microsoft.com/office/drawing/2014/main" val="3461784644"/>
                    </a:ext>
                  </a:extLst>
                </a:gridCol>
                <a:gridCol w="2998908">
                  <a:extLst>
                    <a:ext uri="{9D8B030D-6E8A-4147-A177-3AD203B41FA5}">
                      <a16:colId xmlns="" xmlns:a16="http://schemas.microsoft.com/office/drawing/2014/main" val="175896300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Verdi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 kr    6 000 000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281147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biler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35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3779323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Turer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25 500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022218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260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918086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Gebyrlagte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 dirty="0" err="1">
                          <a:effectLst/>
                        </a:rPr>
                        <a:t>ca</a:t>
                      </a:r>
                      <a:r>
                        <a:rPr lang="nb-NO" sz="3600" u="none" strike="noStrike" dirty="0">
                          <a:effectLst/>
                        </a:rPr>
                        <a:t> 100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09562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3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Nedre Romerike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03202"/>
              </p:ext>
            </p:extLst>
          </p:nvPr>
        </p:nvGraphicFramePr>
        <p:xfrm>
          <a:off x="2724944" y="2694781"/>
          <a:ext cx="6489700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792">
                  <a:extLst>
                    <a:ext uri="{9D8B030D-6E8A-4147-A177-3AD203B41FA5}">
                      <a16:colId xmlns="" xmlns:a16="http://schemas.microsoft.com/office/drawing/2014/main" val="3693072671"/>
                    </a:ext>
                  </a:extLst>
                </a:gridCol>
                <a:gridCol w="2998908">
                  <a:extLst>
                    <a:ext uri="{9D8B030D-6E8A-4147-A177-3AD203B41FA5}">
                      <a16:colId xmlns="" xmlns:a16="http://schemas.microsoft.com/office/drawing/2014/main" val="395049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Verdi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 kr    7 800 000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8809190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biler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30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448961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Turer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15 100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1685087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542385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Gebyrlagte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 dirty="0" err="1">
                          <a:effectLst/>
                        </a:rPr>
                        <a:t>ca</a:t>
                      </a:r>
                      <a:r>
                        <a:rPr lang="nb-NO" sz="3600" u="none" strike="noStrike" dirty="0">
                          <a:effectLst/>
                        </a:rPr>
                        <a:t> 110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9594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5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57253" y="888168"/>
            <a:ext cx="9702043" cy="586060"/>
          </a:xfrm>
        </p:spPr>
        <p:txBody>
          <a:bodyPr>
            <a:normAutofit/>
          </a:bodyPr>
          <a:lstStyle/>
          <a:p>
            <a:r>
              <a:rPr lang="nb-NO" dirty="0" smtClean="0"/>
              <a:t>Øvre Romerike (tre kontrakter)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2724944" y="2694781"/>
          <a:ext cx="6489700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792">
                  <a:extLst>
                    <a:ext uri="{9D8B030D-6E8A-4147-A177-3AD203B41FA5}">
                      <a16:colId xmlns="" xmlns:a16="http://schemas.microsoft.com/office/drawing/2014/main" val="588933142"/>
                    </a:ext>
                  </a:extLst>
                </a:gridCol>
                <a:gridCol w="2998908">
                  <a:extLst>
                    <a:ext uri="{9D8B030D-6E8A-4147-A177-3AD203B41FA5}">
                      <a16:colId xmlns="" xmlns:a16="http://schemas.microsoft.com/office/drawing/2014/main" val="191771170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Verdi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 kr  36 350 000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44955978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biler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60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483596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Turer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62 600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1368387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Antall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>
                          <a:effectLst/>
                        </a:rPr>
                        <a:t>820 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32225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b-NO" sz="3600" u="none" strike="noStrike">
                          <a:effectLst/>
                        </a:rPr>
                        <a:t>Gebyrlagte avvik</a:t>
                      </a:r>
                      <a:endParaRPr lang="nb-NO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3600" u="none" strike="noStrike" dirty="0">
                          <a:effectLst/>
                        </a:rPr>
                        <a:t> </a:t>
                      </a:r>
                      <a:r>
                        <a:rPr lang="nb-NO" sz="3600" u="none" strike="noStrike" dirty="0" err="1">
                          <a:effectLst/>
                        </a:rPr>
                        <a:t>ca</a:t>
                      </a:r>
                      <a:r>
                        <a:rPr lang="nb-NO" sz="3600" u="none" strike="noStrike" dirty="0">
                          <a:effectLst/>
                        </a:rPr>
                        <a:t> 210 </a:t>
                      </a:r>
                      <a:endParaRPr lang="nb-NO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8092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0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61BE8E05-2451-704B-90EB-3484F106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2" y="-34835"/>
            <a:ext cx="12205201" cy="6927669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="" xmlns:a16="http://schemas.microsoft.com/office/drawing/2014/main" id="{C8EC9B18-83E0-B64E-99B5-0417E5FEA92A}"/>
              </a:ext>
            </a:extLst>
          </p:cNvPr>
          <p:cNvSpPr txBox="1">
            <a:spLocks/>
          </p:cNvSpPr>
          <p:nvPr/>
        </p:nvSpPr>
        <p:spPr>
          <a:xfrm>
            <a:off x="564774" y="3788228"/>
            <a:ext cx="8439890" cy="19420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b-NO" sz="3600" b="1" i="1" dirty="0" smtClean="0">
                <a:solidFill>
                  <a:schemeClr val="bg1"/>
                </a:solidFill>
              </a:rPr>
              <a:t>Vi gjør kollektivtrafikken tilgjengelig for alle</a:t>
            </a:r>
            <a:endParaRPr lang="nb-NO" sz="3600" i="1" dirty="0">
              <a:solidFill>
                <a:schemeClr val="bg1"/>
              </a:solidFill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="" xmlns:a16="http://schemas.microsoft.com/office/drawing/2014/main" id="{2CA002D8-B637-F14B-9931-60FB0D78FD1A}"/>
              </a:ext>
            </a:extLst>
          </p:cNvPr>
          <p:cNvCxnSpPr>
            <a:cxnSpLocks/>
          </p:cNvCxnSpPr>
          <p:nvPr/>
        </p:nvCxnSpPr>
        <p:spPr>
          <a:xfrm>
            <a:off x="644434" y="6058989"/>
            <a:ext cx="140208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141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DIN Alternate</vt:lpstr>
      <vt:lpstr>Office-tema</vt:lpstr>
      <vt:lpstr>Dagens Resttransportkontrakter</vt:lpstr>
      <vt:lpstr>Timesinnleide biler</vt:lpstr>
      <vt:lpstr>Asker og Bærum</vt:lpstr>
      <vt:lpstr>Nedre Romerike</vt:lpstr>
      <vt:lpstr>Øvre Romerike (tre kontrakter)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Regine Hjelle</dc:creator>
  <cp:lastModifiedBy>Aune John Gunnar</cp:lastModifiedBy>
  <cp:revision>82</cp:revision>
  <cp:lastPrinted>2018-12-04T08:22:08Z</cp:lastPrinted>
  <dcterms:created xsi:type="dcterms:W3CDTF">2018-10-12T10:59:58Z</dcterms:created>
  <dcterms:modified xsi:type="dcterms:W3CDTF">2019-03-07T06:50:06Z</dcterms:modified>
</cp:coreProperties>
</file>