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17"/>
  </p:notesMasterIdLst>
  <p:handoutMasterIdLst>
    <p:handoutMasterId r:id="rId18"/>
  </p:handoutMasterIdLst>
  <p:sldIdLst>
    <p:sldId id="258" r:id="rId3"/>
    <p:sldId id="261" r:id="rId4"/>
    <p:sldId id="268" r:id="rId5"/>
    <p:sldId id="275" r:id="rId6"/>
    <p:sldId id="289" r:id="rId7"/>
    <p:sldId id="280" r:id="rId8"/>
    <p:sldId id="265" r:id="rId9"/>
    <p:sldId id="283" r:id="rId10"/>
    <p:sldId id="288" r:id="rId11"/>
    <p:sldId id="284" r:id="rId12"/>
    <p:sldId id="285" r:id="rId13"/>
    <p:sldId id="282" r:id="rId14"/>
    <p:sldId id="286" r:id="rId15"/>
    <p:sldId id="287" r:id="rId1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D19"/>
    <a:srgbClr val="A89A80"/>
    <a:srgbClr val="E57B20"/>
    <a:srgbClr val="4D004A"/>
    <a:srgbClr val="0087B3"/>
    <a:srgbClr val="002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46" autoAdjust="0"/>
  </p:normalViewPr>
  <p:slideViewPr>
    <p:cSldViewPr snapToGrid="0">
      <p:cViewPr varScale="1">
        <p:scale>
          <a:sx n="74" d="100"/>
          <a:sy n="74" d="100"/>
        </p:scale>
        <p:origin x="-1050" y="-90"/>
      </p:cViewPr>
      <p:guideLst>
        <p:guide orient="horz" pos="628"/>
        <p:guide orient="horz" pos="700"/>
        <p:guide orient="horz" pos="3874"/>
        <p:guide orient="horz" pos="1235"/>
        <p:guide pos="544"/>
        <p:guide pos="5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66" y="7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undfjord\Documents\Markedadel%20rutekm%202013%20oppdatert%20pr%2023.jun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undfjord\Documents\med%20figru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undfjord\Documents\l&#248;nnstatistik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undfjord\Documents\bussinde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Totalt</c:v>
          </c:tx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'Ark3'!$B$157:$B$166</c:f>
              <c:strCache>
                <c:ptCount val="10"/>
                <c:pt idx="0">
                  <c:v>Boreal</c:v>
                </c:pt>
                <c:pt idx="1">
                  <c:v>Unibuss</c:v>
                </c:pt>
                <c:pt idx="2">
                  <c:v>Torghatten</c:v>
                </c:pt>
                <c:pt idx="3">
                  <c:v>Cominor</c:v>
                </c:pt>
                <c:pt idx="4">
                  <c:v>Nobina</c:v>
                </c:pt>
                <c:pt idx="5">
                  <c:v>Nettbuss</c:v>
                </c:pt>
                <c:pt idx="6">
                  <c:v>Tide</c:v>
                </c:pt>
                <c:pt idx="7">
                  <c:v>SB Nordlandsbuss</c:v>
                </c:pt>
                <c:pt idx="8">
                  <c:v>Firda</c:v>
                </c:pt>
                <c:pt idx="9">
                  <c:v>Andre</c:v>
                </c:pt>
              </c:strCache>
            </c:strRef>
          </c:cat>
          <c:val>
            <c:numRef>
              <c:f>'Ark3'!$I$157:$I$166</c:f>
              <c:numCache>
                <c:formatCode>0%</c:formatCode>
                <c:ptCount val="10"/>
                <c:pt idx="0">
                  <c:v>0.11516298495905813</c:v>
                </c:pt>
                <c:pt idx="1">
                  <c:v>0.11379019084396683</c:v>
                </c:pt>
                <c:pt idx="2">
                  <c:v>0.13837632691851509</c:v>
                </c:pt>
                <c:pt idx="4">
                  <c:v>7.4010761278376289E-2</c:v>
                </c:pt>
                <c:pt idx="5">
                  <c:v>0.28938308737312973</c:v>
                </c:pt>
                <c:pt idx="6">
                  <c:v>0.13626267219950136</c:v>
                </c:pt>
                <c:pt idx="7">
                  <c:v>3.0310869840856288E-2</c:v>
                </c:pt>
                <c:pt idx="9">
                  <c:v>8.6267938957198392E-2</c:v>
                </c:pt>
              </c:numCache>
            </c:numRef>
          </c:val>
        </c:ser>
        <c:ser>
          <c:idx val="1"/>
          <c:order val="1"/>
          <c:tx>
            <c:v>Anbud</c:v>
          </c:tx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'Ark3'!$L$157:$L$166</c:f>
              <c:numCache>
                <c:formatCode>0%</c:formatCode>
                <c:ptCount val="10"/>
                <c:pt idx="0">
                  <c:v>0.11591959484760032</c:v>
                </c:pt>
                <c:pt idx="1">
                  <c:v>0.13918561883019909</c:v>
                </c:pt>
                <c:pt idx="2">
                  <c:v>0.13063582241436555</c:v>
                </c:pt>
                <c:pt idx="3">
                  <c:v>0</c:v>
                </c:pt>
                <c:pt idx="4">
                  <c:v>9.0528309445849872E-2</c:v>
                </c:pt>
                <c:pt idx="5">
                  <c:v>0.27334312703821484</c:v>
                </c:pt>
                <c:pt idx="6">
                  <c:v>0.16667345588294824</c:v>
                </c:pt>
                <c:pt idx="7">
                  <c:v>3.7075578701385788E-2</c:v>
                </c:pt>
                <c:pt idx="9">
                  <c:v>4.6638492839436316E-2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681792"/>
        <c:axId val="105785600"/>
        <c:axId val="0"/>
      </c:bar3DChart>
      <c:catAx>
        <c:axId val="1216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05785600"/>
        <c:crosses val="autoZero"/>
        <c:auto val="1"/>
        <c:lblAlgn val="ctr"/>
        <c:lblOffset val="100"/>
        <c:noMultiLvlLbl val="0"/>
      </c:catAx>
      <c:valAx>
        <c:axId val="1057856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21681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'Proff Forvalt - Firmainfo'!$E$382:$K$382</c:f>
              <c:numCache>
                <c:formatCode>###\ ###\ ###\ ##0</c:formatCode>
                <c:ptCount val="7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</c:numCache>
            </c:numRef>
          </c:cat>
          <c:val>
            <c:numRef>
              <c:f>'Proff Forvalt - Firmainfo'!$E$379:$K$379</c:f>
              <c:numCache>
                <c:formatCode>###\ ###\ ###\ ##0</c:formatCode>
                <c:ptCount val="7"/>
                <c:pt idx="0">
                  <c:v>-110682</c:v>
                </c:pt>
                <c:pt idx="1">
                  <c:v>-85795</c:v>
                </c:pt>
                <c:pt idx="2">
                  <c:v>171331</c:v>
                </c:pt>
                <c:pt idx="3">
                  <c:v>440454</c:v>
                </c:pt>
                <c:pt idx="4">
                  <c:v>329594</c:v>
                </c:pt>
                <c:pt idx="5">
                  <c:v>29066</c:v>
                </c:pt>
                <c:pt idx="6">
                  <c:v>338745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92544"/>
        <c:axId val="68894080"/>
      </c:barChart>
      <c:catAx>
        <c:axId val="68892544"/>
        <c:scaling>
          <c:orientation val="maxMin"/>
        </c:scaling>
        <c:delete val="0"/>
        <c:axPos val="b"/>
        <c:numFmt formatCode="0" sourceLinked="0"/>
        <c:majorTickMark val="out"/>
        <c:minorTickMark val="none"/>
        <c:tickLblPos val="low"/>
        <c:crossAx val="68894080"/>
        <c:crosses val="autoZero"/>
        <c:auto val="1"/>
        <c:lblAlgn val="ctr"/>
        <c:lblOffset val="100"/>
        <c:noMultiLvlLbl val="0"/>
      </c:catAx>
      <c:valAx>
        <c:axId val="68894080"/>
        <c:scaling>
          <c:orientation val="minMax"/>
        </c:scaling>
        <c:delete val="0"/>
        <c:axPos val="r"/>
        <c:majorGridlines/>
        <c:numFmt formatCode="###\ ###\ ###\ ##0" sourceLinked="1"/>
        <c:majorTickMark val="out"/>
        <c:minorTickMark val="none"/>
        <c:tickLblPos val="nextTo"/>
        <c:crossAx val="6889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Transport/buss</c:v>
          </c:tx>
          <c:marker>
            <c:symbol val="none"/>
          </c:marker>
          <c:cat>
            <c:numRef>
              <c:f>'Ark4'!$A$8:$A$22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'Ark4'!$F$8:$F$22</c:f>
              <c:numCache>
                <c:formatCode>0.0\ %</c:formatCode>
                <c:ptCount val="15"/>
                <c:pt idx="0">
                  <c:v>0.86675249436755708</c:v>
                </c:pt>
                <c:pt idx="1">
                  <c:v>0.84695131316234074</c:v>
                </c:pt>
                <c:pt idx="2">
                  <c:v>0.85975073313782979</c:v>
                </c:pt>
                <c:pt idx="3">
                  <c:v>0.86141721300041851</c:v>
                </c:pt>
                <c:pt idx="4">
                  <c:v>0.86036974789915965</c:v>
                </c:pt>
                <c:pt idx="5">
                  <c:v>0.86643049268516692</c:v>
                </c:pt>
                <c:pt idx="6">
                  <c:v>0.8684813024675655</c:v>
                </c:pt>
                <c:pt idx="7">
                  <c:v>0.86967726101362142</c:v>
                </c:pt>
                <c:pt idx="8">
                  <c:v>0.85957248529326125</c:v>
                </c:pt>
                <c:pt idx="9">
                  <c:v>0.88043358644217007</c:v>
                </c:pt>
                <c:pt idx="10">
                  <c:v>0.88067940552016977</c:v>
                </c:pt>
                <c:pt idx="11">
                  <c:v>0.88101370145256008</c:v>
                </c:pt>
                <c:pt idx="12">
                  <c:v>0.87142857142857133</c:v>
                </c:pt>
                <c:pt idx="13">
                  <c:v>0.88633963713161179</c:v>
                </c:pt>
                <c:pt idx="14">
                  <c:v>0.90580147707743042</c:v>
                </c:pt>
              </c:numCache>
            </c:numRef>
          </c:val>
          <c:smooth val="0"/>
        </c:ser>
        <c:ser>
          <c:idx val="1"/>
          <c:order val="1"/>
          <c:tx>
            <c:v>Frontfaget</c:v>
          </c:tx>
          <c:marker>
            <c:symbol val="none"/>
          </c:marker>
          <c:val>
            <c:numRef>
              <c:f>'Ark4'!$J$8:$J$22</c:f>
              <c:numCache>
                <c:formatCode>0%</c:formatCode>
                <c:ptCount val="15"/>
                <c:pt idx="0">
                  <c:v>1</c:v>
                </c:pt>
                <c:pt idx="1">
                  <c:v>1.0477953009333763</c:v>
                </c:pt>
                <c:pt idx="2">
                  <c:v>1.0975217251367879</c:v>
                </c:pt>
                <c:pt idx="3">
                  <c:v>1.1536852269069842</c:v>
                </c:pt>
                <c:pt idx="4">
                  <c:v>1.1968941100740265</c:v>
                </c:pt>
                <c:pt idx="5">
                  <c:v>1.226504666881236</c:v>
                </c:pt>
                <c:pt idx="6">
                  <c:v>1.265207595751529</c:v>
                </c:pt>
                <c:pt idx="7">
                  <c:v>1.3113936272932087</c:v>
                </c:pt>
                <c:pt idx="8">
                  <c:v>1.3814773093015771</c:v>
                </c:pt>
                <c:pt idx="9">
                  <c:v>1.4623430962343096</c:v>
                </c:pt>
                <c:pt idx="10">
                  <c:v>1.5159317669777921</c:v>
                </c:pt>
                <c:pt idx="11">
                  <c:v>1.5621177985194721</c:v>
                </c:pt>
                <c:pt idx="12">
                  <c:v>1.6165111039588027</c:v>
                </c:pt>
                <c:pt idx="13">
                  <c:v>1.6763759253299002</c:v>
                </c:pt>
                <c:pt idx="14">
                  <c:v>1.7322980366913421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32608"/>
        <c:axId val="24134400"/>
      </c:lineChart>
      <c:catAx>
        <c:axId val="241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134400"/>
        <c:crosses val="autoZero"/>
        <c:auto val="1"/>
        <c:lblAlgn val="ctr"/>
        <c:lblOffset val="100"/>
        <c:noMultiLvlLbl val="0"/>
      </c:catAx>
      <c:valAx>
        <c:axId val="24134400"/>
        <c:scaling>
          <c:orientation val="minMax"/>
          <c:min val="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24132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0781725998889"/>
          <c:y val="0.11603861829357921"/>
          <c:w val="0.84424091156154124"/>
          <c:h val="0.63602121637299025"/>
        </c:manualLayout>
      </c:layout>
      <c:lineChart>
        <c:grouping val="standard"/>
        <c:varyColors val="0"/>
        <c:ser>
          <c:idx val="0"/>
          <c:order val="0"/>
          <c:tx>
            <c:strRef>
              <c:f>Kpi!$A$33</c:f>
              <c:strCache>
                <c:ptCount val="1"/>
                <c:pt idx="0">
                  <c:v>Kpi</c:v>
                </c:pt>
              </c:strCache>
            </c:strRef>
          </c:tx>
          <c:marker>
            <c:symbol val="none"/>
          </c:marker>
          <c:cat>
            <c:strRef>
              <c:f>'Ark1'!$B$9:$S$9</c:f>
              <c:strCache>
                <c:ptCount val="18"/>
                <c:pt idx="0">
                  <c:v>2010K1</c:v>
                </c:pt>
                <c:pt idx="1">
                  <c:v>2010K2</c:v>
                </c:pt>
                <c:pt idx="2">
                  <c:v>2010K3</c:v>
                </c:pt>
                <c:pt idx="3">
                  <c:v>2010K4</c:v>
                </c:pt>
                <c:pt idx="4">
                  <c:v>2011K1</c:v>
                </c:pt>
                <c:pt idx="5">
                  <c:v>2011K2</c:v>
                </c:pt>
                <c:pt idx="6">
                  <c:v>2011K3</c:v>
                </c:pt>
                <c:pt idx="7">
                  <c:v>2011K4</c:v>
                </c:pt>
                <c:pt idx="8">
                  <c:v>2012K1</c:v>
                </c:pt>
                <c:pt idx="9">
                  <c:v>2012K2</c:v>
                </c:pt>
                <c:pt idx="10">
                  <c:v>2012K3</c:v>
                </c:pt>
                <c:pt idx="11">
                  <c:v>2012K4</c:v>
                </c:pt>
                <c:pt idx="12">
                  <c:v>2013K1</c:v>
                </c:pt>
                <c:pt idx="13">
                  <c:v>2013K2</c:v>
                </c:pt>
                <c:pt idx="14">
                  <c:v>2013K3</c:v>
                </c:pt>
                <c:pt idx="15">
                  <c:v>2013K4</c:v>
                </c:pt>
                <c:pt idx="16">
                  <c:v>2014K1</c:v>
                </c:pt>
                <c:pt idx="17">
                  <c:v>2014K2</c:v>
                </c:pt>
              </c:strCache>
            </c:strRef>
          </c:cat>
          <c:val>
            <c:numRef>
              <c:f>Kpi!$B$34:$S$34</c:f>
              <c:numCache>
                <c:formatCode>0.0</c:formatCode>
                <c:ptCount val="18"/>
                <c:pt idx="0">
                  <c:v>100</c:v>
                </c:pt>
                <c:pt idx="1">
                  <c:v>99.613302397525132</c:v>
                </c:pt>
                <c:pt idx="2">
                  <c:v>99.458623356535185</c:v>
                </c:pt>
                <c:pt idx="3">
                  <c:v>100.8507347254447</c:v>
                </c:pt>
                <c:pt idx="4">
                  <c:v>101.00541376643464</c:v>
                </c:pt>
                <c:pt idx="5">
                  <c:v>100.92807424593965</c:v>
                </c:pt>
                <c:pt idx="6">
                  <c:v>101.00541376643464</c:v>
                </c:pt>
                <c:pt idx="7">
                  <c:v>101.00541376643464</c:v>
                </c:pt>
                <c:pt idx="8">
                  <c:v>101.77880897138436</c:v>
                </c:pt>
                <c:pt idx="9">
                  <c:v>101.39211136890951</c:v>
                </c:pt>
                <c:pt idx="10">
                  <c:v>101.46945088940447</c:v>
                </c:pt>
                <c:pt idx="11">
                  <c:v>102.39752513534415</c:v>
                </c:pt>
                <c:pt idx="12">
                  <c:v>103.17092034029389</c:v>
                </c:pt>
                <c:pt idx="13">
                  <c:v>103.48027842227378</c:v>
                </c:pt>
                <c:pt idx="14">
                  <c:v>104.33101314771849</c:v>
                </c:pt>
                <c:pt idx="15">
                  <c:v>104.48569218870843</c:v>
                </c:pt>
                <c:pt idx="16">
                  <c:v>105.25908739365815</c:v>
                </c:pt>
                <c:pt idx="17">
                  <c:v>105.49110595514308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'Ark1'!$A$14</c:f>
              <c:strCache>
                <c:ptCount val="1"/>
                <c:pt idx="0">
                  <c:v>Reparasjon og vedlikehold. Delkostnadsindeks</c:v>
                </c:pt>
              </c:strCache>
            </c:strRef>
          </c:tx>
          <c:marker>
            <c:symbol val="none"/>
          </c:marker>
          <c:cat>
            <c:strRef>
              <c:f>'Ark1'!$B$9:$S$9</c:f>
              <c:strCache>
                <c:ptCount val="18"/>
                <c:pt idx="0">
                  <c:v>2010K1</c:v>
                </c:pt>
                <c:pt idx="1">
                  <c:v>2010K2</c:v>
                </c:pt>
                <c:pt idx="2">
                  <c:v>2010K3</c:v>
                </c:pt>
                <c:pt idx="3">
                  <c:v>2010K4</c:v>
                </c:pt>
                <c:pt idx="4">
                  <c:v>2011K1</c:v>
                </c:pt>
                <c:pt idx="5">
                  <c:v>2011K2</c:v>
                </c:pt>
                <c:pt idx="6">
                  <c:v>2011K3</c:v>
                </c:pt>
                <c:pt idx="7">
                  <c:v>2011K4</c:v>
                </c:pt>
                <c:pt idx="8">
                  <c:v>2012K1</c:v>
                </c:pt>
                <c:pt idx="9">
                  <c:v>2012K2</c:v>
                </c:pt>
                <c:pt idx="10">
                  <c:v>2012K3</c:v>
                </c:pt>
                <c:pt idx="11">
                  <c:v>2012K4</c:v>
                </c:pt>
                <c:pt idx="12">
                  <c:v>2013K1</c:v>
                </c:pt>
                <c:pt idx="13">
                  <c:v>2013K2</c:v>
                </c:pt>
                <c:pt idx="14">
                  <c:v>2013K3</c:v>
                </c:pt>
                <c:pt idx="15">
                  <c:v>2013K4</c:v>
                </c:pt>
                <c:pt idx="16">
                  <c:v>2014K1</c:v>
                </c:pt>
                <c:pt idx="17">
                  <c:v>2014K2</c:v>
                </c:pt>
              </c:strCache>
            </c:strRef>
          </c:cat>
          <c:val>
            <c:numRef>
              <c:f>'Ark1'!$B$14:$S$14</c:f>
              <c:numCache>
                <c:formatCode>General</c:formatCode>
                <c:ptCount val="18"/>
                <c:pt idx="0">
                  <c:v>100</c:v>
                </c:pt>
                <c:pt idx="1">
                  <c:v>101.1</c:v>
                </c:pt>
                <c:pt idx="2">
                  <c:v>101.8</c:v>
                </c:pt>
                <c:pt idx="3">
                  <c:v>102.4</c:v>
                </c:pt>
                <c:pt idx="4">
                  <c:v>103.8</c:v>
                </c:pt>
                <c:pt idx="5">
                  <c:v>104.9</c:v>
                </c:pt>
                <c:pt idx="6">
                  <c:v>105.7</c:v>
                </c:pt>
                <c:pt idx="7">
                  <c:v>106.7</c:v>
                </c:pt>
                <c:pt idx="8">
                  <c:v>107.7</c:v>
                </c:pt>
                <c:pt idx="9">
                  <c:v>108.1</c:v>
                </c:pt>
                <c:pt idx="10">
                  <c:v>109.2</c:v>
                </c:pt>
                <c:pt idx="11">
                  <c:v>109.9</c:v>
                </c:pt>
                <c:pt idx="12">
                  <c:v>111</c:v>
                </c:pt>
                <c:pt idx="13">
                  <c:v>111.5</c:v>
                </c:pt>
                <c:pt idx="14">
                  <c:v>112.3</c:v>
                </c:pt>
                <c:pt idx="15">
                  <c:v>113</c:v>
                </c:pt>
                <c:pt idx="16">
                  <c:v>114.9</c:v>
                </c:pt>
                <c:pt idx="17">
                  <c:v>115.9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'Ark1'!$A$15</c:f>
              <c:strCache>
                <c:ptCount val="1"/>
                <c:pt idx="0">
                  <c:v>Administrasjon. Delkostnadsindeks</c:v>
                </c:pt>
              </c:strCache>
            </c:strRef>
          </c:tx>
          <c:marker>
            <c:symbol val="none"/>
          </c:marker>
          <c:cat>
            <c:strRef>
              <c:f>'Ark1'!$B$9:$S$9</c:f>
              <c:strCache>
                <c:ptCount val="18"/>
                <c:pt idx="0">
                  <c:v>2010K1</c:v>
                </c:pt>
                <c:pt idx="1">
                  <c:v>2010K2</c:v>
                </c:pt>
                <c:pt idx="2">
                  <c:v>2010K3</c:v>
                </c:pt>
                <c:pt idx="3">
                  <c:v>2010K4</c:v>
                </c:pt>
                <c:pt idx="4">
                  <c:v>2011K1</c:v>
                </c:pt>
                <c:pt idx="5">
                  <c:v>2011K2</c:v>
                </c:pt>
                <c:pt idx="6">
                  <c:v>2011K3</c:v>
                </c:pt>
                <c:pt idx="7">
                  <c:v>2011K4</c:v>
                </c:pt>
                <c:pt idx="8">
                  <c:v>2012K1</c:v>
                </c:pt>
                <c:pt idx="9">
                  <c:v>2012K2</c:v>
                </c:pt>
                <c:pt idx="10">
                  <c:v>2012K3</c:v>
                </c:pt>
                <c:pt idx="11">
                  <c:v>2012K4</c:v>
                </c:pt>
                <c:pt idx="12">
                  <c:v>2013K1</c:v>
                </c:pt>
                <c:pt idx="13">
                  <c:v>2013K2</c:v>
                </c:pt>
                <c:pt idx="14">
                  <c:v>2013K3</c:v>
                </c:pt>
                <c:pt idx="15">
                  <c:v>2013K4</c:v>
                </c:pt>
                <c:pt idx="16">
                  <c:v>2014K1</c:v>
                </c:pt>
                <c:pt idx="17">
                  <c:v>2014K2</c:v>
                </c:pt>
              </c:strCache>
            </c:strRef>
          </c:cat>
          <c:val>
            <c:numRef>
              <c:f>'Ark1'!$B$15:$S$15</c:f>
              <c:numCache>
                <c:formatCode>General</c:formatCode>
                <c:ptCount val="18"/>
                <c:pt idx="0">
                  <c:v>100</c:v>
                </c:pt>
                <c:pt idx="1">
                  <c:v>100.2</c:v>
                </c:pt>
                <c:pt idx="2">
                  <c:v>99.9</c:v>
                </c:pt>
                <c:pt idx="3">
                  <c:v>100.9</c:v>
                </c:pt>
                <c:pt idx="4">
                  <c:v>102.5</c:v>
                </c:pt>
                <c:pt idx="5">
                  <c:v>102.4</c:v>
                </c:pt>
                <c:pt idx="6">
                  <c:v>102.1</c:v>
                </c:pt>
                <c:pt idx="7">
                  <c:v>102.5</c:v>
                </c:pt>
                <c:pt idx="8">
                  <c:v>103.1</c:v>
                </c:pt>
                <c:pt idx="9">
                  <c:v>102.7</c:v>
                </c:pt>
                <c:pt idx="10">
                  <c:v>102.2</c:v>
                </c:pt>
                <c:pt idx="11">
                  <c:v>103.9</c:v>
                </c:pt>
                <c:pt idx="12">
                  <c:v>105.2</c:v>
                </c:pt>
                <c:pt idx="13">
                  <c:v>106</c:v>
                </c:pt>
                <c:pt idx="14">
                  <c:v>106.5</c:v>
                </c:pt>
                <c:pt idx="15">
                  <c:v>106.9</c:v>
                </c:pt>
                <c:pt idx="16">
                  <c:v>107.8</c:v>
                </c:pt>
                <c:pt idx="17">
                  <c:v>108.1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72416"/>
        <c:axId val="24173952"/>
      </c:lineChart>
      <c:catAx>
        <c:axId val="24172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4173952"/>
        <c:crosses val="autoZero"/>
        <c:auto val="1"/>
        <c:lblAlgn val="ctr"/>
        <c:lblOffset val="100"/>
        <c:noMultiLvlLbl val="0"/>
      </c:catAx>
      <c:valAx>
        <c:axId val="24173952"/>
        <c:scaling>
          <c:orientation val="minMax"/>
          <c:min val="8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24172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037127975232835"/>
          <c:y val="0.46083175916308805"/>
          <c:w val="0.66554402913923805"/>
          <c:h val="0.1695419316435552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6AE5CD-AA4C-4F18-BAEA-9855814A9DA3}" type="datetime1">
              <a:rPr lang="en-US"/>
              <a:pPr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385C54-DC45-4A8B-BFE0-C64C294D6B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80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9D8C1-D396-443C-A527-ADC85245EA3B}" type="datetime1">
              <a:rPr lang="en-US"/>
              <a:pPr/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D6AFF5-C550-4119-BF54-84BAA02433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2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PowerPoint_Slide1.sldx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0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Ikkje alt svart og kvit, Det finst nyanser</a:t>
            </a:r>
          </a:p>
          <a:p>
            <a:pPr marL="171450" indent="-171450">
              <a:buFontTx/>
              <a:buChar char="-"/>
            </a:pPr>
            <a:r>
              <a:rPr lang="nb-NO" dirty="0"/>
              <a:t> </a:t>
            </a:r>
            <a:r>
              <a:rPr lang="nb-NO" dirty="0" smtClean="0"/>
              <a:t>Det er en utbredt oppfatning at anbudskontraktene er ubalanserte.</a:t>
            </a:r>
          </a:p>
          <a:p>
            <a:pPr marL="171450" indent="-171450">
              <a:buFontTx/>
              <a:buChar char="-"/>
            </a:pPr>
            <a:r>
              <a:rPr lang="nb-NO" dirty="0"/>
              <a:t> </a:t>
            </a: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Det er av betydning korleisn adm.selskapet håndterer oppfølging av kontrakten.</a:t>
            </a:r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smtClean="0"/>
              <a:t>Kutte produksjon en  retning. Selskapet har likevel kostneden med å få sjåfør og buss til bake til stasjonering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Bare delvis betale for produksjonøkningen. Ny buss og sjåfør betales men ikke rutekm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smtClean="0"/>
              <a:t>Ikke kompensere for  feil indeksen på SSB-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smtClean="0"/>
              <a:t>Forlenge kontrakter som er inngått før bussbarnsjen, og ikke betale for ekstra lønn (gjort i flere anbudskontrakterei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 smtClean="0"/>
              <a:t>La selskapet ta risiko for  framkommeligheten på vegnettet.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 smtClean="0"/>
              <a:t>Kontraktsadministrasjon 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S</a:t>
            </a:r>
            <a:r>
              <a:rPr lang="nb-NO" dirty="0" smtClean="0"/>
              <a:t>elskap til Selskap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Person til person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Nivå i organisasjonen </a:t>
            </a:r>
          </a:p>
          <a:p>
            <a:pPr marL="628650" lvl="1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 smtClean="0"/>
              <a:t>Dersom ikke  endringer i kontraktene,  gjennomfør balsnering  i håndheving av kontraktene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88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3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725085" y="4698609"/>
            <a:ext cx="5438140" cy="446698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 </a:t>
            </a:r>
            <a:r>
              <a:rPr lang="nb-NO" dirty="0" smtClean="0"/>
              <a:t>85 % av markedet er ute på konkurranse om man regner med Sunnfjord og Austagder.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 smtClean="0"/>
              <a:t>Frå  som å regionale selskaper  til  nasjonale aktører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Ofte del av større transport konsern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Nettbuss buss, tog og virkshomhet i Danmark, Sverige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Boreal båt buss ferje trikk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Torghatten båt, buss, ferje  og no også fly</a:t>
            </a:r>
          </a:p>
          <a:p>
            <a:pPr marL="628650" lvl="1" indent="-171450">
              <a:buFontTx/>
              <a:buChar char="-"/>
            </a:pPr>
            <a:r>
              <a:rPr lang="nb-NO" dirty="0" smtClean="0"/>
              <a:t>Tide, Danmark</a:t>
            </a:r>
          </a:p>
          <a:p>
            <a:pPr marL="628650" lvl="1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8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Økonomisk utvikling</a:t>
            </a:r>
          </a:p>
          <a:p>
            <a:endParaRPr lang="nb-NO" dirty="0"/>
          </a:p>
          <a:p>
            <a:r>
              <a:rPr lang="nb-NO" dirty="0" smtClean="0"/>
              <a:t>Omsetning i 2012 er 12, 4 milliarder</a:t>
            </a:r>
          </a:p>
          <a:p>
            <a:endParaRPr lang="nb-NO" dirty="0"/>
          </a:p>
          <a:p>
            <a:r>
              <a:rPr lang="nb-NO" dirty="0" smtClean="0"/>
              <a:t>Prognosene for 2013 er utfordrende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20206"/>
              </p:ext>
            </p:extLst>
          </p:nvPr>
        </p:nvGraphicFramePr>
        <p:xfrm>
          <a:off x="1605006" y="6398891"/>
          <a:ext cx="4067591" cy="334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Lysbilde" r:id="rId4" imgW="4570532" imgH="3427618" progId="PowerPoint.Slide.12">
                  <p:embed/>
                </p:oleObj>
              </mc:Choice>
              <mc:Fallback>
                <p:oleObj name="Lysbilde" r:id="rId4" imgW="4570532" imgH="3427618" progId="PowerPoint.Slide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006" y="6398891"/>
                        <a:ext cx="4067591" cy="3341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60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7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8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93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4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6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med logo og raster i bunn (sett inn eget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" y="6086475"/>
            <a:ext cx="90249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arbeidsliv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9155786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4" name="Rektangel 13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detgodeliv.jpg"/>
          <p:cNvPicPr>
            <a:picLocks noChangeAspect="1"/>
          </p:cNvPicPr>
          <p:nvPr userDrawn="1"/>
        </p:nvPicPr>
        <p:blipFill>
          <a:blip r:embed="rId2"/>
          <a:srcRect l="619"/>
          <a:stretch>
            <a:fillRect/>
          </a:stretch>
        </p:blipFill>
        <p:spPr>
          <a:xfrm>
            <a:off x="0" y="-2325"/>
            <a:ext cx="9173061" cy="6858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341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astatu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9156009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" y="5013324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2" name="Rektangel 11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3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08.09.22-nh-0039-flatten.gif"/>
          <p:cNvPicPr>
            <a:picLocks noChangeAspect="1"/>
          </p:cNvPicPr>
          <p:nvPr userDrawn="1"/>
        </p:nvPicPr>
        <p:blipFill>
          <a:blip r:embed="rId2"/>
          <a:srcRect l="6602"/>
          <a:stretch>
            <a:fillRect/>
          </a:stretch>
        </p:blipFill>
        <p:spPr>
          <a:xfrm>
            <a:off x="-19050" y="0"/>
            <a:ext cx="9173524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2" name="Rektangel 11"/>
          <p:cNvSpPr/>
          <p:nvPr userDrawn="1"/>
        </p:nvSpPr>
        <p:spPr>
          <a:xfrm rot="16200000">
            <a:off x="8601075" y="63341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øy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2" name="Rektangel 11"/>
          <p:cNvSpPr/>
          <p:nvPr userDrawn="1"/>
        </p:nvSpPr>
        <p:spPr>
          <a:xfrm rot="16200000">
            <a:off x="8601075" y="634364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3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Klatr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743"/>
            <a:ext cx="9144000" cy="6855257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2459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natu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743"/>
            <a:ext cx="9153525" cy="6855257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03800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2" name="Rektangel 11"/>
          <p:cNvSpPr/>
          <p:nvPr userDrawn="1"/>
        </p:nvSpPr>
        <p:spPr>
          <a:xfrm rot="16200000">
            <a:off x="8601075" y="631507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3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billy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9050" y="0"/>
            <a:ext cx="9163050" cy="6876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2459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51544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ban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8333" cy="6912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295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4364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9" y="5344043"/>
            <a:ext cx="1564409" cy="5037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verden.jp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9526" y="-2027"/>
            <a:ext cx="9177794" cy="6858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5003800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79145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610600" y="634364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bakgrunnsbilde, tekstbokser og logo og raster i b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" y="6086475"/>
            <a:ext cx="90249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e 12"/>
          <p:cNvGrpSpPr/>
          <p:nvPr userDrawn="1"/>
        </p:nvGrpSpPr>
        <p:grpSpPr>
          <a:xfrm>
            <a:off x="4578046" y="3530900"/>
            <a:ext cx="3927780" cy="2517475"/>
            <a:chOff x="4578045" y="3530900"/>
            <a:chExt cx="3945249" cy="2517475"/>
          </a:xfrm>
        </p:grpSpPr>
        <p:sp>
          <p:nvSpPr>
            <p:cNvPr id="4" name="Snip Single Corner Rectangle 8"/>
            <p:cNvSpPr/>
            <p:nvPr userDrawn="1"/>
          </p:nvSpPr>
          <p:spPr>
            <a:xfrm>
              <a:off x="4587570" y="4030819"/>
              <a:ext cx="3935724" cy="2017556"/>
            </a:xfrm>
            <a:prstGeom prst="snip1Rect">
              <a:avLst/>
            </a:prstGeom>
            <a:solidFill>
              <a:schemeClr val="bg1">
                <a:alpha val="70000"/>
              </a:schemeClr>
            </a:solidFill>
            <a:ln w="57150" cmpd="sng">
              <a:solidFill>
                <a:srgbClr val="FFFFFF">
                  <a:alpha val="5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buClr>
                  <a:srgbClr val="0087B3"/>
                </a:buClr>
              </a:pPr>
              <a:endParaRPr lang="nb-NO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4578045" y="3530900"/>
              <a:ext cx="3589380" cy="487892"/>
            </a:xfrm>
            <a:prstGeom prst="rect">
              <a:avLst/>
            </a:prstGeom>
            <a:solidFill>
              <a:srgbClr val="002943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 dirty="0">
                <a:solidFill>
                  <a:schemeClr val="bg1"/>
                </a:solidFill>
                <a:latin typeface="Tahoma" pitchFamily="34" charset="0"/>
                <a:ea typeface="Tahoma" pitchFamily="34" charset="0"/>
              </a:endParaRPr>
            </a:p>
          </p:txBody>
        </p:sp>
      </p:grp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610100" y="3552825"/>
            <a:ext cx="3505200" cy="4572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skrive tekst</a:t>
            </a:r>
            <a:endParaRPr lang="nb-NO" dirty="0"/>
          </a:p>
        </p:txBody>
      </p:sp>
      <p:sp>
        <p:nvSpPr>
          <p:cNvPr id="18" name="Plassholder for tekst 2"/>
          <p:cNvSpPr>
            <a:spLocks noGrp="1"/>
          </p:cNvSpPr>
          <p:nvPr userDrawn="1">
            <p:ph type="body" idx="1"/>
          </p:nvPr>
        </p:nvSpPr>
        <p:spPr>
          <a:xfrm>
            <a:off x="4543425" y="4059238"/>
            <a:ext cx="3876675" cy="1960562"/>
          </a:xfrm>
        </p:spPr>
        <p:txBody>
          <a:bodyPr lIns="0" rIns="0">
            <a:normAutofit/>
          </a:bodyPr>
          <a:lstStyle>
            <a:lvl1pPr indent="0" algn="l">
              <a:buNone/>
              <a:defRPr sz="3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2" y="621356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274638"/>
            <a:ext cx="794385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1600200"/>
            <a:ext cx="794385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24650" y="6356350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92088" y="6356350"/>
            <a:ext cx="3121479" cy="365125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A94A588-5B2D-41D7-ACE9-4782F60A0AA9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86" y="274638"/>
            <a:ext cx="8218714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9922" y="285524"/>
            <a:ext cx="79438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e med sort bakgrunn for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bilde, tekstboks og  logo og raster i bun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" y="6086475"/>
            <a:ext cx="9024900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nip Single Corner Rectangle 8"/>
          <p:cNvSpPr/>
          <p:nvPr userDrawn="1"/>
        </p:nvSpPr>
        <p:spPr>
          <a:xfrm>
            <a:off x="4448175" y="3611719"/>
            <a:ext cx="4305300" cy="1731806"/>
          </a:xfrm>
          <a:prstGeom prst="snip1Rect">
            <a:avLst/>
          </a:prstGeom>
          <a:solidFill>
            <a:schemeClr val="bg1">
              <a:alpha val="65000"/>
            </a:schemeClr>
          </a:solidFill>
          <a:ln w="57150" cmpd="sng">
            <a:solidFill>
              <a:srgbClr val="FFFF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0087B3"/>
              </a:buClr>
            </a:pPr>
            <a:endParaRPr lang="nb-NO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4495799" y="3665538"/>
            <a:ext cx="4276725" cy="1649412"/>
          </a:xfrm>
        </p:spPr>
        <p:txBody>
          <a:bodyPr anchor="t" anchorCtr="0"/>
          <a:lstStyle>
            <a:lvl1pPr>
              <a:buClr>
                <a:srgbClr val="0087B3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skrive tekst</a:t>
            </a:r>
            <a:endParaRPr lang="nb-NO" dirty="0"/>
          </a:p>
        </p:txBody>
      </p:sp>
      <p:pic>
        <p:nvPicPr>
          <p:cNvPr id="11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7" y="6173746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336C-38CF-4CF9-9BC6-7F37C8D25F6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nkt Tittellysbilde (sett inn eget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 smtClean="0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70594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pic>
        <p:nvPicPr>
          <p:cNvPr id="12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70594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ompas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438"/>
            <a:ext cx="9148665" cy="68508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2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blyant.jpg"/>
          <p:cNvPicPr>
            <a:picLocks noChangeAspect="1"/>
          </p:cNvPicPr>
          <p:nvPr userDrawn="1"/>
        </p:nvPicPr>
        <p:blipFill>
          <a:blip r:embed="rId2"/>
          <a:srcRect t="-145" b="-131"/>
          <a:stretch>
            <a:fillRect/>
          </a:stretch>
        </p:blipFill>
        <p:spPr>
          <a:xfrm>
            <a:off x="0" y="-9526"/>
            <a:ext cx="9241616" cy="69120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5" name="Rektangel 14"/>
          <p:cNvSpPr/>
          <p:nvPr userDrawn="1"/>
        </p:nvSpPr>
        <p:spPr>
          <a:xfrm rot="16200000">
            <a:off x="8667750" y="63341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uleramme.jpg"/>
          <p:cNvPicPr>
            <a:picLocks/>
          </p:cNvPicPr>
          <p:nvPr userDrawn="1"/>
        </p:nvPicPr>
        <p:blipFill>
          <a:blip r:embed="rId2"/>
          <a:srcRect l="1132" r="-70"/>
          <a:stretch>
            <a:fillRect/>
          </a:stretch>
        </p:blipFill>
        <p:spPr>
          <a:xfrm>
            <a:off x="0" y="3489"/>
            <a:ext cx="9153525" cy="68508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4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3" name="Rektangel 12"/>
          <p:cNvSpPr/>
          <p:nvPr userDrawn="1"/>
        </p:nvSpPr>
        <p:spPr>
          <a:xfrm rot="16200000">
            <a:off x="8591550" y="6324599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2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jak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8813" cy="6854400"/>
          </a:xfrm>
          <a:prstGeom prst="rect">
            <a:avLst/>
          </a:prstGeom>
        </p:spPr>
      </p:pic>
      <p:pic>
        <p:nvPicPr>
          <p:cNvPr id="29704" name="Picture 6" descr="hviteStrip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13325"/>
            <a:ext cx="7920000" cy="11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  <p:sp>
        <p:nvSpPr>
          <p:cNvPr id="15" name="Rektangel 14"/>
          <p:cNvSpPr/>
          <p:nvPr userDrawn="1"/>
        </p:nvSpPr>
        <p:spPr>
          <a:xfrm rot="16200000">
            <a:off x="8601075" y="6296024"/>
            <a:ext cx="885826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/>
              <a:t>Foto: Jo Michael</a:t>
            </a:r>
            <a:endParaRPr lang="nb-NO" sz="700" dirty="0"/>
          </a:p>
        </p:txBody>
      </p:sp>
      <p:pic>
        <p:nvPicPr>
          <p:cNvPr id="10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" y="5242019"/>
            <a:ext cx="1648832" cy="5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74638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2465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2086" y="6356350"/>
            <a:ext cx="385354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fld id="{3490BB78-907C-42C3-9DA8-E03BC8D4AB14}" type="slidenum">
              <a:rPr lang="nb-NO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/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7" y="6257471"/>
            <a:ext cx="1522730" cy="489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7" r:id="rId2"/>
    <p:sldLayoutId id="2147483708" r:id="rId3"/>
    <p:sldLayoutId id="2147483702" r:id="rId4"/>
    <p:sldLayoutId id="2147483673" r:id="rId5"/>
    <p:sldLayoutId id="2147483677" r:id="rId6"/>
    <p:sldLayoutId id="2147483678" r:id="rId7"/>
    <p:sldLayoutId id="2147483679" r:id="rId8"/>
    <p:sldLayoutId id="2147483701" r:id="rId9"/>
    <p:sldLayoutId id="2147483697" r:id="rId10"/>
    <p:sldLayoutId id="2147483698" r:id="rId11"/>
    <p:sldLayoutId id="2147483680" r:id="rId12"/>
    <p:sldLayoutId id="2147483681" r:id="rId13"/>
    <p:sldLayoutId id="2147483682" r:id="rId14"/>
    <p:sldLayoutId id="2147483699" r:id="rId15"/>
    <p:sldLayoutId id="2147483683" r:id="rId16"/>
    <p:sldLayoutId id="2147483700" r:id="rId17"/>
    <p:sldLayoutId id="2147483684" r:id="rId18"/>
    <p:sldLayoutId id="2147483685" r:id="rId19"/>
    <p:sldLayoutId id="2147483674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706" r:id="rId27"/>
    <p:sldLayoutId id="2147483686" r:id="rId28"/>
    <p:sldLayoutId id="2147483693" r:id="rId29"/>
    <p:sldLayoutId id="2147483694" r:id="rId30"/>
    <p:sldLayoutId id="2147483695" r:id="rId31"/>
    <p:sldLayoutId id="2147483696" r:id="rId32"/>
    <p:sldLayoutId id="2147483705" r:id="rId33"/>
  </p:sldLayoutIdLst>
  <p:transition>
    <p:fade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271463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87B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533400" indent="-26193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804863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A89A80"/>
        </a:buClr>
        <a:buFont typeface="Wingdings" pitchFamily="2" charset="2"/>
        <a:buChar char="§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eaLnBrk="1" fontAlgn="base" hangingPunct="1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eaLnBrk="1" fontAlgn="base" hangingPunct="1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HP\Skrivebord\Kunder\NHO\UNNI ut\PPT MAL brukerveiledning\HVIT STRIPE.png"/>
          <p:cNvPicPr>
            <a:picLocks noChangeAspect="1" noChangeArrowheads="1"/>
          </p:cNvPicPr>
          <p:nvPr/>
        </p:nvPicPr>
        <p:blipFill>
          <a:blip r:embed="rId2" cstate="print"/>
          <a:srcRect t="20923"/>
          <a:stretch>
            <a:fillRect/>
          </a:stretch>
        </p:blipFill>
        <p:spPr bwMode="auto">
          <a:xfrm>
            <a:off x="0" y="6159500"/>
            <a:ext cx="9144000" cy="755564"/>
          </a:xfrm>
          <a:prstGeom prst="rect">
            <a:avLst/>
          </a:prstGeom>
          <a:noFill/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03198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2465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fld id="{890E4877-BAF8-4EA1-A929-9D220FE6F5CD}" type="datetime1">
              <a:rPr lang="nb-NO" kern="1200">
                <a:ea typeface="ＭＳ Ｐゴシック" pitchFamily="35" charset="-128"/>
                <a:cs typeface="Tahoma" pitchFamily="34" charset="0"/>
              </a:rPr>
              <a:pPr defTabSz="457200" rtl="0" fontAlgn="base">
                <a:spcBef>
                  <a:spcPct val="0"/>
                </a:spcBef>
                <a:spcAft>
                  <a:spcPct val="0"/>
                </a:spcAft>
              </a:pPr>
              <a:t>26.09.2014</a:t>
            </a:fld>
            <a:endParaRPr lang="nb-NO" kern="1200" dirty="0">
              <a:ea typeface="ＭＳ Ｐゴシック" pitchFamily="35" charset="-128"/>
              <a:cs typeface="Tahoma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8034" y="6356350"/>
            <a:ext cx="35786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nb-NO" kern="1200" dirty="0">
                <a:ea typeface="ＭＳ Ｐゴシック" pitchFamily="35" charset="-128"/>
                <a:cs typeface="Tahoma" pitchFamily="34" charset="0"/>
              </a:rPr>
              <a:t>[Presentasjonsheading]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</a:defRPr>
            </a:lvl1pPr>
          </a:lstStyle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fld id="{3490BB78-907C-42C3-9DA8-E03BC8D4AB14}" type="slidenum">
              <a:rPr lang="nb-NO" kern="1200">
                <a:ea typeface="ＭＳ Ｐゴシック" pitchFamily="35" charset="-128"/>
                <a:cs typeface="Tahoma" pitchFamily="34" charset="0"/>
              </a:rPr>
              <a:pPr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kern="1200" dirty="0">
              <a:ea typeface="ＭＳ Ｐゴシック" pitchFamily="35" charset="-128"/>
              <a:cs typeface="Tahoma" pitchFamily="34" charset="0"/>
            </a:endParaRPr>
          </a:p>
        </p:txBody>
      </p:sp>
      <p:pic>
        <p:nvPicPr>
          <p:cNvPr id="12" name="Bild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7" y="6257471"/>
            <a:ext cx="1522730" cy="489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182563" indent="-182563" algn="l" defTabSz="457200" rtl="0" eaLnBrk="1" fontAlgn="base" hangingPunct="1">
        <a:spcBef>
          <a:spcPct val="20000"/>
        </a:spcBef>
        <a:spcAft>
          <a:spcPct val="0"/>
        </a:spcAft>
        <a:buClr>
          <a:srgbClr val="0087B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360363" indent="-18573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542925" indent="-187325" algn="l" defTabSz="457200" rtl="0" eaLnBrk="1" fontAlgn="base" hangingPunct="1">
        <a:spcBef>
          <a:spcPct val="20000"/>
        </a:spcBef>
        <a:spcAft>
          <a:spcPct val="0"/>
        </a:spcAft>
        <a:buClr>
          <a:srgbClr val="A89A80"/>
        </a:buClr>
        <a:buFont typeface="Wingdings" pitchFamily="2" charset="2"/>
        <a:buChar char="§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eaLnBrk="1" fontAlgn="base" hangingPunct="1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eaLnBrk="1" fontAlgn="base" hangingPunct="1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josen.no/getfile.php/994601.1260.srfcrdaqar/Vekt-lovverk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Kommentarer på dialogmøte i Ruter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26.September 2014</a:t>
            </a:r>
            <a:endParaRPr lang="nb-N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1" y="1600200"/>
            <a:ext cx="4838983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b-NO" dirty="0" smtClean="0"/>
              <a:t>100 </a:t>
            </a:r>
            <a:r>
              <a:rPr lang="nb-NO" dirty="0"/>
              <a:t>% av den totale godtgjørelsen </a:t>
            </a:r>
            <a:r>
              <a:rPr lang="nb-NO" dirty="0" smtClean="0"/>
              <a:t>skal reguleres</a:t>
            </a:r>
            <a:endParaRPr lang="nb-NO" dirty="0"/>
          </a:p>
          <a:p>
            <a:pPr lvl="0"/>
            <a:endParaRPr lang="nb-NO" dirty="0" smtClean="0"/>
          </a:p>
          <a:p>
            <a:pPr lvl="0"/>
            <a:r>
              <a:rPr lang="nb-NO" dirty="0" smtClean="0"/>
              <a:t>NHO </a:t>
            </a:r>
            <a:r>
              <a:rPr lang="nb-NO" dirty="0"/>
              <a:t>Transport anbefaler at regulering bør skje minst 4 ganger i </a:t>
            </a:r>
            <a:r>
              <a:rPr lang="nb-NO" dirty="0" smtClean="0"/>
              <a:t>året</a:t>
            </a:r>
            <a:endParaRPr lang="nb-NO" dirty="0"/>
          </a:p>
          <a:p>
            <a:pPr marL="0" lvl="0" indent="0">
              <a:buNone/>
            </a:pPr>
            <a:endParaRPr lang="nb-NO" dirty="0" smtClean="0"/>
          </a:p>
          <a:p>
            <a:pPr lvl="0"/>
            <a:r>
              <a:rPr lang="nb-NO" dirty="0" smtClean="0"/>
              <a:t>Første </a:t>
            </a:r>
            <a:r>
              <a:rPr lang="nb-NO" dirty="0"/>
              <a:t>regulering skjer ved driftsstart/oppstart av </a:t>
            </a:r>
            <a:r>
              <a:rPr lang="nb-NO" dirty="0" smtClean="0"/>
              <a:t>oppdraget basert på kjent verdi ved innlevering av anbudet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 smtClean="0"/>
              <a:t>Bruk kostnadsindeks for buss</a:t>
            </a:r>
            <a:r>
              <a:rPr lang="nb-NO" dirty="0"/>
              <a:t>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42622"/>
            <a:ext cx="7943850" cy="1143000"/>
          </a:xfrm>
        </p:spPr>
        <p:txBody>
          <a:bodyPr/>
          <a:lstStyle/>
          <a:p>
            <a:r>
              <a:rPr lang="nb-NO" dirty="0"/>
              <a:t>7</a:t>
            </a:r>
            <a:r>
              <a:rPr lang="nb-NO" dirty="0" smtClean="0"/>
              <a:t>. Indeksregulering av kontrakter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18" y="1962150"/>
            <a:ext cx="34480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67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bussindeksen, det vil trolig gi lavere risikopåslag!</a:t>
            </a:r>
            <a:endParaRPr lang="nb-NO" sz="1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Reparasjon og vedlikehold, administrasjon </a:t>
            </a:r>
            <a:r>
              <a:rPr lang="nb-NO" sz="1400" dirty="0"/>
              <a:t>vs</a:t>
            </a:r>
            <a:r>
              <a:rPr lang="nb-NO" sz="1400" dirty="0"/>
              <a:t> </a:t>
            </a:r>
            <a:r>
              <a:rPr lang="nb-NO" sz="1400" dirty="0"/>
              <a:t>kpi</a:t>
            </a:r>
            <a:r>
              <a:rPr lang="nb-NO" sz="1400" dirty="0"/>
              <a:t>-regulering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sz="1400" dirty="0" smtClean="0"/>
              <a:t>Lønnsutviklin</a:t>
            </a:r>
            <a:r>
              <a:rPr lang="nb-NO" sz="1400" dirty="0" smtClean="0"/>
              <a:t>g - </a:t>
            </a:r>
            <a:r>
              <a:rPr lang="nb-NO" sz="1400" dirty="0" smtClean="0"/>
              <a:t>Buss </a:t>
            </a:r>
            <a:r>
              <a:rPr lang="nb-NO" sz="1400" dirty="0" smtClean="0"/>
              <a:t>vs</a:t>
            </a:r>
            <a:r>
              <a:rPr lang="nb-NO" sz="1400" dirty="0" smtClean="0"/>
              <a:t> frontfaget</a:t>
            </a:r>
            <a:endParaRPr lang="nb-NO" sz="1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sz="1400" dirty="0"/>
              <a:t>Kilde: SSB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11</a:t>
            </a:fld>
            <a:endParaRPr lang="nb-NO" dirty="0"/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Plassholder for innhold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9615990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2484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248880"/>
            <a:ext cx="7943850" cy="1143000"/>
          </a:xfrm>
        </p:spPr>
        <p:txBody>
          <a:bodyPr/>
          <a:lstStyle/>
          <a:p>
            <a:r>
              <a:rPr lang="nb-NO" dirty="0" smtClean="0"/>
              <a:t>8. Rekruttering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58860" y="1442434"/>
            <a:ext cx="3919202" cy="2739019"/>
          </a:xfrm>
        </p:spPr>
        <p:txBody>
          <a:bodyPr>
            <a:normAutofit fontScale="92500" lnSpcReduction="10000"/>
          </a:bodyPr>
          <a:lstStyle/>
          <a:p>
            <a:pPr lvl="1"/>
            <a:endParaRPr lang="nb-NO" dirty="0"/>
          </a:p>
          <a:p>
            <a:pPr lvl="1"/>
            <a:r>
              <a:rPr lang="nb-NO" dirty="0"/>
              <a:t>Ruter som del av fylkeskommunene og Spekter må ta ansvar for oppfylle samfunnskontrakten  om lærlingeplasser</a:t>
            </a:r>
          </a:p>
          <a:p>
            <a:pPr marL="271462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Krav </a:t>
            </a:r>
            <a:r>
              <a:rPr lang="nb-NO" dirty="0" smtClean="0"/>
              <a:t>om å  være lærebedrift og krav til å ta inn lærlinger </a:t>
            </a:r>
          </a:p>
          <a:p>
            <a:pPr marL="271462" lvl="1" indent="0">
              <a:buNone/>
            </a:pPr>
            <a:endParaRPr lang="nb-NO" dirty="0" smtClean="0"/>
          </a:p>
          <a:p>
            <a:pPr lvl="2"/>
            <a:endParaRPr lang="nb-NO" dirty="0"/>
          </a:p>
          <a:p>
            <a:pPr lvl="1"/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10" y="3415177"/>
            <a:ext cx="4285590" cy="300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77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Kontraktsvilkår og kontraktsadminisitrasjon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13</a:t>
            </a:fld>
            <a:endParaRPr lang="nb-NO" dirty="0"/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00995"/>
              </p:ext>
            </p:extLst>
          </p:nvPr>
        </p:nvGraphicFramePr>
        <p:xfrm>
          <a:off x="970669" y="1688123"/>
          <a:ext cx="7469944" cy="3650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486"/>
                <a:gridCol w="1867486"/>
                <a:gridCol w="1867486"/>
                <a:gridCol w="1867486"/>
              </a:tblGrid>
              <a:tr h="475930">
                <a:tc>
                  <a:txBody>
                    <a:bodyPr/>
                    <a:lstStyle/>
                    <a:p>
                      <a:pPr algn="l" fontAlgn="t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nb-NO" sz="2000" b="1" u="none" strike="noStrike" dirty="0">
                          <a:effectLst/>
                        </a:rPr>
                        <a:t>Kontraktsvilkår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860501">
                <a:tc>
                  <a:txBody>
                    <a:bodyPr/>
                    <a:lstStyle/>
                    <a:p>
                      <a:pPr algn="l" fontAlgn="t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800" b="1" u="none" strike="noStrike" dirty="0">
                          <a:effectLst/>
                        </a:rPr>
                        <a:t>Ubalanserte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800" b="1" u="none" strike="noStrike" dirty="0">
                          <a:effectLst/>
                        </a:rPr>
                        <a:t>Balanserte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36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b-NO" sz="2000" b="1" u="none" strike="noStrike" dirty="0" smtClean="0">
                          <a:effectLst/>
                        </a:rPr>
                        <a:t>Kontrakts-administrasjon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800" b="1" u="none" strike="noStrike" dirty="0">
                          <a:effectLst/>
                        </a:rPr>
                        <a:t>Bokstavtro </a:t>
                      </a:r>
                      <a:r>
                        <a:rPr lang="nb-NO" sz="1800" b="1" u="none" strike="noStrike" dirty="0" smtClean="0">
                          <a:effectLst/>
                        </a:rPr>
                        <a:t>og</a:t>
                      </a:r>
                      <a:r>
                        <a:rPr lang="nb-NO" sz="1800" b="1" u="none" strike="noStrike" baseline="0" dirty="0" smtClean="0">
                          <a:effectLst/>
                        </a:rPr>
                        <a:t> lav samarbeidsvilje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151">
                <a:tc vMerge="1">
                  <a:txBody>
                    <a:bodyPr/>
                    <a:lstStyle/>
                    <a:p>
                      <a:pPr algn="l" fontAlgn="t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800" b="1" u="none" strike="noStrike" dirty="0" smtClean="0">
                          <a:effectLst/>
                        </a:rPr>
                        <a:t>Løsningsorientert og samarbeid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u="none" strike="noStrike" dirty="0">
                          <a:effectLst/>
                        </a:rPr>
                        <a:t> 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307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er behov ny kontraktsfilosofi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vert" anchor="b" anchorCtr="0"/>
          <a:lstStyle/>
          <a:p>
            <a:pPr marL="0" indent="0">
              <a:buNone/>
            </a:pPr>
            <a:r>
              <a:rPr lang="nb-NO" sz="1400" dirty="0" smtClean="0"/>
              <a:t>Selskapene innflytelse</a:t>
            </a:r>
            <a:endParaRPr lang="nb-NO" sz="1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1992088" y="6356350"/>
            <a:ext cx="3121479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14</a:t>
            </a:fld>
            <a:endParaRPr lang="nb-NO" dirty="0"/>
          </a:p>
        </p:txBody>
      </p:sp>
      <p:cxnSp>
        <p:nvCxnSpPr>
          <p:cNvPr id="8" name="Rett linje 7"/>
          <p:cNvCxnSpPr/>
          <p:nvPr/>
        </p:nvCxnSpPr>
        <p:spPr>
          <a:xfrm>
            <a:off x="1695450" y="1771648"/>
            <a:ext cx="0" cy="3971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1543050" y="5591175"/>
            <a:ext cx="426720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>
            <a:off x="1695450" y="17716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5505450" y="5725954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Høg</a:t>
            </a:r>
            <a:endParaRPr lang="nb-NO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1857375" y="5725954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Lav</a:t>
            </a:r>
            <a:endParaRPr lang="nb-NO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1114809" y="5259229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Lav</a:t>
            </a:r>
            <a:endParaRPr lang="nb-NO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1162818" y="1849279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Tahoma" pitchFamily="34" charset="0"/>
                <a:ea typeface="Tahoma" pitchFamily="34" charset="0"/>
              </a:rPr>
              <a:t>Høg</a:t>
            </a:r>
            <a:endParaRPr lang="nb-NO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2543175" y="5753098"/>
            <a:ext cx="2526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Tahoma" pitchFamily="34" charset="0"/>
                <a:ea typeface="Tahoma" pitchFamily="34" charset="0"/>
              </a:rPr>
              <a:t>Fylkeskommunens innflytelse</a:t>
            </a:r>
          </a:p>
          <a:p>
            <a:r>
              <a:rPr lang="nb-NO" sz="1400" dirty="0" smtClean="0">
                <a:latin typeface="Tahoma" pitchFamily="34" charset="0"/>
                <a:ea typeface="Tahoma" pitchFamily="34" charset="0"/>
              </a:rPr>
              <a:t>Spesifikasjon/detaljeringsnivå</a:t>
            </a:r>
            <a:endParaRPr lang="nb-NO" sz="1400" dirty="0">
              <a:latin typeface="Tahoma" pitchFamily="34" charset="0"/>
              <a:ea typeface="Tahoma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047491" y="1962864"/>
            <a:ext cx="1105284" cy="10660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Fram til 1995</a:t>
            </a:r>
            <a:endParaRPr lang="nb-NO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181475" y="4267200"/>
            <a:ext cx="1205681" cy="11151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Dagens kontrakter </a:t>
            </a:r>
            <a:endParaRPr lang="nb-NO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8" name="Rett pil 27"/>
          <p:cNvCxnSpPr/>
          <p:nvPr/>
        </p:nvCxnSpPr>
        <p:spPr>
          <a:xfrm flipH="1" flipV="1">
            <a:off x="3806663" y="4545986"/>
            <a:ext cx="289087" cy="139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>
            <a:off x="2811918" y="3028950"/>
            <a:ext cx="119158" cy="36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2574747" y="3389619"/>
            <a:ext cx="1454327" cy="13230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Partner-</a:t>
            </a:r>
          </a:p>
          <a:p>
            <a:pPr algn="ctr"/>
            <a:r>
              <a:rPr lang="nb-NO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skapsmodell</a:t>
            </a:r>
            <a:endParaRPr lang="nb-NO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kstSylinder 36"/>
          <p:cNvSpPr txBox="1"/>
          <p:nvPr/>
        </p:nvSpPr>
        <p:spPr>
          <a:xfrm>
            <a:off x="3641738" y="1784132"/>
            <a:ext cx="52400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latin typeface="Tahoma" pitchFamily="34" charset="0"/>
                <a:ea typeface="Tahoma" pitchFamily="34" charset="0"/>
              </a:rPr>
              <a:t>Det har skjedd positive endringer i Ruter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latin typeface="Tahoma" pitchFamily="34" charset="0"/>
                <a:ea typeface="Tahoma" pitchFamily="34" charset="0"/>
              </a:rPr>
              <a:t>Mer kollektivtransport for pengene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latin typeface="Tahoma" pitchFamily="34" charset="0"/>
                <a:ea typeface="Tahoma" pitchFamily="34" charset="0"/>
              </a:rPr>
              <a:t>Kollektivtransport som tar markedsandeler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latin typeface="Tahoma" pitchFamily="34" charset="0"/>
                <a:ea typeface="Tahoma" pitchFamily="34" charset="0"/>
              </a:rPr>
              <a:t>Forutsigbarhet for fylkeskommunenes økonomi</a:t>
            </a:r>
            <a:endParaRPr lang="nb-NO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Økt lønnsomhet i bransjen</a:t>
            </a:r>
          </a:p>
        </p:txBody>
      </p:sp>
    </p:spTree>
    <p:extLst>
      <p:ext uri="{BB962C8B-B14F-4D97-AF65-F5344CB8AC3E}">
        <p14:creationId xmlns:p14="http://schemas.microsoft.com/office/powerpoint/2010/main" val="333487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4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Markedssituasjonen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- basert på rutekm i kontrakter med fylkeskommunene</a:t>
            </a:r>
            <a:br>
              <a:rPr lang="nb-NO" sz="1600" dirty="0" smtClean="0"/>
            </a:br>
            <a:endParaRPr lang="nb-NO" sz="1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10300" y="6356350"/>
            <a:ext cx="1884546" cy="365125"/>
          </a:xfrm>
        </p:spPr>
        <p:txBody>
          <a:bodyPr/>
          <a:lstStyle/>
          <a:p>
            <a:r>
              <a:rPr lang="nb-NO" dirty="0" smtClean="0"/>
              <a:t>Kilde: Kontraktsoversikt fra Kollektivtrafikkforeningen,SSB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2</a:t>
            </a:fld>
            <a:endParaRPr lang="nb-NO" dirty="0"/>
          </a:p>
        </p:txBody>
      </p:sp>
      <p:graphicFrame>
        <p:nvGraphicFramePr>
          <p:cNvPr id="8" name="Diagra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70790"/>
              </p:ext>
            </p:extLst>
          </p:nvPr>
        </p:nvGraphicFramePr>
        <p:xfrm>
          <a:off x="965915" y="1300766"/>
          <a:ext cx="7002290" cy="472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3326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 for  bussnæringen</a:t>
            </a:r>
            <a:br>
              <a:rPr lang="nb-NO" dirty="0" smtClean="0"/>
            </a:br>
            <a:r>
              <a:rPr lang="nb-NO" dirty="0" smtClean="0"/>
              <a:t>(ordinært resultat før skatt)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Kilde: Proff forvaltning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3</a:t>
            </a:fld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</p:nvPr>
        </p:nvGraphicFramePr>
        <p:xfrm>
          <a:off x="742950" y="1600200"/>
          <a:ext cx="79438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362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NHO Transports </a:t>
            </a:r>
            <a:r>
              <a:rPr lang="nb-NO" dirty="0" smtClean="0"/>
              <a:t>utgangspunkt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3699" y="1792705"/>
            <a:ext cx="7943850" cy="4525963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Utvikling </a:t>
            </a:r>
            <a:r>
              <a:rPr lang="nb-NO" dirty="0"/>
              <a:t>av </a:t>
            </a:r>
            <a:r>
              <a:rPr lang="nb-NO" dirty="0" smtClean="0"/>
              <a:t>standardkontrakter eller veiledere</a:t>
            </a:r>
            <a:endParaRPr lang="nb-NO" dirty="0"/>
          </a:p>
          <a:p>
            <a:pPr lvl="1"/>
            <a:r>
              <a:rPr lang="nb-NO" dirty="0" smtClean="0"/>
              <a:t>Juridiske </a:t>
            </a:r>
            <a:r>
              <a:rPr lang="nb-NO" dirty="0"/>
              <a:t>vilkår</a:t>
            </a:r>
          </a:p>
          <a:p>
            <a:pPr lvl="1"/>
            <a:r>
              <a:rPr lang="nb-NO" dirty="0" smtClean="0"/>
              <a:t>Prising av kontrakter</a:t>
            </a:r>
          </a:p>
          <a:p>
            <a:pPr lvl="1"/>
            <a:r>
              <a:rPr lang="nb-NO" dirty="0" smtClean="0"/>
              <a:t>Bruk </a:t>
            </a:r>
            <a:r>
              <a:rPr lang="nb-NO" dirty="0"/>
              <a:t>av materiellbeskrivelse</a:t>
            </a:r>
          </a:p>
          <a:p>
            <a:pPr lvl="1"/>
            <a:r>
              <a:rPr lang="nb-NO" dirty="0" smtClean="0"/>
              <a:t>Insitamentsbeskrivelser</a:t>
            </a:r>
          </a:p>
          <a:p>
            <a:pPr lvl="1"/>
            <a:r>
              <a:rPr lang="nb-NO" dirty="0" smtClean="0"/>
              <a:t>Indeksregulering</a:t>
            </a:r>
          </a:p>
          <a:p>
            <a:pPr marL="271462" lvl="1" indent="0">
              <a:buNone/>
            </a:pPr>
            <a:endParaRPr lang="nb-NO" dirty="0" smtClean="0"/>
          </a:p>
          <a:p>
            <a:r>
              <a:rPr lang="nb-NO" dirty="0" smtClean="0"/>
              <a:t>Balanserte </a:t>
            </a:r>
            <a:r>
              <a:rPr lang="nb-NO" dirty="0"/>
              <a:t>kontrakter</a:t>
            </a:r>
          </a:p>
          <a:p>
            <a:pPr lvl="1"/>
            <a:r>
              <a:rPr lang="nb-NO" dirty="0"/>
              <a:t>Bruk av bussindeks</a:t>
            </a:r>
          </a:p>
          <a:p>
            <a:pPr lvl="1"/>
            <a:r>
              <a:rPr lang="nb-NO" dirty="0"/>
              <a:t>Mer balansert risiko for utvikling trafikkbildet</a:t>
            </a:r>
          </a:p>
          <a:p>
            <a:pPr lvl="1"/>
            <a:r>
              <a:rPr lang="nb-NO" dirty="0"/>
              <a:t>Balanserte endringspriser</a:t>
            </a:r>
          </a:p>
          <a:p>
            <a:pPr lvl="1"/>
            <a:r>
              <a:rPr lang="nb-NO" dirty="0"/>
              <a:t>Gjensidige opsjoner</a:t>
            </a:r>
          </a:p>
          <a:p>
            <a:pPr lvl="1"/>
            <a:r>
              <a:rPr lang="nb-NO" dirty="0"/>
              <a:t>Kun bruk av insentiver på områder hvor selskapene har reell </a:t>
            </a:r>
            <a:r>
              <a:rPr lang="nb-NO" dirty="0" smtClean="0"/>
              <a:t>påvirkning</a:t>
            </a:r>
          </a:p>
          <a:p>
            <a:pPr lvl="1"/>
            <a:r>
              <a:rPr lang="nb-NO" dirty="0" smtClean="0"/>
              <a:t>Konkurransenøytrale frikort </a:t>
            </a:r>
            <a:r>
              <a:rPr lang="nb-NO" dirty="0" smtClean="0"/>
              <a:t>bestemmelser</a:t>
            </a:r>
          </a:p>
          <a:p>
            <a:r>
              <a:rPr lang="nb-NO" dirty="0" smtClean="0"/>
              <a:t>Kontantfri kollektivtransport</a:t>
            </a:r>
            <a:endParaRPr lang="nb-NO" dirty="0"/>
          </a:p>
          <a:p>
            <a:pPr marL="271462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3315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nb-NO" dirty="0" smtClean="0"/>
              <a:t>1 Konkurransegrunnlaget </a:t>
            </a:r>
            <a:r>
              <a:rPr lang="nb-NO" sz="4000" dirty="0"/>
              <a:t/>
            </a:r>
            <a:br>
              <a:rPr lang="nb-NO" sz="4000" dirty="0"/>
            </a:br>
            <a:endParaRPr lang="nb-NO" sz="3200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nb-NO" dirty="0" smtClean="0"/>
              <a:t>Bra med åpning for parallelle tilbud</a:t>
            </a:r>
          </a:p>
          <a:p>
            <a:pPr marL="547687" lvl="1" indent="-285750"/>
            <a:r>
              <a:rPr lang="nb-NO" dirty="0" smtClean="0"/>
              <a:t>Materiell </a:t>
            </a:r>
          </a:p>
          <a:p>
            <a:pPr marL="547687" lvl="1" indent="-285750"/>
            <a:r>
              <a:rPr lang="nb-NO" dirty="0" smtClean="0"/>
              <a:t>Oppgaveløsning</a:t>
            </a:r>
          </a:p>
          <a:p>
            <a:pPr marL="547687" lvl="1" indent="-285750"/>
            <a:r>
              <a:rPr lang="nb-NO" dirty="0" smtClean="0"/>
              <a:t>Drivstoff</a:t>
            </a:r>
          </a:p>
          <a:p>
            <a:pPr marL="261937" lvl="1" indent="0">
              <a:buNone/>
            </a:pPr>
            <a:endParaRPr lang="nb-NO" dirty="0" smtClean="0"/>
          </a:p>
          <a:p>
            <a:pPr marL="285750" indent="-285750"/>
            <a:r>
              <a:rPr lang="nb-NO" dirty="0" smtClean="0"/>
              <a:t>Må </a:t>
            </a:r>
            <a:r>
              <a:rPr lang="nb-NO" dirty="0"/>
              <a:t>sikre mulighet til å fase inn ny teknologi i løpet av </a:t>
            </a:r>
            <a:r>
              <a:rPr lang="nb-NO" dirty="0" smtClean="0"/>
              <a:t>kontraktsperioden</a:t>
            </a:r>
          </a:p>
          <a:p>
            <a:pPr marL="0" indent="0">
              <a:buNone/>
            </a:pPr>
            <a:endParaRPr lang="nb-NO" sz="1400" dirty="0" smtClean="0"/>
          </a:p>
          <a:p>
            <a:r>
              <a:rPr lang="nb-NO" dirty="0" smtClean="0"/>
              <a:t>Avklare anleggssituasjon</a:t>
            </a:r>
          </a:p>
          <a:p>
            <a:pPr lvl="1"/>
            <a:r>
              <a:rPr lang="nb-NO" dirty="0" smtClean="0"/>
              <a:t>Anlegg bør være del  av </a:t>
            </a:r>
            <a:r>
              <a:rPr lang="nb-NO" dirty="0" smtClean="0"/>
              <a:t>konkurransegrunnlaget</a:t>
            </a:r>
            <a:endParaRPr lang="nb-NO" dirty="0" smtClean="0"/>
          </a:p>
          <a:p>
            <a:pPr lvl="1"/>
            <a:r>
              <a:rPr lang="nb-NO" dirty="0" smtClean="0"/>
              <a:t>Anleggets kvalitet </a:t>
            </a:r>
            <a:r>
              <a:rPr lang="nb-NO" dirty="0"/>
              <a:t> </a:t>
            </a:r>
            <a:r>
              <a:rPr lang="nb-NO" dirty="0" smtClean="0"/>
              <a:t>og </a:t>
            </a:r>
            <a:r>
              <a:rPr lang="nb-NO" dirty="0" smtClean="0"/>
              <a:t>behov </a:t>
            </a:r>
            <a:r>
              <a:rPr lang="nb-NO" dirty="0" smtClean="0"/>
              <a:t>for oppgraderinger </a:t>
            </a:r>
            <a:r>
              <a:rPr lang="nb-NO" dirty="0" smtClean="0"/>
              <a:t>må</a:t>
            </a:r>
            <a:r>
              <a:rPr lang="nb-NO" dirty="0" smtClean="0"/>
              <a:t> </a:t>
            </a:r>
            <a:r>
              <a:rPr lang="nb-NO" dirty="0" smtClean="0"/>
              <a:t>være </a:t>
            </a:r>
            <a:r>
              <a:rPr lang="nb-NO" dirty="0" smtClean="0"/>
              <a:t>kjent.</a:t>
            </a:r>
          </a:p>
          <a:p>
            <a:pPr marL="271462" lvl="1" indent="0">
              <a:buNone/>
            </a:pPr>
            <a:endParaRPr lang="nb-NO" dirty="0" smtClean="0"/>
          </a:p>
          <a:p>
            <a:r>
              <a:rPr lang="nb-NO" dirty="0" smtClean="0"/>
              <a:t>Beskrive trafikkutfordringene </a:t>
            </a:r>
            <a:r>
              <a:rPr lang="nb-NO" dirty="0" smtClean="0"/>
              <a:t>i perioden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9734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</a:t>
            </a:r>
            <a:r>
              <a:rPr lang="nb-NO" dirty="0" smtClean="0"/>
              <a:t>.  Behold dagens prinsipper for prising av ruteproduksjon/endringer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Buss/Vogninnsats</a:t>
            </a:r>
          </a:p>
          <a:p>
            <a:endParaRPr lang="nb-NO" dirty="0"/>
          </a:p>
          <a:p>
            <a:r>
              <a:rPr lang="nb-NO" dirty="0" smtClean="0"/>
              <a:t>Rutekm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Rutetimer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146" name="Picture 2" descr="Vekt-lovver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83" y="2860982"/>
            <a:ext cx="3997017" cy="39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24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</a:t>
            </a:r>
            <a:r>
              <a:rPr lang="nb-NO" dirty="0" smtClean="0"/>
              <a:t>. Gebyrer erstattes av objektive målinger av kvalitet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Kutt i gebyrlistene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Dagens </a:t>
            </a:r>
            <a:r>
              <a:rPr lang="nb-NO" dirty="0"/>
              <a:t>gebyrlister bør erstattes av objektive målinger av kvalitet og måles mot et fastsatt 0-nivå i kontraktene, </a:t>
            </a:r>
            <a:r>
              <a:rPr lang="nb-NO" dirty="0" smtClean="0"/>
              <a:t>som danner </a:t>
            </a:r>
            <a:r>
              <a:rPr lang="nb-NO" dirty="0"/>
              <a:t>grunnlag for et </a:t>
            </a:r>
            <a:r>
              <a:rPr lang="nb-NO" dirty="0" smtClean="0"/>
              <a:t>bonus/malussystem</a:t>
            </a:r>
          </a:p>
          <a:p>
            <a:pPr marL="271462" lvl="1" indent="0">
              <a:buNone/>
            </a:pPr>
            <a:endParaRPr lang="nb-NO" dirty="0" smtClean="0"/>
          </a:p>
          <a:p>
            <a:r>
              <a:rPr lang="nb-NO" dirty="0" smtClean="0"/>
              <a:t>0-nvået bør ligge fast i perioden. Det må ikke bli vanskeligere å oppnå bonus i løpet av kontraktsperioden.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Insitamenter på inntektsutvikling  må være på områder hvor  selskapet har reell påvirkning.</a:t>
            </a:r>
          </a:p>
          <a:p>
            <a:pPr marL="533400" lvl="2" indent="0">
              <a:buNone/>
            </a:pP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4489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5. Bruk standard bussmateriell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49" y="1600200"/>
            <a:ext cx="4820724" cy="4525963"/>
          </a:xfrm>
        </p:spPr>
        <p:txBody>
          <a:bodyPr>
            <a:normAutofit/>
          </a:bodyPr>
          <a:lstStyle/>
          <a:p>
            <a:r>
              <a:rPr lang="nb-NO" sz="1800" b="1" dirty="0" smtClean="0"/>
              <a:t>Positiv utvikling i de siste anbudene</a:t>
            </a:r>
          </a:p>
          <a:p>
            <a:pPr marL="342900" indent="-342900"/>
            <a:endParaRPr lang="nb-NO" sz="1800" b="1" dirty="0"/>
          </a:p>
          <a:p>
            <a:r>
              <a:rPr lang="nb-NO" sz="1800" b="1" dirty="0" smtClean="0"/>
              <a:t>Stille ikke krav til teknologi men krav til å oppfylle fossilfrikravet fra 2020.</a:t>
            </a:r>
          </a:p>
          <a:p>
            <a:pPr marL="261937" lvl="1" indent="0">
              <a:buNone/>
            </a:pPr>
            <a:endParaRPr lang="nb-NO" sz="1400" b="1" dirty="0"/>
          </a:p>
          <a:p>
            <a:r>
              <a:rPr lang="nb-NO" sz="1800" b="1" dirty="0" smtClean="0"/>
              <a:t>Gi større mulighet til fase inn nytt materiell  løpende i kontraktens levetid</a:t>
            </a:r>
            <a:endParaRPr lang="nb-NO" sz="1800" b="1" dirty="0"/>
          </a:p>
          <a:p>
            <a:pPr marL="285750" indent="-285750"/>
            <a:endParaRPr lang="nb-NO" sz="1800" b="1" dirty="0" smtClean="0"/>
          </a:p>
          <a:p>
            <a:pPr marL="261937" lvl="1" indent="0">
              <a:buNone/>
            </a:pPr>
            <a:endParaRPr lang="nb-NO" sz="1400" dirty="0"/>
          </a:p>
          <a:p>
            <a:pPr marL="285750" indent="-285750"/>
            <a:r>
              <a:rPr lang="nb-NO" sz="1800" b="1" dirty="0" smtClean="0"/>
              <a:t>Operatøren har eierskapet til materiellet</a:t>
            </a:r>
            <a:endParaRPr lang="nb-NO" sz="1800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75" y="2265669"/>
            <a:ext cx="4060518" cy="288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72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Ved krav om bruk av biogass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Biogassleveransen må være på plass ellers bør det vurderes annen teknologi underveis i anbudsperioden.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Ved biogasskrav må oppdragsgiver gi full dekning drivstoff kostnadene fordi det er fravær av biogassmarked.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A588-5B2D-41D7-ACE9-4782F60A0AA9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0150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HO Transport Presentasjon">
  <a:themeElements>
    <a:clrScheme name="NH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B3"/>
      </a:accent1>
      <a:accent2>
        <a:srgbClr val="A89A80"/>
      </a:accent2>
      <a:accent3>
        <a:srgbClr val="981D19"/>
      </a:accent3>
      <a:accent4>
        <a:srgbClr val="E57B20"/>
      </a:accent4>
      <a:accent5>
        <a:srgbClr val="A1BF26"/>
      </a:accent5>
      <a:accent6>
        <a:srgbClr val="F2C723"/>
      </a:accent6>
      <a:hlink>
        <a:srgbClr val="28663D"/>
      </a:hlink>
      <a:folHlink>
        <a:srgbClr val="4334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HO Presentasjon">
  <a:themeElements>
    <a:clrScheme name="NHO gjeldende 1">
      <a:dk1>
        <a:srgbClr val="002943"/>
      </a:dk1>
      <a:lt1>
        <a:srgbClr val="FFFFFF"/>
      </a:lt1>
      <a:dk2>
        <a:srgbClr val="0087B3"/>
      </a:dk2>
      <a:lt2>
        <a:srgbClr val="FFFFFF"/>
      </a:lt2>
      <a:accent1>
        <a:srgbClr val="0087B3"/>
      </a:accent1>
      <a:accent2>
        <a:srgbClr val="A89A80"/>
      </a:accent2>
      <a:accent3>
        <a:srgbClr val="981D19"/>
      </a:accent3>
      <a:accent4>
        <a:srgbClr val="E57B20"/>
      </a:accent4>
      <a:accent5>
        <a:srgbClr val="A1BF26"/>
      </a:accent5>
      <a:accent6>
        <a:srgbClr val="F2C723"/>
      </a:accent6>
      <a:hlink>
        <a:srgbClr val="004824"/>
      </a:hlink>
      <a:folHlink>
        <a:srgbClr val="A89A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004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NHO Transport Presentasjon</Template>
  <TotalTime>1711</TotalTime>
  <Words>649</Words>
  <Application>Microsoft Office PowerPoint</Application>
  <PresentationFormat>Skjermfremvisning (4:3)</PresentationFormat>
  <Paragraphs>175</Paragraphs>
  <Slides>14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NHO Transport Presentasjon</vt:lpstr>
      <vt:lpstr>1_NHO Presentasjon</vt:lpstr>
      <vt:lpstr>Lysbilde</vt:lpstr>
      <vt:lpstr> Kommentarer på dialogmøte i Ruter</vt:lpstr>
      <vt:lpstr>Markedssituasjonen - basert på rutekm i kontrakter med fylkeskommunene </vt:lpstr>
      <vt:lpstr>Resultater for  bussnæringen (ordinært resultat før skatt)</vt:lpstr>
      <vt:lpstr>NHO Transports utgangspunkt </vt:lpstr>
      <vt:lpstr>1 Konkurransegrunnlaget  </vt:lpstr>
      <vt:lpstr>2.  Behold dagens prinsipper for prising av ruteproduksjon/endringer</vt:lpstr>
      <vt:lpstr>3. Gebyrer erstattes av objektive målinger av kvalitet</vt:lpstr>
      <vt:lpstr>5. Bruk standard bussmateriell</vt:lpstr>
      <vt:lpstr>Ved krav om bruk av biogass</vt:lpstr>
      <vt:lpstr>7. Indeksregulering av kontrakter</vt:lpstr>
      <vt:lpstr>Bruk bussindeksen, det vil trolig gi lavere risikopåslag!</vt:lpstr>
      <vt:lpstr>8. Rekruttering</vt:lpstr>
      <vt:lpstr>Kontraktsvilkår og kontraktsadminisitrasjon</vt:lpstr>
      <vt:lpstr>Det er behov ny kontraktsfilosofi</vt:lpstr>
    </vt:vector>
  </TitlesOfParts>
  <Company>NHO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Kommentar til indeksveileder</dc:title>
  <dc:creator>Terje Sundfjord</dc:creator>
  <cp:lastModifiedBy>Terje Sundfjord</cp:lastModifiedBy>
  <cp:revision>71</cp:revision>
  <cp:lastPrinted>2013-11-25T07:05:38Z</cp:lastPrinted>
  <dcterms:created xsi:type="dcterms:W3CDTF">2013-05-06T07:50:00Z</dcterms:created>
  <dcterms:modified xsi:type="dcterms:W3CDTF">2014-09-26T06:19:53Z</dcterms:modified>
</cp:coreProperties>
</file>