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6" r:id="rId6"/>
    <p:sldId id="268" r:id="rId7"/>
    <p:sldId id="260" r:id="rId8"/>
    <p:sldId id="262" r:id="rId9"/>
    <p:sldId id="263" r:id="rId10"/>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C70"/>
    <a:srgbClr val="908EB8"/>
    <a:srgbClr val="6D6D6D"/>
    <a:srgbClr val="4F4F4F"/>
    <a:srgbClr val="4B4B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28"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90F79D-1263-48FB-8931-290C3BEE64B7}" type="datetimeFigureOut">
              <a:rPr lang="en-US" smtClean="0"/>
              <a:pPr/>
              <a:t>9/25/2014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FE708D-8EFF-48DB-9E0D-0D1A5E4A55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201C70"/>
        </a:solidFill>
        <a:effectLst/>
      </p:bgPr>
    </p:bg>
    <p:spTree>
      <p:nvGrpSpPr>
        <p:cNvPr id="1" name=""/>
        <p:cNvGrpSpPr/>
        <p:nvPr/>
      </p:nvGrpSpPr>
      <p:grpSpPr>
        <a:xfrm>
          <a:off x="0" y="0"/>
          <a:ext cx="0" cy="0"/>
          <a:chOff x="0" y="0"/>
          <a:chExt cx="0" cy="0"/>
        </a:xfrm>
      </p:grpSpPr>
      <p:pic>
        <p:nvPicPr>
          <p:cNvPr id="13" name="Bilde 5" descr="nettbuss_symbol_hvit.gif"/>
          <p:cNvPicPr>
            <a:picLocks noChangeAspect="1"/>
          </p:cNvPicPr>
          <p:nvPr userDrawn="1"/>
        </p:nvPicPr>
        <p:blipFill>
          <a:blip r:embed="rId2" cstate="screen">
            <a:alphaModFix amt="10000"/>
          </a:blip>
          <a:srcRect/>
          <a:stretch>
            <a:fillRect/>
          </a:stretch>
        </p:blipFill>
        <p:spPr bwMode="auto">
          <a:xfrm>
            <a:off x="2786051" y="1395419"/>
            <a:ext cx="3571900" cy="3637825"/>
          </a:xfrm>
          <a:prstGeom prst="rect">
            <a:avLst/>
          </a:prstGeom>
          <a:noFill/>
          <a:ln w="9525">
            <a:noFill/>
            <a:miter lim="800000"/>
            <a:headEnd/>
            <a:tailEnd/>
          </a:ln>
        </p:spPr>
      </p:pic>
      <p:sp>
        <p:nvSpPr>
          <p:cNvPr id="2" name="Title 1"/>
          <p:cNvSpPr>
            <a:spLocks noGrp="1"/>
          </p:cNvSpPr>
          <p:nvPr>
            <p:ph type="ctrTitle"/>
          </p:nvPr>
        </p:nvSpPr>
        <p:spPr>
          <a:xfrm>
            <a:off x="832048" y="2326635"/>
            <a:ext cx="7556376" cy="454293"/>
          </a:xfrm>
        </p:spPr>
        <p:txBody>
          <a:bodyPr/>
          <a:lstStyle>
            <a:lvl1pPr>
              <a:defRPr b="1">
                <a:solidFill>
                  <a:schemeClr val="bg1"/>
                </a:solidFill>
              </a:defRPr>
            </a:lvl1pPr>
          </a:lstStyle>
          <a:p>
            <a:r>
              <a:rPr lang="nb-NO" noProof="0" smtClean="0"/>
              <a:t>Klikk for å redigere tittelstil</a:t>
            </a:r>
            <a:endParaRPr lang="nb-NO" noProof="0"/>
          </a:p>
        </p:txBody>
      </p:sp>
      <p:sp>
        <p:nvSpPr>
          <p:cNvPr id="3" name="Subtitle 2"/>
          <p:cNvSpPr>
            <a:spLocks noGrp="1"/>
          </p:cNvSpPr>
          <p:nvPr>
            <p:ph type="subTitle" idx="1"/>
          </p:nvPr>
        </p:nvSpPr>
        <p:spPr>
          <a:xfrm>
            <a:off x="831600" y="2782270"/>
            <a:ext cx="7556824" cy="4068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noProof="0" smtClean="0"/>
              <a:t>Klikk for å redigere undertittelstil i malen</a:t>
            </a:r>
            <a:endParaRPr lang="nb-NO" noProof="0"/>
          </a:p>
        </p:txBody>
      </p:sp>
      <p:sp>
        <p:nvSpPr>
          <p:cNvPr id="4" name="Date Placeholder 3"/>
          <p:cNvSpPr>
            <a:spLocks noGrp="1"/>
          </p:cNvSpPr>
          <p:nvPr>
            <p:ph type="dt" sz="half" idx="10"/>
          </p:nvPr>
        </p:nvSpPr>
        <p:spPr>
          <a:xfrm>
            <a:off x="831600" y="3833911"/>
            <a:ext cx="1652168" cy="365125"/>
          </a:xfrm>
          <a:prstGeom prst="rect">
            <a:avLst/>
          </a:prstGeom>
        </p:spPr>
        <p:txBody>
          <a:bodyPr lIns="0" tIns="0" rIns="0" bIns="0"/>
          <a:lstStyle>
            <a:lvl1pPr>
              <a:defRPr sz="2000">
                <a:solidFill>
                  <a:schemeClr val="bg1"/>
                </a:solidFill>
              </a:defRPr>
            </a:lvl1pPr>
          </a:lstStyle>
          <a:p>
            <a:endParaRPr lang="nb-NO" noProof="0"/>
          </a:p>
        </p:txBody>
      </p:sp>
      <p:sp>
        <p:nvSpPr>
          <p:cNvPr id="9" name="Text Placeholder 8"/>
          <p:cNvSpPr>
            <a:spLocks noGrp="1"/>
          </p:cNvSpPr>
          <p:nvPr>
            <p:ph type="body" sz="quarter" idx="11" hasCustomPrompt="1"/>
          </p:nvPr>
        </p:nvSpPr>
        <p:spPr>
          <a:xfrm>
            <a:off x="831600" y="3491631"/>
            <a:ext cx="7556824" cy="359891"/>
          </a:xfrm>
        </p:spPr>
        <p:txBody>
          <a:bodyPr/>
          <a:lstStyle>
            <a:lvl1pPr>
              <a:buNone/>
              <a:defRPr>
                <a:solidFill>
                  <a:schemeClr val="bg1"/>
                </a:solidFill>
              </a:defRPr>
            </a:lvl1pPr>
          </a:lstStyle>
          <a:p>
            <a:pPr lvl="0"/>
            <a:r>
              <a:rPr lang="nb-NO" noProof="0" smtClean="0"/>
              <a:t>Forfatter</a:t>
            </a:r>
            <a:endParaRPr lang="nb-NO" noProof="0"/>
          </a:p>
        </p:txBody>
      </p:sp>
      <p:cxnSp>
        <p:nvCxnSpPr>
          <p:cNvPr id="7" name="Straight Connector 6"/>
          <p:cNvCxnSpPr/>
          <p:nvPr userDrawn="1"/>
        </p:nvCxnSpPr>
        <p:spPr>
          <a:xfrm>
            <a:off x="844829" y="2039419"/>
            <a:ext cx="754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46000" y="4480545"/>
            <a:ext cx="754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nettbuss_ppt_mal_skisse_logo_s1.png"/>
          <p:cNvPicPr>
            <a:picLocks noChangeAspect="1"/>
          </p:cNvPicPr>
          <p:nvPr userDrawn="1"/>
        </p:nvPicPr>
        <p:blipFill>
          <a:blip r:embed="rId3" cstate="print"/>
          <a:stretch>
            <a:fillRect/>
          </a:stretch>
        </p:blipFill>
        <p:spPr>
          <a:xfrm rot="5400000">
            <a:off x="1763243" y="352151"/>
            <a:ext cx="420589" cy="2291907"/>
          </a:xfrm>
          <a:prstGeom prst="rect">
            <a:avLst/>
          </a:prstGeom>
        </p:spPr>
      </p:pic>
      <p:sp>
        <p:nvSpPr>
          <p:cNvPr id="10" name="Footer Placeholder 4"/>
          <p:cNvSpPr>
            <a:spLocks noGrp="1"/>
          </p:cNvSpPr>
          <p:nvPr>
            <p:ph type="ftr" sz="quarter" idx="3"/>
          </p:nvPr>
        </p:nvSpPr>
        <p:spPr>
          <a:xfrm>
            <a:off x="0" y="0"/>
            <a:ext cx="0" cy="0"/>
          </a:xfrm>
          <a:prstGeom prst="rect">
            <a:avLst/>
          </a:prstGeom>
        </p:spPr>
        <p:txBody>
          <a:bodyPr vert="horz" wrap="none" lIns="0" tIns="0" rIns="0" bIns="0" rtlCol="0" anchor="t" anchorCtr="0"/>
          <a:lstStyle>
            <a:lvl1pPr algn="l">
              <a:defRPr sz="100">
                <a:solidFill>
                  <a:srgbClr val="201C70"/>
                </a:solidFill>
              </a:defRPr>
            </a:lvl1pPr>
          </a:lstStyle>
          <a:p>
            <a:endParaRPr lang="nb-NO" noProof="0"/>
          </a:p>
        </p:txBody>
      </p:sp>
      <p:sp>
        <p:nvSpPr>
          <p:cNvPr id="12" name="Slide Number Placeholder 5"/>
          <p:cNvSpPr>
            <a:spLocks noGrp="1"/>
          </p:cNvSpPr>
          <p:nvPr>
            <p:ph type="sldNum" sz="quarter" idx="4"/>
          </p:nvPr>
        </p:nvSpPr>
        <p:spPr>
          <a:xfrm>
            <a:off x="0" y="0"/>
            <a:ext cx="0" cy="0"/>
          </a:xfrm>
          <a:prstGeom prst="rect">
            <a:avLst/>
          </a:prstGeom>
        </p:spPr>
        <p:txBody>
          <a:bodyPr vert="horz" wrap="none" lIns="0" tIns="0" rIns="0" bIns="0" rtlCol="0" anchor="t">
            <a:noAutofit/>
          </a:bodyPr>
          <a:lstStyle>
            <a:lvl1pPr algn="l">
              <a:defRPr sz="100">
                <a:solidFill>
                  <a:srgbClr val="201C70"/>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noProof="0" smtClean="0"/>
              <a:t>Klikk for å redigere tittelstil</a:t>
            </a:r>
            <a:endParaRPr lang="nb-NO" noProof="0"/>
          </a:p>
        </p:txBody>
      </p:sp>
      <p:sp>
        <p:nvSpPr>
          <p:cNvPr id="3" name="Picture Placeholder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noProof="0" smtClean="0"/>
              <a:t>Klikk ikonet for å legge til et bilde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noProof="0" smtClean="0"/>
              <a:t>Klikk for å redigere tekststiler i malen</a:t>
            </a:r>
          </a:p>
        </p:txBody>
      </p:sp>
      <p:sp>
        <p:nvSpPr>
          <p:cNvPr id="6" name="Footer Placeholder 5"/>
          <p:cNvSpPr>
            <a:spLocks noGrp="1"/>
          </p:cNvSpPr>
          <p:nvPr>
            <p:ph type="ftr" sz="quarter" idx="11"/>
          </p:nvPr>
        </p:nvSpPr>
        <p:spPr/>
        <p:txBody>
          <a:bodyPr/>
          <a:lstStyle/>
          <a:p>
            <a:endParaRPr lang="nb-NO" noProof="0"/>
          </a:p>
        </p:txBody>
      </p:sp>
      <p:sp>
        <p:nvSpPr>
          <p:cNvPr id="8"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nderside -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smtClean="0"/>
              <a:t>Klikk for å redigere tittelstil</a:t>
            </a:r>
            <a:endParaRPr lang="nb-NO" noProof="0"/>
          </a:p>
        </p:txBody>
      </p:sp>
      <p:sp>
        <p:nvSpPr>
          <p:cNvPr id="3" name="Content Placeholder 2"/>
          <p:cNvSpPr>
            <a:spLocks noGrp="1"/>
          </p:cNvSpPr>
          <p:nvPr>
            <p:ph idx="1"/>
          </p:nvPr>
        </p:nvSpPr>
        <p:spPr/>
        <p:txBody>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5" name="Footer Placeholder 4"/>
          <p:cNvSpPr>
            <a:spLocks noGrp="1"/>
          </p:cNvSpPr>
          <p:nvPr>
            <p:ph type="ftr" sz="quarter" idx="11"/>
          </p:nvPr>
        </p:nvSpPr>
        <p:spPr/>
        <p:txBody>
          <a:bodyPr/>
          <a:lstStyle/>
          <a:p>
            <a:endParaRPr lang="nb-NO" noProof="0"/>
          </a:p>
        </p:txBody>
      </p:sp>
      <p:sp>
        <p:nvSpPr>
          <p:cNvPr id="7"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slide">
    <p:bg>
      <p:bgPr>
        <a:solidFill>
          <a:srgbClr val="201C70"/>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2725201"/>
            <a:ext cx="9144000" cy="847816"/>
          </a:xfrm>
        </p:spPr>
        <p:txBody>
          <a:bodyPr anchor="t"/>
          <a:lstStyle>
            <a:lvl1pPr algn="ctr">
              <a:defRPr sz="4800" b="0">
                <a:solidFill>
                  <a:schemeClr val="bg1"/>
                </a:solidFill>
              </a:defRPr>
            </a:lvl1pPr>
          </a:lstStyle>
          <a:p>
            <a:r>
              <a:rPr lang="nb-NO" noProof="0" smtClean="0"/>
              <a:t>Klikk for å redigere tittelstil</a:t>
            </a:r>
            <a:endParaRPr lang="nb-NO"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tplakat">
    <p:bg>
      <p:bgPr>
        <a:solidFill>
          <a:srgbClr val="201C70"/>
        </a:solidFill>
        <a:effectLst/>
      </p:bgPr>
    </p:bg>
    <p:spTree>
      <p:nvGrpSpPr>
        <p:cNvPr id="1" name=""/>
        <p:cNvGrpSpPr/>
        <p:nvPr/>
      </p:nvGrpSpPr>
      <p:grpSpPr>
        <a:xfrm>
          <a:off x="0" y="0"/>
          <a:ext cx="0" cy="0"/>
          <a:chOff x="0" y="0"/>
          <a:chExt cx="0" cy="0"/>
        </a:xfrm>
      </p:grpSpPr>
      <p:pic>
        <p:nvPicPr>
          <p:cNvPr id="3" name="Bilde 5" descr="nettbuss_symbol_hvit.gif"/>
          <p:cNvPicPr>
            <a:picLocks noChangeAspect="1"/>
          </p:cNvPicPr>
          <p:nvPr userDrawn="1"/>
        </p:nvPicPr>
        <p:blipFill>
          <a:blip r:embed="rId2" cstate="screen">
            <a:alphaModFix amt="10000"/>
          </a:blip>
          <a:srcRect/>
          <a:stretch>
            <a:fillRect/>
          </a:stretch>
        </p:blipFill>
        <p:spPr bwMode="auto">
          <a:xfrm>
            <a:off x="2786051" y="1395419"/>
            <a:ext cx="3571900" cy="3637825"/>
          </a:xfrm>
          <a:prstGeom prst="rect">
            <a:avLst/>
          </a:prstGeom>
          <a:noFill/>
          <a:ln w="9525">
            <a:noFill/>
            <a:miter lim="800000"/>
            <a:headEnd/>
            <a:tailEnd/>
          </a:ln>
        </p:spPr>
      </p:pic>
      <p:sp>
        <p:nvSpPr>
          <p:cNvPr id="4" name="Title 1"/>
          <p:cNvSpPr>
            <a:spLocks noGrp="1"/>
          </p:cNvSpPr>
          <p:nvPr>
            <p:ph type="ctrTitle"/>
          </p:nvPr>
        </p:nvSpPr>
        <p:spPr>
          <a:xfrm>
            <a:off x="0" y="2725201"/>
            <a:ext cx="9144000" cy="777600"/>
          </a:xfrm>
        </p:spPr>
        <p:txBody>
          <a:bodyPr anchor="ctr"/>
          <a:lstStyle>
            <a:lvl1pPr algn="ctr">
              <a:defRPr sz="3200" b="0">
                <a:solidFill>
                  <a:schemeClr val="bg1"/>
                </a:solidFill>
                <a:latin typeface="Segoe Print" pitchFamily="2" charset="0"/>
              </a:defRPr>
            </a:lvl1pPr>
          </a:lstStyle>
          <a:p>
            <a:r>
              <a:rPr lang="nb-NO" noProof="0" smtClean="0"/>
              <a:t>Klikk for å redigere tittelstil</a:t>
            </a:r>
            <a:endParaRPr lang="nb-NO"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smtClean="0"/>
              <a:t>Klikk for å redigere tittelstil</a:t>
            </a:r>
            <a:endParaRPr lang="nb-NO" noProof="0"/>
          </a:p>
        </p:txBody>
      </p:sp>
      <p:sp>
        <p:nvSpPr>
          <p:cNvPr id="3" name="Content Placeholder 2"/>
          <p:cNvSpPr>
            <a:spLocks noGrp="1"/>
          </p:cNvSpPr>
          <p:nvPr>
            <p:ph idx="1"/>
          </p:nvPr>
        </p:nvSpPr>
        <p:spPr>
          <a:xfrm>
            <a:off x="831600" y="1573200"/>
            <a:ext cx="3524376" cy="4554000"/>
          </a:xfrm>
        </p:spPr>
        <p:txBody>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5" name="Footer Placeholder 4"/>
          <p:cNvSpPr>
            <a:spLocks noGrp="1"/>
          </p:cNvSpPr>
          <p:nvPr>
            <p:ph type="ftr" sz="quarter" idx="11"/>
          </p:nvPr>
        </p:nvSpPr>
        <p:spPr/>
        <p:txBody>
          <a:bodyPr/>
          <a:lstStyle/>
          <a:p>
            <a:endParaRPr lang="nb-NO" noProof="0"/>
          </a:p>
        </p:txBody>
      </p:sp>
      <p:sp>
        <p:nvSpPr>
          <p:cNvPr id="8" name="Picture Placeholder 7"/>
          <p:cNvSpPr>
            <a:spLocks noGrp="1"/>
          </p:cNvSpPr>
          <p:nvPr>
            <p:ph type="pic" sz="quarter" idx="13"/>
          </p:nvPr>
        </p:nvSpPr>
        <p:spPr>
          <a:xfrm>
            <a:off x="4633200" y="1573200"/>
            <a:ext cx="3747600" cy="4554000"/>
          </a:xfrm>
        </p:spPr>
        <p:txBody>
          <a:bodyPr tIns="1620000"/>
          <a:lstStyle>
            <a:lvl1pPr algn="ctr">
              <a:buNone/>
              <a:defRPr/>
            </a:lvl1pPr>
          </a:lstStyle>
          <a:p>
            <a:r>
              <a:rPr lang="nb-NO" noProof="0" smtClean="0"/>
              <a:t>Klikk ikonet for å legge til et bilde</a:t>
            </a:r>
            <a:endParaRPr lang="nb-NO" noProof="0"/>
          </a:p>
        </p:txBody>
      </p:sp>
      <p:sp>
        <p:nvSpPr>
          <p:cNvPr id="9"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smtClean="0"/>
              <a:t>Klikk for å redigere tittelstil</a:t>
            </a:r>
            <a:endParaRPr lang="nb-NO" noProof="0"/>
          </a:p>
        </p:txBody>
      </p:sp>
      <p:sp>
        <p:nvSpPr>
          <p:cNvPr id="3" name="Content Placeholder 2"/>
          <p:cNvSpPr>
            <a:spLocks noGrp="1"/>
          </p:cNvSpPr>
          <p:nvPr>
            <p:ph sz="half" idx="1"/>
          </p:nvPr>
        </p:nvSpPr>
        <p:spPr>
          <a:xfrm>
            <a:off x="831600" y="1573200"/>
            <a:ext cx="3744000" cy="4554000"/>
          </a:xfrm>
        </p:spPr>
        <p:txBody>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4" name="Content Placeholder 3"/>
          <p:cNvSpPr>
            <a:spLocks noGrp="1"/>
          </p:cNvSpPr>
          <p:nvPr>
            <p:ph sz="half" idx="2"/>
          </p:nvPr>
        </p:nvSpPr>
        <p:spPr>
          <a:xfrm>
            <a:off x="4648200" y="1573200"/>
            <a:ext cx="3744000" cy="4554000"/>
          </a:xfrm>
        </p:spPr>
        <p:txBody>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Footer Placeholder 5"/>
          <p:cNvSpPr>
            <a:spLocks noGrp="1"/>
          </p:cNvSpPr>
          <p:nvPr>
            <p:ph type="ftr" sz="quarter" idx="11"/>
          </p:nvPr>
        </p:nvSpPr>
        <p:spPr/>
        <p:txBody>
          <a:bodyPr/>
          <a:lstStyle/>
          <a:p>
            <a:endParaRPr lang="nb-NO" noProof="0"/>
          </a:p>
        </p:txBody>
      </p:sp>
      <p:sp>
        <p:nvSpPr>
          <p:cNvPr id="8"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noProof="0" smtClean="0"/>
              <a:t>Klikk for å redigere tittelstil</a:t>
            </a:r>
            <a:endParaRPr lang="nb-NO" noProof="0"/>
          </a:p>
        </p:txBody>
      </p:sp>
      <p:sp>
        <p:nvSpPr>
          <p:cNvPr id="3" name="Text Placeholder 2"/>
          <p:cNvSpPr>
            <a:spLocks noGrp="1"/>
          </p:cNvSpPr>
          <p:nvPr>
            <p:ph type="body" idx="1"/>
          </p:nvPr>
        </p:nvSpPr>
        <p:spPr>
          <a:xfrm>
            <a:off x="831600" y="1556792"/>
            <a:ext cx="374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smtClean="0"/>
              <a:t>Klikk for å redigere tekststiler i malen</a:t>
            </a:r>
          </a:p>
        </p:txBody>
      </p:sp>
      <p:sp>
        <p:nvSpPr>
          <p:cNvPr id="4" name="Content Placeholder 3"/>
          <p:cNvSpPr>
            <a:spLocks noGrp="1"/>
          </p:cNvSpPr>
          <p:nvPr>
            <p:ph sz="half" idx="2"/>
          </p:nvPr>
        </p:nvSpPr>
        <p:spPr>
          <a:xfrm>
            <a:off x="831600" y="2276873"/>
            <a:ext cx="3744000" cy="3849290"/>
          </a:xfrm>
        </p:spPr>
        <p:txBody>
          <a:bodyPr/>
          <a:lstStyle>
            <a:lvl1pPr>
              <a:defRPr sz="20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5" name="Text Placeholder 4"/>
          <p:cNvSpPr>
            <a:spLocks noGrp="1"/>
          </p:cNvSpPr>
          <p:nvPr>
            <p:ph type="body" sz="quarter" idx="3"/>
          </p:nvPr>
        </p:nvSpPr>
        <p:spPr>
          <a:xfrm>
            <a:off x="4645025" y="1556792"/>
            <a:ext cx="374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smtClean="0"/>
              <a:t>Klikk for å redigere tekststiler i malen</a:t>
            </a:r>
          </a:p>
        </p:txBody>
      </p:sp>
      <p:sp>
        <p:nvSpPr>
          <p:cNvPr id="6" name="Content Placeholder 5"/>
          <p:cNvSpPr>
            <a:spLocks noGrp="1"/>
          </p:cNvSpPr>
          <p:nvPr>
            <p:ph sz="quarter" idx="4"/>
          </p:nvPr>
        </p:nvSpPr>
        <p:spPr>
          <a:xfrm>
            <a:off x="4645025" y="2276873"/>
            <a:ext cx="3744000" cy="3849290"/>
          </a:xfrm>
        </p:spPr>
        <p:txBody>
          <a:bodyPr/>
          <a:lstStyle>
            <a:lvl1pPr>
              <a:defRPr sz="20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8" name="Footer Placeholder 7"/>
          <p:cNvSpPr>
            <a:spLocks noGrp="1"/>
          </p:cNvSpPr>
          <p:nvPr>
            <p:ph type="ftr" sz="quarter" idx="11"/>
          </p:nvPr>
        </p:nvSpPr>
        <p:spPr/>
        <p:txBody>
          <a:bodyPr/>
          <a:lstStyle/>
          <a:p>
            <a:endParaRPr lang="nb-NO" noProof="0"/>
          </a:p>
        </p:txBody>
      </p:sp>
      <p:sp>
        <p:nvSpPr>
          <p:cNvPr id="10" name="Slide Number Placeholder 5"/>
          <p:cNvSpPr>
            <a:spLocks noGrp="1"/>
          </p:cNvSpPr>
          <p:nvPr>
            <p:ph type="sldNum" sz="quarter" idx="12"/>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smtClean="0"/>
              <a:t>Klikk for å redigere tittelstil</a:t>
            </a:r>
            <a:endParaRPr lang="nb-NO" noProof="0"/>
          </a:p>
        </p:txBody>
      </p:sp>
      <p:sp>
        <p:nvSpPr>
          <p:cNvPr id="4" name="Footer Placeholder 3"/>
          <p:cNvSpPr>
            <a:spLocks noGrp="1"/>
          </p:cNvSpPr>
          <p:nvPr>
            <p:ph type="ftr" sz="quarter" idx="11"/>
          </p:nvPr>
        </p:nvSpPr>
        <p:spPr/>
        <p:txBody>
          <a:bodyPr/>
          <a:lstStyle/>
          <a:p>
            <a:endParaRPr lang="nb-NO" noProof="0"/>
          </a:p>
        </p:txBody>
      </p:sp>
      <p:sp>
        <p:nvSpPr>
          <p:cNvPr id="6"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noProof="0"/>
          </a:p>
        </p:txBody>
      </p:sp>
      <p:sp>
        <p:nvSpPr>
          <p:cNvPr id="5"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1600" y="619199"/>
            <a:ext cx="7556824" cy="784800"/>
          </a:xfrm>
          <a:prstGeom prst="rect">
            <a:avLst/>
          </a:prstGeom>
        </p:spPr>
        <p:txBody>
          <a:bodyPr vert="horz" wrap="square" lIns="0" tIns="0" rIns="0" bIns="0" rtlCol="0" anchor="b">
            <a:noAutofit/>
          </a:bodyPr>
          <a:lstStyle/>
          <a:p>
            <a:r>
              <a:rPr lang="nb-NO" noProof="0" smtClean="0"/>
              <a:t>Klikk for å redigere tittelstil</a:t>
            </a:r>
            <a:endParaRPr lang="nb-NO" noProof="0"/>
          </a:p>
        </p:txBody>
      </p:sp>
      <p:sp>
        <p:nvSpPr>
          <p:cNvPr id="3" name="Text Placeholder 2"/>
          <p:cNvSpPr>
            <a:spLocks noGrp="1"/>
          </p:cNvSpPr>
          <p:nvPr>
            <p:ph type="body" idx="1"/>
          </p:nvPr>
        </p:nvSpPr>
        <p:spPr>
          <a:xfrm>
            <a:off x="831600" y="1573200"/>
            <a:ext cx="7556824" cy="4554000"/>
          </a:xfrm>
          <a:prstGeom prst="rect">
            <a:avLst/>
          </a:prstGeom>
        </p:spPr>
        <p:txBody>
          <a:bodyPr vert="horz" wrap="square" lIns="0" tIns="0" rIns="0" bIns="0" rtlCol="0">
            <a:no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5" name="Footer Placeholder 4"/>
          <p:cNvSpPr>
            <a:spLocks noGrp="1"/>
          </p:cNvSpPr>
          <p:nvPr>
            <p:ph type="ftr" sz="quarter" idx="3"/>
          </p:nvPr>
        </p:nvSpPr>
        <p:spPr>
          <a:xfrm>
            <a:off x="846000" y="6462000"/>
            <a:ext cx="6894352" cy="241200"/>
          </a:xfrm>
          <a:prstGeom prst="rect">
            <a:avLst/>
          </a:prstGeom>
        </p:spPr>
        <p:txBody>
          <a:bodyPr vert="horz" wrap="none" lIns="0" tIns="0" rIns="0" bIns="0" rtlCol="0" anchor="t" anchorCtr="0"/>
          <a:lstStyle>
            <a:lvl1pPr algn="l">
              <a:defRPr sz="1200">
                <a:solidFill>
                  <a:srgbClr val="6D6D6D"/>
                </a:solidFill>
              </a:defRPr>
            </a:lvl1pPr>
          </a:lstStyle>
          <a:p>
            <a:endParaRPr lang="nb-NO" noProof="0"/>
          </a:p>
        </p:txBody>
      </p:sp>
      <p:sp>
        <p:nvSpPr>
          <p:cNvPr id="6" name="Slide Number Placeholder 5"/>
          <p:cNvSpPr>
            <a:spLocks noGrp="1"/>
          </p:cNvSpPr>
          <p:nvPr>
            <p:ph type="sldNum" sz="quarter" idx="4"/>
          </p:nvPr>
        </p:nvSpPr>
        <p:spPr>
          <a:xfrm>
            <a:off x="7790238" y="6463496"/>
            <a:ext cx="670194" cy="241002"/>
          </a:xfrm>
          <a:prstGeom prst="rect">
            <a:avLst/>
          </a:prstGeom>
        </p:spPr>
        <p:txBody>
          <a:bodyPr vert="horz" wrap="none" lIns="0" tIns="0" rIns="0" bIns="0" rtlCol="0" anchor="t">
            <a:noAutofit/>
          </a:bodyPr>
          <a:lstStyle>
            <a:lvl1pPr algn="l">
              <a:defRPr sz="1200">
                <a:solidFill>
                  <a:srgbClr val="6D6D6D"/>
                </a:solidFill>
              </a:defRPr>
            </a:lvl1pPr>
          </a:lstStyle>
          <a:p>
            <a:r>
              <a:rPr lang="nb-NO" noProof="0" smtClean="0"/>
              <a:t>  side </a:t>
            </a:r>
            <a:fld id="{70A7CC35-6E0B-4580-B4E9-7780FF608255}" type="slidenum">
              <a:rPr lang="nb-NO" noProof="0" smtClean="0"/>
              <a:pPr/>
              <a:t>‹#›</a:t>
            </a:fld>
            <a:endParaRPr lang="nb-NO" noProof="0"/>
          </a:p>
        </p:txBody>
      </p:sp>
      <p:pic>
        <p:nvPicPr>
          <p:cNvPr id="10" name="Picture 9" descr="ny_logo_ppt_topp.png"/>
          <p:cNvPicPr>
            <a:picLocks noChangeAspect="1"/>
          </p:cNvPicPr>
          <p:nvPr/>
        </p:nvPicPr>
        <p:blipFill>
          <a:blip r:embed="rId12" cstate="print"/>
          <a:srcRect t="29288"/>
          <a:stretch>
            <a:fillRect/>
          </a:stretch>
        </p:blipFill>
        <p:spPr>
          <a:xfrm>
            <a:off x="6974767" y="0"/>
            <a:ext cx="2188283" cy="452576"/>
          </a:xfrm>
          <a:prstGeom prst="rect">
            <a:avLst/>
          </a:prstGeom>
        </p:spPr>
      </p:pic>
      <p:cxnSp>
        <p:nvCxnSpPr>
          <p:cNvPr id="11" name="Straight Connector 10"/>
          <p:cNvCxnSpPr/>
          <p:nvPr/>
        </p:nvCxnSpPr>
        <p:spPr>
          <a:xfrm>
            <a:off x="846000" y="529628"/>
            <a:ext cx="7542000" cy="0"/>
          </a:xfrm>
          <a:prstGeom prst="line">
            <a:avLst/>
          </a:prstGeom>
          <a:ln>
            <a:solidFill>
              <a:srgbClr val="908EB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46000" y="6404188"/>
            <a:ext cx="7542000" cy="0"/>
          </a:xfrm>
          <a:prstGeom prst="line">
            <a:avLst/>
          </a:prstGeom>
          <a:ln>
            <a:solidFill>
              <a:srgbClr val="908EB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59" r:id="rId5"/>
    <p:sldLayoutId id="2147483652" r:id="rId6"/>
    <p:sldLayoutId id="2147483653" r:id="rId7"/>
    <p:sldLayoutId id="2147483654" r:id="rId8"/>
    <p:sldLayoutId id="2147483655" r:id="rId9"/>
    <p:sldLayoutId id="2147483657" r:id="rId10"/>
  </p:sldLayoutIdLst>
  <p:hf hdr="0"/>
  <p:txStyles>
    <p:titleStyle>
      <a:lvl1pPr algn="l" defTabSz="914400" rtl="0" eaLnBrk="1" latinLnBrk="0" hangingPunct="1">
        <a:spcBef>
          <a:spcPct val="0"/>
        </a:spcBef>
        <a:buNone/>
        <a:defRPr sz="3200" kern="1200">
          <a:solidFill>
            <a:srgbClr val="201C70"/>
          </a:solidFill>
          <a:latin typeface="+mj-lt"/>
          <a:ea typeface="+mj-ea"/>
          <a:cs typeface="+mj-cs"/>
        </a:defRPr>
      </a:lvl1pPr>
    </p:titleStyle>
    <p:bodyStyle>
      <a:lvl1pPr marL="174625" indent="-174625" algn="l" defTabSz="914400" rtl="0" eaLnBrk="1" latinLnBrk="0" hangingPunct="1">
        <a:spcBef>
          <a:spcPct val="20000"/>
        </a:spcBef>
        <a:buClr>
          <a:srgbClr val="201C70"/>
        </a:buClr>
        <a:buFont typeface="Calibri" pitchFamily="34" charset="0"/>
        <a:buChar char="●"/>
        <a:defRPr sz="2000" kern="1200">
          <a:solidFill>
            <a:srgbClr val="4F4F4F"/>
          </a:solidFill>
          <a:latin typeface="+mn-lt"/>
          <a:ea typeface="+mn-ea"/>
          <a:cs typeface="+mn-cs"/>
        </a:defRPr>
      </a:lvl1pPr>
      <a:lvl2pPr marL="447675" indent="-180975" algn="l" defTabSz="914400" rtl="0" eaLnBrk="1" latinLnBrk="0" hangingPunct="1">
        <a:spcBef>
          <a:spcPct val="20000"/>
        </a:spcBef>
        <a:buClr>
          <a:schemeClr val="tx2"/>
        </a:buClr>
        <a:buFont typeface="Calibri" pitchFamily="34" charset="0"/>
        <a:buChar char="●"/>
        <a:defRPr sz="1600" kern="1200">
          <a:solidFill>
            <a:srgbClr val="4F4F4F"/>
          </a:solidFill>
          <a:latin typeface="+mn-lt"/>
          <a:ea typeface="+mn-ea"/>
          <a:cs typeface="+mn-cs"/>
        </a:defRPr>
      </a:lvl2pPr>
      <a:lvl3pPr marL="714375" indent="-171450" algn="l" defTabSz="914400" rtl="0" eaLnBrk="1" latinLnBrk="0" hangingPunct="1">
        <a:spcBef>
          <a:spcPct val="20000"/>
        </a:spcBef>
        <a:buClr>
          <a:schemeClr val="tx2"/>
        </a:buClr>
        <a:buFont typeface="Calibri" pitchFamily="34" charset="0"/>
        <a:buChar char="●"/>
        <a:defRPr sz="1400" kern="1200">
          <a:solidFill>
            <a:srgbClr val="4F4F4F"/>
          </a:solidFill>
          <a:latin typeface="+mn-lt"/>
          <a:ea typeface="+mn-ea"/>
          <a:cs typeface="+mn-cs"/>
        </a:defRPr>
      </a:lvl3pPr>
      <a:lvl4pPr marL="990600" indent="-180975" algn="l" defTabSz="914400" rtl="0" eaLnBrk="1" latinLnBrk="0" hangingPunct="1">
        <a:spcBef>
          <a:spcPct val="20000"/>
        </a:spcBef>
        <a:buClr>
          <a:schemeClr val="tx2"/>
        </a:buClr>
        <a:buFont typeface="Calibri" pitchFamily="34" charset="0"/>
        <a:buChar char="●"/>
        <a:defRPr sz="1200" kern="1200">
          <a:solidFill>
            <a:srgbClr val="4F4F4F"/>
          </a:solidFill>
          <a:latin typeface="+mn-lt"/>
          <a:ea typeface="+mn-ea"/>
          <a:cs typeface="+mn-cs"/>
        </a:defRPr>
      </a:lvl4pPr>
      <a:lvl5pPr marL="1257300" indent="-180975" algn="l" defTabSz="914400" rtl="0" eaLnBrk="1" latinLnBrk="0" hangingPunct="1">
        <a:spcBef>
          <a:spcPct val="20000"/>
        </a:spcBef>
        <a:buClr>
          <a:schemeClr val="tx2"/>
        </a:buClr>
        <a:buFont typeface="Calibri" pitchFamily="34" charset="0"/>
        <a:buChar char="●"/>
        <a:defRPr sz="1200" kern="1200">
          <a:solidFill>
            <a:srgbClr val="4F4F4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b-NO" dirty="0" smtClean="0"/>
              <a:t>Erfaringer fra Nittedals-anbudet</a:t>
            </a:r>
            <a:endParaRPr lang="nb-NO" dirty="0"/>
          </a:p>
        </p:txBody>
      </p:sp>
      <p:sp>
        <p:nvSpPr>
          <p:cNvPr id="10" name="Date Placeholder 9"/>
          <p:cNvSpPr>
            <a:spLocks noGrp="1"/>
          </p:cNvSpPr>
          <p:nvPr>
            <p:ph type="dt" sz="half" idx="10"/>
          </p:nvPr>
        </p:nvSpPr>
        <p:spPr/>
        <p:txBody>
          <a:bodyPr/>
          <a:lstStyle/>
          <a:p>
            <a:r>
              <a:rPr lang="nb-NO" dirty="0" smtClean="0"/>
              <a:t>26.09.2014</a:t>
            </a:r>
            <a:endParaRPr lang="nb-NO" dirty="0"/>
          </a:p>
        </p:txBody>
      </p:sp>
      <p:sp>
        <p:nvSpPr>
          <p:cNvPr id="15" name="Text Placeholder 14"/>
          <p:cNvSpPr>
            <a:spLocks noGrp="1"/>
          </p:cNvSpPr>
          <p:nvPr>
            <p:ph type="body" sz="quarter" idx="11"/>
          </p:nvPr>
        </p:nvSpPr>
        <p:spPr/>
        <p:txBody>
          <a:bodyPr/>
          <a:lstStyle/>
          <a:p>
            <a:r>
              <a:rPr lang="nb-NO" dirty="0" smtClean="0"/>
              <a:t>Per Nilsen og Bjørnar Solbakken</a:t>
            </a:r>
            <a:endParaRPr lang="nb-NO" dirty="0"/>
          </a:p>
        </p:txBody>
      </p:sp>
      <p:sp>
        <p:nvSpPr>
          <p:cNvPr id="8" name="Footer Placeholder 7"/>
          <p:cNvSpPr>
            <a:spLocks noGrp="1"/>
          </p:cNvSpPr>
          <p:nvPr>
            <p:ph type="ftr" sz="quarter" idx="3"/>
          </p:nvPr>
        </p:nvSpPr>
        <p:spPr/>
        <p:txBody>
          <a:bodyPr/>
          <a:lstStyle/>
          <a:p>
            <a:endParaRPr lang="nb-NO" noProof="0"/>
          </a:p>
        </p:txBody>
      </p:sp>
      <p:sp>
        <p:nvSpPr>
          <p:cNvPr id="7" name="Slide Number Placeholder 6"/>
          <p:cNvSpPr>
            <a:spLocks noGrp="1"/>
          </p:cNvSpPr>
          <p:nvPr>
            <p:ph type="sldNum" sz="quarter" idx="4"/>
          </p:nvPr>
        </p:nvSpPr>
        <p:spPr/>
        <p:txBody>
          <a:bodyPr/>
          <a:lstStyle/>
          <a:p>
            <a:r>
              <a:rPr lang="nb-NO" noProof="0" smtClean="0"/>
              <a:t>  side </a:t>
            </a:r>
            <a:fld id="{70A7CC35-6E0B-4580-B4E9-7780FF608255}" type="slidenum">
              <a:rPr lang="nb-NO" noProof="0" smtClean="0"/>
              <a:pPr/>
              <a:t>1</a:t>
            </a:fld>
            <a:endParaRPr lang="nb-NO"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Nettbuss Øst AS</a:t>
            </a:r>
            <a:endParaRPr lang="nb-NO" dirty="0"/>
          </a:p>
        </p:txBody>
      </p:sp>
      <p:sp>
        <p:nvSpPr>
          <p:cNvPr id="3" name="Plassholder for innhold 2"/>
          <p:cNvSpPr>
            <a:spLocks noGrp="1"/>
          </p:cNvSpPr>
          <p:nvPr>
            <p:ph idx="1"/>
          </p:nvPr>
        </p:nvSpPr>
        <p:spPr/>
        <p:txBody>
          <a:bodyPr/>
          <a:lstStyle/>
          <a:p>
            <a:r>
              <a:rPr lang="nb-NO" dirty="0" smtClean="0"/>
              <a:t>Nettbuss Øst inndelt i 3 regioner.</a:t>
            </a:r>
          </a:p>
          <a:p>
            <a:r>
              <a:rPr lang="nb-NO" dirty="0" smtClean="0"/>
              <a:t>Ca 1950 ansatte</a:t>
            </a:r>
          </a:p>
          <a:p>
            <a:r>
              <a:rPr lang="nb-NO" dirty="0" smtClean="0"/>
              <a:t>Ca 1000 busser</a:t>
            </a:r>
          </a:p>
          <a:p>
            <a:endParaRPr lang="nb-NO" dirty="0" smtClean="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2</a:t>
            </a:fld>
            <a:endParaRPr lang="nb-NO" noProof="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Nettbuss Øst region Akershus/Oslo</a:t>
            </a:r>
            <a:endParaRPr lang="nb-NO" dirty="0"/>
          </a:p>
        </p:txBody>
      </p:sp>
      <p:sp>
        <p:nvSpPr>
          <p:cNvPr id="3" name="Plassholder for innhold 2"/>
          <p:cNvSpPr>
            <a:spLocks noGrp="1"/>
          </p:cNvSpPr>
          <p:nvPr>
            <p:ph idx="1"/>
          </p:nvPr>
        </p:nvSpPr>
        <p:spPr/>
        <p:txBody>
          <a:bodyPr/>
          <a:lstStyle/>
          <a:p>
            <a:r>
              <a:rPr lang="nb-NO" dirty="0" smtClean="0"/>
              <a:t>9 driftsavdelinger, der 6 av disse er sterkt knyttet til anbudskontrakter for Ruter (Lommedalen, Furubakken, Nittedal, Eidsvoll, Årnes og Bjørkelangen)</a:t>
            </a:r>
          </a:p>
          <a:p>
            <a:r>
              <a:rPr lang="nb-NO" dirty="0" smtClean="0"/>
              <a:t>Totalt 620 ansatte</a:t>
            </a:r>
          </a:p>
          <a:p>
            <a:r>
              <a:rPr lang="nb-NO" dirty="0" smtClean="0"/>
              <a:t>Totalt 268 busser</a:t>
            </a:r>
          </a:p>
          <a:p>
            <a:r>
              <a:rPr lang="nb-NO" dirty="0" smtClean="0"/>
              <a:t>3 Godkjente verksteder</a:t>
            </a:r>
          </a:p>
          <a:p>
            <a:pPr>
              <a:buNone/>
            </a:pPr>
            <a:endParaRPr lang="nb-NO" dirty="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3</a:t>
            </a:fld>
            <a:endParaRPr lang="nb-NO" noProof="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Nettbuss Øst avdeling Nittedal</a:t>
            </a:r>
            <a:endParaRPr lang="nb-NO" dirty="0"/>
          </a:p>
        </p:txBody>
      </p:sp>
      <p:sp>
        <p:nvSpPr>
          <p:cNvPr id="3" name="Plassholder for innhold 2"/>
          <p:cNvSpPr>
            <a:spLocks noGrp="1"/>
          </p:cNvSpPr>
          <p:nvPr>
            <p:ph idx="1"/>
          </p:nvPr>
        </p:nvSpPr>
        <p:spPr/>
        <p:txBody>
          <a:bodyPr/>
          <a:lstStyle/>
          <a:p>
            <a:r>
              <a:rPr lang="nb-NO" dirty="0" smtClean="0"/>
              <a:t>74 ansatte</a:t>
            </a:r>
          </a:p>
          <a:p>
            <a:r>
              <a:rPr lang="nb-NO" dirty="0" smtClean="0"/>
              <a:t>31 busser for Ruter</a:t>
            </a:r>
          </a:p>
          <a:p>
            <a:r>
              <a:rPr lang="nb-NO" dirty="0" smtClean="0"/>
              <a:t>Lokalt verksted</a:t>
            </a:r>
          </a:p>
          <a:p>
            <a:pPr>
              <a:buNone/>
            </a:pPr>
            <a:r>
              <a:rPr lang="nb-NO" dirty="0" smtClean="0"/>
              <a:t>    (ikke godkjent)</a:t>
            </a:r>
          </a:p>
          <a:p>
            <a:r>
              <a:rPr lang="nb-NO" dirty="0" smtClean="0"/>
              <a:t>Ca 1.824.000 km </a:t>
            </a:r>
          </a:p>
          <a:p>
            <a:pPr>
              <a:buNone/>
            </a:pPr>
            <a:endParaRPr lang="nb-NO" dirty="0" smtClean="0"/>
          </a:p>
          <a:p>
            <a:pPr>
              <a:buNone/>
            </a:pPr>
            <a:endParaRPr lang="nb-NO" dirty="0" smtClean="0"/>
          </a:p>
          <a:p>
            <a:endParaRPr lang="nb-NO" dirty="0" smtClean="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4</a:t>
            </a:fld>
            <a:endParaRPr lang="nb-NO" noProof="0"/>
          </a:p>
        </p:txBody>
      </p:sp>
      <p:pic>
        <p:nvPicPr>
          <p:cNvPr id="8" name="Picture 2"/>
          <p:cNvPicPr>
            <a:picLocks noChangeAspect="1" noChangeArrowheads="1"/>
          </p:cNvPicPr>
          <p:nvPr/>
        </p:nvPicPr>
        <p:blipFill>
          <a:blip r:embed="rId2" cstate="print"/>
          <a:srcRect/>
          <a:stretch>
            <a:fillRect/>
          </a:stretch>
        </p:blipFill>
        <p:spPr bwMode="auto">
          <a:xfrm>
            <a:off x="3419872" y="1700808"/>
            <a:ext cx="5030586" cy="374441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Anlegget</a:t>
            </a:r>
            <a:endParaRPr lang="nb-NO" dirty="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5</a:t>
            </a:fld>
            <a:endParaRPr lang="nb-NO" noProof="0"/>
          </a:p>
        </p:txBody>
      </p:sp>
      <p:pic>
        <p:nvPicPr>
          <p:cNvPr id="1027" name="Picture 3"/>
          <p:cNvPicPr>
            <a:picLocks noGrp="1" noChangeAspect="1" noChangeArrowheads="1"/>
          </p:cNvPicPr>
          <p:nvPr>
            <p:ph idx="1"/>
          </p:nvPr>
        </p:nvPicPr>
        <p:blipFill>
          <a:blip r:embed="rId2" cstate="print"/>
          <a:srcRect/>
          <a:stretch>
            <a:fillRect/>
          </a:stretch>
        </p:blipFill>
        <p:spPr bwMode="auto">
          <a:xfrm>
            <a:off x="827584" y="1484784"/>
            <a:ext cx="7556500" cy="25558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Anlegget</a:t>
            </a:r>
            <a:endParaRPr lang="nb-NO" dirty="0"/>
          </a:p>
        </p:txBody>
      </p:sp>
      <p:sp>
        <p:nvSpPr>
          <p:cNvPr id="3" name="Plassholder for innhold 2"/>
          <p:cNvSpPr>
            <a:spLocks noGrp="1"/>
          </p:cNvSpPr>
          <p:nvPr>
            <p:ph idx="1"/>
          </p:nvPr>
        </p:nvSpPr>
        <p:spPr/>
        <p:txBody>
          <a:bodyPr/>
          <a:lstStyle/>
          <a:p>
            <a:r>
              <a:rPr lang="nb-NO" dirty="0" smtClean="0"/>
              <a:t>Anleggsbefaring gjennomført 20. august med eier, Ruter# og Nettbuss.</a:t>
            </a:r>
          </a:p>
          <a:p>
            <a:pPr>
              <a:buNone/>
            </a:pPr>
            <a:endParaRPr lang="nb-NO" dirty="0" smtClean="0"/>
          </a:p>
          <a:p>
            <a:r>
              <a:rPr lang="nb-NO" dirty="0" smtClean="0"/>
              <a:t>Noen viktige utbedringer(eiers ansvar) som må gjøres på kort sikt frem til utløp av dagens kontrakt.</a:t>
            </a:r>
          </a:p>
          <a:p>
            <a:pPr lvl="1"/>
            <a:r>
              <a:rPr lang="nb-NO" dirty="0" smtClean="0"/>
              <a:t>Tette tak</a:t>
            </a:r>
          </a:p>
          <a:p>
            <a:pPr lvl="1"/>
            <a:r>
              <a:rPr lang="nb-NO" dirty="0" smtClean="0"/>
              <a:t>Følgeskader av vannlekkasjer</a:t>
            </a:r>
          </a:p>
          <a:p>
            <a:pPr lvl="1"/>
            <a:r>
              <a:rPr lang="nb-NO" dirty="0" smtClean="0"/>
              <a:t>Vannprøve oljeutskiller</a:t>
            </a:r>
          </a:p>
          <a:p>
            <a:pPr lvl="1"/>
            <a:r>
              <a:rPr lang="nb-NO" dirty="0" smtClean="0"/>
              <a:t>Fyrkjele må utbedres/byttes ut (stengt av brannvesen).</a:t>
            </a:r>
          </a:p>
          <a:p>
            <a:pPr lvl="1">
              <a:buNone/>
            </a:pPr>
            <a:endParaRPr lang="nb-NO" dirty="0" smtClean="0"/>
          </a:p>
          <a:p>
            <a:r>
              <a:rPr lang="nb-NO" dirty="0" smtClean="0"/>
              <a:t>Utbedringer på lengre sikt.</a:t>
            </a:r>
          </a:p>
          <a:p>
            <a:pPr lvl="1"/>
            <a:r>
              <a:rPr lang="nb-NO" dirty="0" smtClean="0"/>
              <a:t>Totalrenovering må gjennomføres pga alder og slitasje. Alternativt bygge nytt.</a:t>
            </a:r>
          </a:p>
          <a:p>
            <a:pPr lvl="1"/>
            <a:r>
              <a:rPr lang="nb-NO" dirty="0" smtClean="0"/>
              <a:t>Anlegget er for lite både innvendig og utvendig sett mot antall ansatte og antall busser.</a:t>
            </a:r>
          </a:p>
          <a:p>
            <a:pPr lvl="1"/>
            <a:r>
              <a:rPr lang="nb-NO" dirty="0" smtClean="0"/>
              <a:t>Fasiliteter for sjåfører og administrasjonen er ikke akseptable på sikt.</a:t>
            </a:r>
          </a:p>
          <a:p>
            <a:pPr lvl="1"/>
            <a:r>
              <a:rPr lang="nb-NO" dirty="0" smtClean="0"/>
              <a:t>Verksted trenger oppgradering.</a:t>
            </a:r>
          </a:p>
          <a:p>
            <a:endParaRPr lang="nb-NO" dirty="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6</a:t>
            </a:fld>
            <a:endParaRPr lang="nb-NO" noProof="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Linjekart</a:t>
            </a:r>
            <a:endParaRPr lang="nb-NO" dirty="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7</a:t>
            </a:fld>
            <a:endParaRPr lang="nb-NO" noProof="0"/>
          </a:p>
        </p:txBody>
      </p:sp>
      <p:pic>
        <p:nvPicPr>
          <p:cNvPr id="1027" name="Picture 3"/>
          <p:cNvPicPr>
            <a:picLocks noChangeAspect="1" noChangeArrowheads="1"/>
          </p:cNvPicPr>
          <p:nvPr/>
        </p:nvPicPr>
        <p:blipFill>
          <a:blip r:embed="rId2" cstate="print"/>
          <a:srcRect/>
          <a:stretch>
            <a:fillRect/>
          </a:stretch>
        </p:blipFill>
        <p:spPr bwMode="auto">
          <a:xfrm>
            <a:off x="2843808" y="620688"/>
            <a:ext cx="5676900" cy="5734050"/>
          </a:xfrm>
          <a:prstGeom prst="rect">
            <a:avLst/>
          </a:prstGeom>
          <a:noFill/>
          <a:ln w="9525">
            <a:noFill/>
            <a:miter lim="800000"/>
            <a:headEnd/>
            <a:tailEnd/>
          </a:ln>
        </p:spPr>
      </p:pic>
      <p:sp>
        <p:nvSpPr>
          <p:cNvPr id="15" name="Ellipse 14"/>
          <p:cNvSpPr/>
          <p:nvPr/>
        </p:nvSpPr>
        <p:spPr>
          <a:xfrm>
            <a:off x="3779912" y="4797152"/>
            <a:ext cx="1872208" cy="50405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p:cNvSpPr/>
          <p:nvPr/>
        </p:nvSpPr>
        <p:spPr>
          <a:xfrm>
            <a:off x="5724128" y="2132856"/>
            <a:ext cx="1152128" cy="165618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p:cNvSpPr/>
          <p:nvPr/>
        </p:nvSpPr>
        <p:spPr>
          <a:xfrm>
            <a:off x="6300192" y="5157192"/>
            <a:ext cx="1296144" cy="50405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p:cNvSpPr/>
          <p:nvPr/>
        </p:nvSpPr>
        <p:spPr>
          <a:xfrm>
            <a:off x="6300192" y="548680"/>
            <a:ext cx="1080120" cy="36004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p:cNvSpPr/>
          <p:nvPr/>
        </p:nvSpPr>
        <p:spPr>
          <a:xfrm>
            <a:off x="7452320" y="692696"/>
            <a:ext cx="936104" cy="36004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p:cNvSpPr/>
          <p:nvPr/>
        </p:nvSpPr>
        <p:spPr>
          <a:xfrm>
            <a:off x="6804248" y="3140968"/>
            <a:ext cx="648072" cy="93610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p:cNvSpPr txBox="1"/>
          <p:nvPr/>
        </p:nvSpPr>
        <p:spPr>
          <a:xfrm>
            <a:off x="827584" y="1412776"/>
            <a:ext cx="1944216" cy="4801314"/>
          </a:xfrm>
          <a:prstGeom prst="rect">
            <a:avLst/>
          </a:prstGeom>
          <a:noFill/>
        </p:spPr>
        <p:txBody>
          <a:bodyPr wrap="square" rtlCol="0">
            <a:spAutoFit/>
          </a:bodyPr>
          <a:lstStyle/>
          <a:p>
            <a:pPr>
              <a:buFont typeface="Arial" pitchFamily="34" charset="0"/>
              <a:buChar char="•"/>
            </a:pPr>
            <a:r>
              <a:rPr lang="nb-NO" sz="900" dirty="0" smtClean="0"/>
              <a:t>Ny trase mellom Oslo Bussterminal og Carl Berners Plass fra 05.10.14. Vil gi raskere kjøretid, men betinger at reisende mellom Oslo Bussterminal og Carl Berner må ta trikk eller alternative ruter med overgang på Carl Berner.</a:t>
            </a:r>
          </a:p>
          <a:p>
            <a:pPr>
              <a:buFont typeface="Arial" pitchFamily="34" charset="0"/>
              <a:buChar char="•"/>
            </a:pPr>
            <a:endParaRPr lang="nb-NO" sz="900" dirty="0" smtClean="0"/>
          </a:p>
          <a:p>
            <a:pPr>
              <a:buFont typeface="Arial" pitchFamily="34" charset="0"/>
              <a:buChar char="•"/>
            </a:pPr>
            <a:r>
              <a:rPr lang="nb-NO" sz="900" dirty="0" smtClean="0"/>
              <a:t>Carl Berners plass. Trafikale problemer?</a:t>
            </a:r>
          </a:p>
          <a:p>
            <a:pPr>
              <a:buFont typeface="Arial" pitchFamily="34" charset="0"/>
              <a:buChar char="•"/>
            </a:pPr>
            <a:endParaRPr lang="nb-NO" sz="900" dirty="0" smtClean="0"/>
          </a:p>
          <a:p>
            <a:pPr>
              <a:buFont typeface="Arial" pitchFamily="34" charset="0"/>
              <a:buChar char="•"/>
            </a:pPr>
            <a:r>
              <a:rPr lang="nb-NO" sz="900" dirty="0" smtClean="0"/>
              <a:t>Gjelleråsen. Forsinkelser kontra overgang. </a:t>
            </a:r>
          </a:p>
          <a:p>
            <a:pPr>
              <a:buFont typeface="Arial" pitchFamily="34" charset="0"/>
              <a:buChar char="•"/>
            </a:pPr>
            <a:endParaRPr lang="nb-NO" sz="900" dirty="0" smtClean="0"/>
          </a:p>
          <a:p>
            <a:pPr>
              <a:buFont typeface="Arial" pitchFamily="34" charset="0"/>
              <a:buChar char="•"/>
            </a:pPr>
            <a:r>
              <a:rPr lang="nb-NO" sz="900" dirty="0" smtClean="0"/>
              <a:t>Strekningen Dam – Slattum. Mye kø og forsinkelser.</a:t>
            </a:r>
          </a:p>
          <a:p>
            <a:pPr>
              <a:buFont typeface="Arial" pitchFamily="34" charset="0"/>
              <a:buChar char="•"/>
            </a:pPr>
            <a:endParaRPr lang="nb-NO" sz="900" dirty="0" smtClean="0"/>
          </a:p>
          <a:p>
            <a:pPr>
              <a:buFont typeface="Arial" pitchFamily="34" charset="0"/>
              <a:buChar char="•"/>
            </a:pPr>
            <a:r>
              <a:rPr lang="nb-NO" sz="900" dirty="0" smtClean="0"/>
              <a:t>Området som betjenes av servicelinjene. Trang trase (spesielt på vinter), mange fartsdumper, bratt.</a:t>
            </a:r>
          </a:p>
          <a:p>
            <a:pPr>
              <a:buFont typeface="Arial" pitchFamily="34" charset="0"/>
              <a:buChar char="•"/>
            </a:pPr>
            <a:endParaRPr lang="nb-NO" sz="900" dirty="0" smtClean="0"/>
          </a:p>
          <a:p>
            <a:pPr>
              <a:buFont typeface="Arial" pitchFamily="34" charset="0"/>
              <a:buChar char="•"/>
            </a:pPr>
            <a:r>
              <a:rPr lang="nb-NO" sz="900" dirty="0" smtClean="0"/>
              <a:t>Hellerudhaugen og Kongsskog. Trangt. Toalettfasiliteter.</a:t>
            </a:r>
          </a:p>
          <a:p>
            <a:pPr>
              <a:buFont typeface="Arial" pitchFamily="34" charset="0"/>
              <a:buChar char="•"/>
            </a:pPr>
            <a:endParaRPr lang="nb-NO" sz="900" dirty="0" smtClean="0"/>
          </a:p>
          <a:p>
            <a:pPr>
              <a:buFont typeface="Arial" pitchFamily="34" charset="0"/>
              <a:buChar char="•"/>
            </a:pPr>
            <a:r>
              <a:rPr lang="nb-NO" sz="900" dirty="0" smtClean="0"/>
              <a:t>Ny trase mellom Oslo Bussterminal og Carl Berners Plass fra 05.10.14. Vil gi raskere kjøretid, men betinger at reisende mellom Oslo Bussterminal og Carl Berner må ta trikk eller alternative ruter med overgang på Carl Berner.</a:t>
            </a:r>
          </a:p>
          <a:p>
            <a:pPr>
              <a:buFont typeface="Arial" pitchFamily="34" charset="0"/>
              <a:buChar char="•"/>
            </a:pPr>
            <a:endParaRPr lang="nb-NO" sz="900" dirty="0" smtClean="0"/>
          </a:p>
          <a:p>
            <a:pPr>
              <a:buFont typeface="Arial" pitchFamily="34" charset="0"/>
              <a:buChar char="•"/>
            </a:pPr>
            <a:r>
              <a:rPr lang="nb-NO" sz="900" dirty="0" smtClean="0"/>
              <a:t>Riksvei 4 gir små muligheter for omkjøring ved stopp i trafikk/ulykker.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Utfordringer ved avdelingen</a:t>
            </a:r>
            <a:endParaRPr lang="nb-NO" dirty="0"/>
          </a:p>
        </p:txBody>
      </p:sp>
      <p:sp>
        <p:nvSpPr>
          <p:cNvPr id="3" name="Plassholder for innhold 2"/>
          <p:cNvSpPr>
            <a:spLocks noGrp="1"/>
          </p:cNvSpPr>
          <p:nvPr>
            <p:ph idx="1"/>
          </p:nvPr>
        </p:nvSpPr>
        <p:spPr/>
        <p:txBody>
          <a:bodyPr/>
          <a:lstStyle/>
          <a:p>
            <a:r>
              <a:rPr lang="nb-NO" dirty="0" smtClean="0"/>
              <a:t>Høyt sykefravær. Total 15% (6,4% korttid og 8,6% langtid)</a:t>
            </a:r>
          </a:p>
          <a:p>
            <a:pPr lvl="1"/>
            <a:r>
              <a:rPr lang="nb-NO" dirty="0" smtClean="0"/>
              <a:t>Alderssammensetning</a:t>
            </a:r>
          </a:p>
          <a:p>
            <a:pPr lvl="1"/>
            <a:r>
              <a:rPr lang="nb-NO" dirty="0" smtClean="0"/>
              <a:t>Mye rushkjøring med knappe kjøretider</a:t>
            </a:r>
          </a:p>
          <a:p>
            <a:pPr lvl="1"/>
            <a:r>
              <a:rPr lang="nb-NO" dirty="0" smtClean="0"/>
              <a:t>Omskolerte med helseplager</a:t>
            </a:r>
          </a:p>
          <a:p>
            <a:pPr lvl="1"/>
            <a:r>
              <a:rPr lang="nb-NO" dirty="0" smtClean="0"/>
              <a:t>Mye bråk med nattbussen</a:t>
            </a:r>
          </a:p>
          <a:p>
            <a:pPr lvl="1"/>
            <a:r>
              <a:rPr lang="nb-NO" dirty="0" smtClean="0"/>
              <a:t>Fartsdumper</a:t>
            </a:r>
          </a:p>
          <a:p>
            <a:pPr lvl="1">
              <a:buNone/>
            </a:pPr>
            <a:endParaRPr lang="nb-NO" dirty="0" smtClean="0"/>
          </a:p>
          <a:p>
            <a:r>
              <a:rPr lang="nb-NO" dirty="0" smtClean="0"/>
              <a:t>Materiell</a:t>
            </a:r>
          </a:p>
          <a:p>
            <a:pPr lvl="1"/>
            <a:r>
              <a:rPr lang="nb-NO" dirty="0" smtClean="0"/>
              <a:t>15 meters laventré-busser. Utfordringer knyttet til trange traseer og holdeplasser</a:t>
            </a:r>
          </a:p>
          <a:p>
            <a:pPr lvl="1"/>
            <a:r>
              <a:rPr lang="nb-NO" dirty="0" smtClean="0"/>
              <a:t>Stor slitasje på bussene (trikkeskinner, brostein, fartsdumper)</a:t>
            </a:r>
          </a:p>
          <a:p>
            <a:pPr lvl="1"/>
            <a:r>
              <a:rPr lang="nb-NO" dirty="0" smtClean="0"/>
              <a:t>Mange passasjerer 301/302 stor innvendig slitasje, mye renhold.</a:t>
            </a:r>
          </a:p>
          <a:p>
            <a:pPr lvl="1"/>
            <a:r>
              <a:rPr lang="nb-NO" dirty="0" smtClean="0"/>
              <a:t>Uvanlig mye punkteringer. Trase? Veiarbeid?</a:t>
            </a:r>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8</a:t>
            </a:fld>
            <a:endParaRPr lang="nb-NO" noProof="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Positivt ved avdelingen</a:t>
            </a:r>
            <a:endParaRPr lang="nb-NO" dirty="0"/>
          </a:p>
        </p:txBody>
      </p:sp>
      <p:sp>
        <p:nvSpPr>
          <p:cNvPr id="3" name="Plassholder for innhold 2"/>
          <p:cNvSpPr>
            <a:spLocks noGrp="1"/>
          </p:cNvSpPr>
          <p:nvPr>
            <p:ph idx="1"/>
          </p:nvPr>
        </p:nvSpPr>
        <p:spPr/>
        <p:txBody>
          <a:bodyPr/>
          <a:lstStyle/>
          <a:p>
            <a:r>
              <a:rPr lang="nb-NO" dirty="0" smtClean="0"/>
              <a:t>Stort eierskap til avdelingen, rutinerte sjåfører. Mye erfaring.</a:t>
            </a:r>
          </a:p>
          <a:p>
            <a:r>
              <a:rPr lang="nb-NO" dirty="0" smtClean="0"/>
              <a:t>Aktiv velferdsforening, støttet av bedriften. Skaper trivsel.</a:t>
            </a:r>
          </a:p>
          <a:p>
            <a:r>
              <a:rPr lang="nb-NO" dirty="0" smtClean="0"/>
              <a:t>Erfarne mekanikere.</a:t>
            </a:r>
          </a:p>
          <a:p>
            <a:r>
              <a:rPr lang="nb-NO" dirty="0" smtClean="0"/>
              <a:t>Godt samarbeid med de 3 lokale foreningene og verneside.</a:t>
            </a:r>
          </a:p>
          <a:p>
            <a:r>
              <a:rPr lang="nb-NO" dirty="0" smtClean="0"/>
              <a:t>Oppegående og aktivt rute-/turnusutvalg.</a:t>
            </a:r>
          </a:p>
          <a:p>
            <a:r>
              <a:rPr lang="nb-NO" dirty="0" smtClean="0"/>
              <a:t>Godt lokalt samarbeid med Ruter#.</a:t>
            </a:r>
          </a:p>
          <a:p>
            <a:r>
              <a:rPr lang="nb-NO" dirty="0" smtClean="0"/>
              <a:t>Godt lokalt samarbeid med Nittedal kommune og skoler.</a:t>
            </a:r>
          </a:p>
          <a:p>
            <a:r>
              <a:rPr lang="nb-NO" dirty="0" smtClean="0"/>
              <a:t>Oversiktlige hovedlinjer (310 , 302 og servicelinjer).</a:t>
            </a:r>
          </a:p>
          <a:p>
            <a:r>
              <a:rPr lang="nb-NO" dirty="0" smtClean="0"/>
              <a:t>Spennende muligheter i ett område i vekst.</a:t>
            </a:r>
          </a:p>
          <a:p>
            <a:pPr lvl="1">
              <a:buNone/>
            </a:pPr>
            <a:endParaRPr lang="nb-NO" dirty="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4"/>
          </p:nvPr>
        </p:nvSpPr>
        <p:spPr/>
        <p:txBody>
          <a:bodyPr/>
          <a:lstStyle/>
          <a:p>
            <a:r>
              <a:rPr lang="nb-NO" noProof="0" smtClean="0"/>
              <a:t>  side </a:t>
            </a:r>
            <a:fld id="{70A7CC35-6E0B-4580-B4E9-7780FF608255}" type="slidenum">
              <a:rPr lang="nb-NO" noProof="0" smtClean="0"/>
              <a:pPr/>
              <a:t>9</a:t>
            </a:fld>
            <a:endParaRPr lang="nb-NO" noProof="0"/>
          </a:p>
        </p:txBody>
      </p:sp>
    </p:spTree>
  </p:cSld>
  <p:clrMapOvr>
    <a:masterClrMapping/>
  </p:clrMapOvr>
</p:sld>
</file>

<file path=ppt/theme/theme1.xml><?xml version="1.0" encoding="utf-8"?>
<a:theme xmlns:a="http://schemas.openxmlformats.org/drawingml/2006/main" name="blank">
  <a:themeElements>
    <a:clrScheme name="Nettbuss AS">
      <a:dk1>
        <a:sysClr val="windowText" lastClr="000000"/>
      </a:dk1>
      <a:lt1>
        <a:sysClr val="window" lastClr="FFFFFF"/>
      </a:lt1>
      <a:dk2>
        <a:srgbClr val="1F145D"/>
      </a:dk2>
      <a:lt2>
        <a:srgbClr val="0098DB"/>
      </a:lt2>
      <a:accent1>
        <a:srgbClr val="952D98"/>
      </a:accent1>
      <a:accent2>
        <a:srgbClr val="622567"/>
      </a:accent2>
      <a:accent3>
        <a:srgbClr val="D10074"/>
      </a:accent3>
      <a:accent4>
        <a:srgbClr val="3095B4"/>
      </a:accent4>
      <a:accent5>
        <a:srgbClr val="739600"/>
      </a:accent5>
      <a:accent6>
        <a:srgbClr val="B6BF00"/>
      </a:accent6>
      <a:hlink>
        <a:srgbClr val="939393"/>
      </a:hlink>
      <a:folHlink>
        <a:srgbClr val="A7A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336</TotalTime>
  <Words>498</Words>
  <Application>Microsoft Office PowerPoint</Application>
  <PresentationFormat>Skjermfremvisning (4:3)</PresentationFormat>
  <Paragraphs>82</Paragraphs>
  <Slides>9</Slides>
  <Notes>0</Notes>
  <HiddenSlides>0</HiddenSlides>
  <MMClips>0</MMClips>
  <ScaleCrop>false</ScaleCrop>
  <HeadingPairs>
    <vt:vector size="4" baseType="variant">
      <vt:variant>
        <vt:lpstr>Tema</vt:lpstr>
      </vt:variant>
      <vt:variant>
        <vt:i4>1</vt:i4>
      </vt:variant>
      <vt:variant>
        <vt:lpstr>Lysbildetitler</vt:lpstr>
      </vt:variant>
      <vt:variant>
        <vt:i4>9</vt:i4>
      </vt:variant>
    </vt:vector>
  </HeadingPairs>
  <TitlesOfParts>
    <vt:vector size="10" baseType="lpstr">
      <vt:lpstr>blank</vt:lpstr>
      <vt:lpstr>Erfaringer fra Nittedals-anbudet</vt:lpstr>
      <vt:lpstr>Nettbuss Øst AS</vt:lpstr>
      <vt:lpstr>Nettbuss Øst region Akershus/Oslo</vt:lpstr>
      <vt:lpstr>Nettbuss Øst avdeling Nittedal</vt:lpstr>
      <vt:lpstr>Anlegget</vt:lpstr>
      <vt:lpstr>Anlegget</vt:lpstr>
      <vt:lpstr>Linjekart</vt:lpstr>
      <vt:lpstr>Utfordringer ved avdelingen</vt:lpstr>
      <vt:lpstr>Positivt ved avdelingen</vt:lpstr>
    </vt:vector>
  </TitlesOfParts>
  <Company>Nettbuss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bretor</dc:creator>
  <cp:lastModifiedBy>bretor</cp:lastModifiedBy>
  <cp:revision>39</cp:revision>
  <dcterms:created xsi:type="dcterms:W3CDTF">2014-09-18T07:33:40Z</dcterms:created>
  <dcterms:modified xsi:type="dcterms:W3CDTF">2014-09-25T20:54:15Z</dcterms:modified>
</cp:coreProperties>
</file>