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6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4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9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3384-DFE4-E24C-81C8-5C4FF95CE600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DF64B-27E5-D34B-BCE1-FA71DCD569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542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2B7D9-0015-0545-815F-9CD93CC5778F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91E7-1669-E345-8691-30B98EECA5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456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081" indent="-28349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970" indent="-2267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58" indent="-2267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147" indent="-2267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4735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8323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1911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5499" indent="-2267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7F707A-997F-44DC-873D-415EB7E2539C}" type="slidenum">
              <a:rPr lang="nb-NO" smtClean="0"/>
              <a:pPr eaLnBrk="1" hangingPunct="1"/>
              <a:t>2</a:t>
            </a:fld>
            <a:endParaRPr lang="nb-NO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err="1" smtClean="0"/>
              <a:t>Oppdatert</a:t>
            </a:r>
            <a:r>
              <a:rPr lang="en-US" dirty="0" smtClean="0"/>
              <a:t> 16.11.15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8740" y="2397785"/>
            <a:ext cx="8246520" cy="1470025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60150" y="4743981"/>
            <a:ext cx="8023700" cy="627792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05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2292" y="274638"/>
            <a:ext cx="787450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12292" y="1600201"/>
            <a:ext cx="7874508" cy="412570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8" name="Bilde 7" descr="boreal_pp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4680" y="3154680"/>
            <a:ext cx="6858000" cy="548640"/>
          </a:xfrm>
          <a:prstGeom prst="rect">
            <a:avLst/>
          </a:prstGeom>
        </p:spPr>
      </p:pic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49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20766" y="274638"/>
            <a:ext cx="5756234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 descr="boreal_ppt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4680" y="3154680"/>
            <a:ext cx="6858000" cy="548640"/>
          </a:xfrm>
          <a:prstGeom prst="rect">
            <a:avLst/>
          </a:prstGeom>
        </p:spPr>
      </p:pic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383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6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98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6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8"/>
          <p:cNvSpPr>
            <a:spLocks noGrp="1"/>
          </p:cNvSpPr>
          <p:nvPr>
            <p:ph type="sldNum" sz="quarter" idx="10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3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3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609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469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25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 descr="boreal_ppt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31520"/>
          </a:xfrm>
          <a:prstGeom prst="rect">
            <a:avLst/>
          </a:prstGeom>
        </p:spPr>
      </p:pic>
      <p:sp>
        <p:nvSpPr>
          <p:cNvPr id="9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6553200" y="5925797"/>
            <a:ext cx="2133600" cy="463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D261E97A-4F2A-F44B-944E-514D445BA75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24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Dialogkonferanse Kombinert mobilitet</a:t>
            </a:r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757"/>
            <a:ext cx="9144000" cy="311505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320025" y="5246894"/>
            <a:ext cx="256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12.02.2018</a:t>
            </a:r>
            <a:endParaRPr lang="nb-NO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18" y="327655"/>
            <a:ext cx="56673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2908342" y="5723568"/>
            <a:ext cx="763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Sokndal</a:t>
            </a:r>
            <a:endParaRPr lang="en-US" sz="800" dirty="0">
              <a:latin typeface="+mn-lt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3376605" y="5374317"/>
            <a:ext cx="476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+mj-lt"/>
              </a:rPr>
              <a:t>Tau</a:t>
            </a: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6850055" y="346705"/>
            <a:ext cx="939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j-lt"/>
              </a:rPr>
              <a:t>Hammerfest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7551443" y="955481"/>
            <a:ext cx="490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+mn-lt"/>
              </a:rPr>
              <a:t>Alta</a:t>
            </a: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8660171" y="662617"/>
            <a:ext cx="631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en-US" sz="800" dirty="0" err="1">
                <a:latin typeface="+mn-lt"/>
              </a:rPr>
              <a:t>Vadsø</a:t>
            </a:r>
            <a:endParaRPr lang="en-US" sz="800" dirty="0">
              <a:latin typeface="+mn-lt"/>
            </a:endParaRPr>
          </a:p>
        </p:txBody>
      </p:sp>
      <p:sp>
        <p:nvSpPr>
          <p:cNvPr id="146" name="Oval 28"/>
          <p:cNvSpPr>
            <a:spLocks noChangeArrowheads="1"/>
          </p:cNvSpPr>
          <p:nvPr/>
        </p:nvSpPr>
        <p:spPr bwMode="auto">
          <a:xfrm>
            <a:off x="6513505" y="1602417"/>
            <a:ext cx="60325" cy="682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47" name="Oval 29"/>
          <p:cNvSpPr>
            <a:spLocks noChangeArrowheads="1"/>
          </p:cNvSpPr>
          <p:nvPr/>
        </p:nvSpPr>
        <p:spPr bwMode="auto">
          <a:xfrm>
            <a:off x="7481880" y="919792"/>
            <a:ext cx="58738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48" name="Oval 30"/>
          <p:cNvSpPr>
            <a:spLocks noChangeArrowheads="1"/>
          </p:cNvSpPr>
          <p:nvPr/>
        </p:nvSpPr>
        <p:spPr bwMode="auto">
          <a:xfrm>
            <a:off x="7542205" y="66579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49" name="Oval 31"/>
          <p:cNvSpPr>
            <a:spLocks noChangeArrowheads="1"/>
          </p:cNvSpPr>
          <p:nvPr/>
        </p:nvSpPr>
        <p:spPr bwMode="auto">
          <a:xfrm>
            <a:off x="5508618" y="2504117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0" name="Oval 32"/>
          <p:cNvSpPr>
            <a:spLocks noChangeArrowheads="1"/>
          </p:cNvSpPr>
          <p:nvPr/>
        </p:nvSpPr>
        <p:spPr bwMode="auto">
          <a:xfrm>
            <a:off x="3306755" y="5525130"/>
            <a:ext cx="60325" cy="682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1" name="Oval 33"/>
          <p:cNvSpPr>
            <a:spLocks noChangeArrowheads="1"/>
          </p:cNvSpPr>
          <p:nvPr/>
        </p:nvSpPr>
        <p:spPr bwMode="auto">
          <a:xfrm>
            <a:off x="3316280" y="5556880"/>
            <a:ext cx="60325" cy="682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2" name="Oval 34"/>
          <p:cNvSpPr>
            <a:spLocks noChangeArrowheads="1"/>
          </p:cNvSpPr>
          <p:nvPr/>
        </p:nvSpPr>
        <p:spPr bwMode="auto">
          <a:xfrm>
            <a:off x="3424230" y="5764842"/>
            <a:ext cx="61913" cy="682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3" name="Text Box 36"/>
          <p:cNvSpPr txBox="1">
            <a:spLocks noChangeArrowheads="1"/>
          </p:cNvSpPr>
          <p:nvPr/>
        </p:nvSpPr>
        <p:spPr bwMode="auto">
          <a:xfrm>
            <a:off x="7585068" y="132392"/>
            <a:ext cx="958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Honningsvåg</a:t>
            </a:r>
            <a:endParaRPr lang="en-US" sz="800" dirty="0">
              <a:latin typeface="+mn-lt"/>
            </a:endParaRPr>
          </a:p>
        </p:txBody>
      </p:sp>
      <p:sp>
        <p:nvSpPr>
          <p:cNvPr id="154" name="Oval 37"/>
          <p:cNvSpPr>
            <a:spLocks noChangeArrowheads="1"/>
          </p:cNvSpPr>
          <p:nvPr/>
        </p:nvSpPr>
        <p:spPr bwMode="auto">
          <a:xfrm>
            <a:off x="7894630" y="419730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5" name="Text Box 38"/>
          <p:cNvSpPr txBox="1">
            <a:spLocks noChangeArrowheads="1"/>
          </p:cNvSpPr>
          <p:nvPr/>
        </p:nvSpPr>
        <p:spPr bwMode="auto">
          <a:xfrm>
            <a:off x="4673593" y="2431092"/>
            <a:ext cx="1152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+mn-lt"/>
              </a:rPr>
              <a:t>Sandnessjøen</a:t>
            </a:r>
          </a:p>
        </p:txBody>
      </p:sp>
      <p:sp>
        <p:nvSpPr>
          <p:cNvPr id="156" name="Oval 39"/>
          <p:cNvSpPr>
            <a:spLocks noChangeArrowheads="1"/>
          </p:cNvSpPr>
          <p:nvPr/>
        </p:nvSpPr>
        <p:spPr bwMode="auto">
          <a:xfrm>
            <a:off x="4887905" y="3715380"/>
            <a:ext cx="60325" cy="682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57" name="Text Box 42"/>
          <p:cNvSpPr txBox="1">
            <a:spLocks noChangeArrowheads="1"/>
          </p:cNvSpPr>
          <p:nvPr/>
        </p:nvSpPr>
        <p:spPr bwMode="auto">
          <a:xfrm>
            <a:off x="2497130" y="5436230"/>
            <a:ext cx="9890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j-lt"/>
              </a:rPr>
              <a:t>Stavanger</a:t>
            </a:r>
          </a:p>
        </p:txBody>
      </p:sp>
      <p:sp>
        <p:nvSpPr>
          <p:cNvPr id="158" name="Text Box 43"/>
          <p:cNvSpPr txBox="1">
            <a:spLocks noChangeArrowheads="1"/>
          </p:cNvSpPr>
          <p:nvPr/>
        </p:nvSpPr>
        <p:spPr bwMode="auto">
          <a:xfrm>
            <a:off x="5505443" y="1386517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>
                <a:latin typeface="+mn-lt"/>
              </a:rPr>
              <a:t>Sortland</a:t>
            </a:r>
          </a:p>
        </p:txBody>
      </p:sp>
      <p:sp>
        <p:nvSpPr>
          <p:cNvPr id="159" name="Text Box 45"/>
          <p:cNvSpPr txBox="1">
            <a:spLocks noChangeArrowheads="1"/>
          </p:cNvSpPr>
          <p:nvPr/>
        </p:nvSpPr>
        <p:spPr bwMode="auto">
          <a:xfrm>
            <a:off x="5129205" y="4667880"/>
            <a:ext cx="42832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Trysil</a:t>
            </a:r>
            <a:endParaRPr lang="en-US" sz="800" dirty="0">
              <a:latin typeface="+mn-lt"/>
            </a:endParaRPr>
          </a:p>
        </p:txBody>
      </p:sp>
      <p:sp>
        <p:nvSpPr>
          <p:cNvPr id="160" name="Oval 47"/>
          <p:cNvSpPr>
            <a:spLocks noChangeArrowheads="1"/>
          </p:cNvSpPr>
          <p:nvPr/>
        </p:nvSpPr>
        <p:spPr bwMode="auto">
          <a:xfrm>
            <a:off x="6237280" y="1386517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61" name="Text Box 48"/>
          <p:cNvSpPr txBox="1">
            <a:spLocks noChangeArrowheads="1"/>
          </p:cNvSpPr>
          <p:nvPr/>
        </p:nvSpPr>
        <p:spPr bwMode="auto">
          <a:xfrm>
            <a:off x="5635618" y="1237292"/>
            <a:ext cx="7445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Harstad</a:t>
            </a:r>
            <a:endParaRPr lang="en-US" sz="800" dirty="0">
              <a:latin typeface="+mn-lt"/>
            </a:endParaRPr>
          </a:p>
        </p:txBody>
      </p:sp>
      <p:sp>
        <p:nvSpPr>
          <p:cNvPr id="162" name="Oval 49"/>
          <p:cNvSpPr>
            <a:spLocks noChangeArrowheads="1"/>
          </p:cNvSpPr>
          <p:nvPr/>
        </p:nvSpPr>
        <p:spPr bwMode="auto">
          <a:xfrm>
            <a:off x="6678605" y="1238880"/>
            <a:ext cx="58738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63" name="Text Box 50"/>
          <p:cNvSpPr txBox="1">
            <a:spLocks noChangeArrowheads="1"/>
          </p:cNvSpPr>
          <p:nvPr/>
        </p:nvSpPr>
        <p:spPr bwMode="auto">
          <a:xfrm>
            <a:off x="5251443" y="1627817"/>
            <a:ext cx="6937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Leknes</a:t>
            </a:r>
            <a:endParaRPr lang="en-US" sz="800" dirty="0">
              <a:latin typeface="+mn-lt"/>
            </a:endParaRPr>
          </a:p>
        </p:txBody>
      </p:sp>
      <p:sp>
        <p:nvSpPr>
          <p:cNvPr id="164" name="Text Box 52"/>
          <p:cNvSpPr txBox="1">
            <a:spLocks noChangeArrowheads="1"/>
          </p:cNvSpPr>
          <p:nvPr/>
        </p:nvSpPr>
        <p:spPr bwMode="auto">
          <a:xfrm>
            <a:off x="8624880" y="869487"/>
            <a:ext cx="8016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en-US" sz="800" dirty="0">
                <a:latin typeface="+mn-lt"/>
              </a:rPr>
              <a:t>Kirkenes</a:t>
            </a:r>
          </a:p>
        </p:txBody>
      </p:sp>
      <p:sp>
        <p:nvSpPr>
          <p:cNvPr id="165" name="Text Box 53"/>
          <p:cNvSpPr txBox="1">
            <a:spLocks noChangeArrowheads="1"/>
          </p:cNvSpPr>
          <p:nvPr/>
        </p:nvSpPr>
        <p:spPr bwMode="auto">
          <a:xfrm>
            <a:off x="7870817" y="770567"/>
            <a:ext cx="723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Lakselv</a:t>
            </a:r>
            <a:endParaRPr lang="en-US" sz="800" dirty="0">
              <a:latin typeface="+mn-lt"/>
            </a:endParaRPr>
          </a:p>
        </p:txBody>
      </p:sp>
      <p:sp>
        <p:nvSpPr>
          <p:cNvPr id="166" name="Oval 54"/>
          <p:cNvSpPr>
            <a:spLocks noChangeArrowheads="1"/>
          </p:cNvSpPr>
          <p:nvPr/>
        </p:nvSpPr>
        <p:spPr bwMode="auto">
          <a:xfrm>
            <a:off x="7789855" y="84359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167" name="Text Box 58"/>
          <p:cNvSpPr txBox="1">
            <a:spLocks noChangeArrowheads="1"/>
          </p:cNvSpPr>
          <p:nvPr/>
        </p:nvSpPr>
        <p:spPr bwMode="auto">
          <a:xfrm>
            <a:off x="6230930" y="922967"/>
            <a:ext cx="723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>
                <a:latin typeface="+mn-lt"/>
              </a:rPr>
              <a:t>Tromsø</a:t>
            </a:r>
            <a:endParaRPr lang="en-US" sz="800" dirty="0">
              <a:latin typeface="+mn-lt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4503730" y="351694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69" name="TekstSylinder 168"/>
          <p:cNvSpPr txBox="1"/>
          <p:nvPr/>
        </p:nvSpPr>
        <p:spPr>
          <a:xfrm>
            <a:off x="3771893" y="3443917"/>
            <a:ext cx="7921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err="1">
                <a:latin typeface="+mn-lt"/>
              </a:rPr>
              <a:t>Hitra</a:t>
            </a:r>
            <a:r>
              <a:rPr lang="en-US" sz="800" dirty="0">
                <a:latin typeface="+mn-lt"/>
              </a:rPr>
              <a:t>/</a:t>
            </a:r>
            <a:r>
              <a:rPr lang="en-US" sz="800" dirty="0" err="1">
                <a:latin typeface="+mn-lt"/>
              </a:rPr>
              <a:t>Frøya</a:t>
            </a:r>
            <a:endParaRPr lang="en-US" sz="800" dirty="0">
              <a:latin typeface="+mn-lt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4503730" y="3539167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3725855" y="5937880"/>
            <a:ext cx="60325" cy="682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3341680" y="5504492"/>
            <a:ext cx="61913" cy="682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73" name="TekstSylinder 172"/>
          <p:cNvSpPr txBox="1"/>
          <p:nvPr/>
        </p:nvSpPr>
        <p:spPr>
          <a:xfrm>
            <a:off x="5121268" y="3715380"/>
            <a:ext cx="5016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Selbu</a:t>
            </a:r>
          </a:p>
        </p:txBody>
      </p:sp>
      <p:sp>
        <p:nvSpPr>
          <p:cNvPr id="174" name="Oval 39"/>
          <p:cNvSpPr>
            <a:spLocks noChangeArrowheads="1"/>
          </p:cNvSpPr>
          <p:nvPr/>
        </p:nvSpPr>
        <p:spPr bwMode="auto">
          <a:xfrm flipV="1">
            <a:off x="4856155" y="3843967"/>
            <a:ext cx="58738" cy="650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75" name="Oval 59"/>
          <p:cNvSpPr>
            <a:spLocks noChangeArrowheads="1"/>
          </p:cNvSpPr>
          <p:nvPr/>
        </p:nvSpPr>
        <p:spPr bwMode="auto">
          <a:xfrm>
            <a:off x="4564055" y="3694742"/>
            <a:ext cx="61913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76" name="TekstSylinder 175"/>
          <p:cNvSpPr txBox="1"/>
          <p:nvPr/>
        </p:nvSpPr>
        <p:spPr>
          <a:xfrm>
            <a:off x="4564055" y="3424867"/>
            <a:ext cx="6873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Orkanger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3902068" y="3867780"/>
            <a:ext cx="5508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Oppdal</a:t>
            </a:r>
          </a:p>
        </p:txBody>
      </p:sp>
      <p:sp>
        <p:nvSpPr>
          <p:cNvPr id="178" name="Oval 59"/>
          <p:cNvSpPr>
            <a:spLocks noChangeArrowheads="1"/>
          </p:cNvSpPr>
          <p:nvPr/>
        </p:nvSpPr>
        <p:spPr bwMode="auto">
          <a:xfrm>
            <a:off x="4625968" y="3778880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79" name="Oval 59"/>
          <p:cNvSpPr>
            <a:spLocks noChangeArrowheads="1"/>
          </p:cNvSpPr>
          <p:nvPr/>
        </p:nvSpPr>
        <p:spPr bwMode="auto">
          <a:xfrm>
            <a:off x="4748205" y="3716967"/>
            <a:ext cx="61913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80" name="TekstSylinder 179"/>
          <p:cNvSpPr txBox="1"/>
          <p:nvPr/>
        </p:nvSpPr>
        <p:spPr>
          <a:xfrm>
            <a:off x="5102218" y="3848730"/>
            <a:ext cx="5508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Støren</a:t>
            </a:r>
          </a:p>
        </p:txBody>
      </p:sp>
      <p:sp>
        <p:nvSpPr>
          <p:cNvPr id="181" name="Oval 59"/>
          <p:cNvSpPr>
            <a:spLocks noChangeArrowheads="1"/>
          </p:cNvSpPr>
          <p:nvPr/>
        </p:nvSpPr>
        <p:spPr bwMode="auto">
          <a:xfrm>
            <a:off x="4746618" y="3880480"/>
            <a:ext cx="60325" cy="682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82" name="TekstSylinder 181"/>
          <p:cNvSpPr txBox="1"/>
          <p:nvPr/>
        </p:nvSpPr>
        <p:spPr>
          <a:xfrm>
            <a:off x="5054593" y="3991605"/>
            <a:ext cx="5619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Berkåk</a:t>
            </a:r>
          </a:p>
        </p:txBody>
      </p:sp>
      <p:sp>
        <p:nvSpPr>
          <p:cNvPr id="183" name="Oval 59"/>
          <p:cNvSpPr>
            <a:spLocks noChangeArrowheads="1"/>
          </p:cNvSpPr>
          <p:nvPr/>
        </p:nvSpPr>
        <p:spPr bwMode="auto">
          <a:xfrm>
            <a:off x="4595805" y="4029705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84" name="TekstSylinder 183"/>
          <p:cNvSpPr txBox="1"/>
          <p:nvPr/>
        </p:nvSpPr>
        <p:spPr>
          <a:xfrm>
            <a:off x="4098918" y="3991605"/>
            <a:ext cx="6127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Røros</a:t>
            </a:r>
          </a:p>
        </p:txBody>
      </p:sp>
      <p:sp>
        <p:nvSpPr>
          <p:cNvPr id="185" name="TekstSylinder 184"/>
          <p:cNvSpPr txBox="1"/>
          <p:nvPr/>
        </p:nvSpPr>
        <p:spPr>
          <a:xfrm>
            <a:off x="3552818" y="3653468"/>
            <a:ext cx="920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Kyrksæterøra</a:t>
            </a:r>
          </a:p>
        </p:txBody>
      </p:sp>
      <p:sp>
        <p:nvSpPr>
          <p:cNvPr id="186" name="Oval 59"/>
          <p:cNvSpPr>
            <a:spLocks noChangeArrowheads="1"/>
          </p:cNvSpPr>
          <p:nvPr/>
        </p:nvSpPr>
        <p:spPr bwMode="auto">
          <a:xfrm>
            <a:off x="4473568" y="372649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87" name="Text Box 35"/>
          <p:cNvSpPr txBox="1">
            <a:spLocks noChangeArrowheads="1"/>
          </p:cNvSpPr>
          <p:nvPr/>
        </p:nvSpPr>
        <p:spPr bwMode="auto">
          <a:xfrm>
            <a:off x="3883018" y="3296280"/>
            <a:ext cx="1035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j-lt"/>
              </a:rPr>
              <a:t>Trondheim</a:t>
            </a:r>
          </a:p>
        </p:txBody>
      </p:sp>
      <p:sp>
        <p:nvSpPr>
          <p:cNvPr id="188" name="Oval 59"/>
          <p:cNvSpPr>
            <a:spLocks noChangeArrowheads="1"/>
          </p:cNvSpPr>
          <p:nvPr/>
        </p:nvSpPr>
        <p:spPr bwMode="auto">
          <a:xfrm>
            <a:off x="4672005" y="4029705"/>
            <a:ext cx="61913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89" name="TekstSylinder 188"/>
          <p:cNvSpPr txBox="1"/>
          <p:nvPr/>
        </p:nvSpPr>
        <p:spPr>
          <a:xfrm>
            <a:off x="5054593" y="3588380"/>
            <a:ext cx="598487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Stjørdal</a:t>
            </a:r>
          </a:p>
        </p:txBody>
      </p:sp>
      <p:sp>
        <p:nvSpPr>
          <p:cNvPr id="190" name="Oval 51"/>
          <p:cNvSpPr>
            <a:spLocks noChangeArrowheads="1"/>
          </p:cNvSpPr>
          <p:nvPr/>
        </p:nvSpPr>
        <p:spPr bwMode="auto">
          <a:xfrm>
            <a:off x="5913430" y="2035805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latin typeface="+mj-lt"/>
            </a:endParaRPr>
          </a:p>
        </p:txBody>
      </p:sp>
      <p:sp>
        <p:nvSpPr>
          <p:cNvPr id="191" name="TekstSylinder 190"/>
          <p:cNvSpPr txBox="1"/>
          <p:nvPr/>
        </p:nvSpPr>
        <p:spPr>
          <a:xfrm>
            <a:off x="5487980" y="1962780"/>
            <a:ext cx="65881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latin typeface="+mn-lt"/>
              </a:rPr>
              <a:t>Bodø</a:t>
            </a:r>
          </a:p>
        </p:txBody>
      </p:sp>
      <p:sp>
        <p:nvSpPr>
          <p:cNvPr id="192" name="Text Box 50"/>
          <p:cNvSpPr txBox="1">
            <a:spLocks noChangeArrowheads="1"/>
          </p:cNvSpPr>
          <p:nvPr/>
        </p:nvSpPr>
        <p:spPr bwMode="auto">
          <a:xfrm>
            <a:off x="6008680" y="1094417"/>
            <a:ext cx="812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 smtClean="0">
                <a:latin typeface="+mn-lt"/>
              </a:rPr>
              <a:t>Finnsnes</a:t>
            </a:r>
            <a:endParaRPr lang="en-US" sz="800" dirty="0">
              <a:latin typeface="+mn-lt"/>
            </a:endParaRPr>
          </a:p>
        </p:txBody>
      </p:sp>
      <p:sp>
        <p:nvSpPr>
          <p:cNvPr id="193" name="Text Box 48"/>
          <p:cNvSpPr txBox="1">
            <a:spLocks noChangeArrowheads="1"/>
          </p:cNvSpPr>
          <p:nvPr/>
        </p:nvSpPr>
        <p:spPr bwMode="auto">
          <a:xfrm>
            <a:off x="6597643" y="1627817"/>
            <a:ext cx="6588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 smtClean="0">
                <a:latin typeface="+mn-lt"/>
              </a:rPr>
              <a:t>Narvik</a:t>
            </a:r>
            <a:endParaRPr lang="en-US" sz="800" dirty="0">
              <a:latin typeface="+mn-lt"/>
            </a:endParaRPr>
          </a:p>
        </p:txBody>
      </p:sp>
      <p:sp>
        <p:nvSpPr>
          <p:cNvPr id="195" name="Oval 34"/>
          <p:cNvSpPr>
            <a:spLocks noChangeArrowheads="1"/>
          </p:cNvSpPr>
          <p:nvPr/>
        </p:nvSpPr>
        <p:spPr bwMode="auto">
          <a:xfrm>
            <a:off x="3494080" y="4815517"/>
            <a:ext cx="58738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6" name="Rectangle 60"/>
          <p:cNvSpPr>
            <a:spLocks noChangeArrowheads="1"/>
          </p:cNvSpPr>
          <p:nvPr/>
        </p:nvSpPr>
        <p:spPr bwMode="auto">
          <a:xfrm>
            <a:off x="2913055" y="4736142"/>
            <a:ext cx="701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>
                <a:latin typeface="+mn-lt"/>
              </a:rPr>
              <a:t>Bergen</a:t>
            </a:r>
          </a:p>
        </p:txBody>
      </p:sp>
      <p:sp>
        <p:nvSpPr>
          <p:cNvPr id="197" name="Oval 34"/>
          <p:cNvSpPr>
            <a:spLocks noChangeArrowheads="1"/>
          </p:cNvSpPr>
          <p:nvPr/>
        </p:nvSpPr>
        <p:spPr bwMode="auto">
          <a:xfrm>
            <a:off x="4595805" y="5213980"/>
            <a:ext cx="57150" cy="619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8" name="Oval 34"/>
          <p:cNvSpPr>
            <a:spLocks noChangeArrowheads="1"/>
          </p:cNvSpPr>
          <p:nvPr/>
        </p:nvSpPr>
        <p:spPr bwMode="auto">
          <a:xfrm>
            <a:off x="4718043" y="4788530"/>
            <a:ext cx="5715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9" name="Oval 28"/>
          <p:cNvSpPr>
            <a:spLocks noChangeArrowheads="1"/>
          </p:cNvSpPr>
          <p:nvPr/>
        </p:nvSpPr>
        <p:spPr bwMode="auto">
          <a:xfrm>
            <a:off x="8564555" y="73564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0" name="Oval 28"/>
          <p:cNvSpPr>
            <a:spLocks noChangeArrowheads="1"/>
          </p:cNvSpPr>
          <p:nvPr/>
        </p:nvSpPr>
        <p:spPr bwMode="auto">
          <a:xfrm>
            <a:off x="8564555" y="954717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1" name="Oval 28"/>
          <p:cNvSpPr>
            <a:spLocks noChangeArrowheads="1"/>
          </p:cNvSpPr>
          <p:nvPr/>
        </p:nvSpPr>
        <p:spPr bwMode="auto">
          <a:xfrm>
            <a:off x="6808780" y="1097592"/>
            <a:ext cx="60325" cy="682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2" name="Oval 28"/>
          <p:cNvSpPr>
            <a:spLocks noChangeArrowheads="1"/>
          </p:cNvSpPr>
          <p:nvPr/>
        </p:nvSpPr>
        <p:spPr bwMode="auto">
          <a:xfrm>
            <a:off x="5756268" y="170084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3" name="Oval 28"/>
          <p:cNvSpPr>
            <a:spLocks noChangeArrowheads="1"/>
          </p:cNvSpPr>
          <p:nvPr/>
        </p:nvSpPr>
        <p:spPr bwMode="auto">
          <a:xfrm>
            <a:off x="6086468" y="1459542"/>
            <a:ext cx="60325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4" name="Oval 46"/>
          <p:cNvSpPr>
            <a:spLocks noChangeArrowheads="1"/>
          </p:cNvSpPr>
          <p:nvPr/>
        </p:nvSpPr>
        <p:spPr bwMode="auto">
          <a:xfrm>
            <a:off x="5045068" y="4756780"/>
            <a:ext cx="5715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b-NO" sz="800">
              <a:latin typeface="+mj-lt"/>
            </a:endParaRPr>
          </a:p>
        </p:txBody>
      </p:sp>
      <p:sp>
        <p:nvSpPr>
          <p:cNvPr id="207" name="TekstSylinder 3"/>
          <p:cNvSpPr txBox="1">
            <a:spLocks noChangeArrowheads="1"/>
          </p:cNvSpPr>
          <p:nvPr/>
        </p:nvSpPr>
        <p:spPr bwMode="auto">
          <a:xfrm>
            <a:off x="3595398" y="6006142"/>
            <a:ext cx="977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800" dirty="0">
                <a:latin typeface="+mn-lt"/>
              </a:rPr>
              <a:t>Kristiansand</a:t>
            </a:r>
          </a:p>
        </p:txBody>
      </p:sp>
      <p:sp>
        <p:nvSpPr>
          <p:cNvPr id="208" name="TekstSylinder 22"/>
          <p:cNvSpPr txBox="1">
            <a:spLocks noChangeArrowheads="1"/>
          </p:cNvSpPr>
          <p:nvPr/>
        </p:nvSpPr>
        <p:spPr bwMode="auto">
          <a:xfrm>
            <a:off x="4664068" y="5137780"/>
            <a:ext cx="425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800" dirty="0">
                <a:latin typeface="+mn-lt"/>
              </a:rPr>
              <a:t>Oslo</a:t>
            </a:r>
          </a:p>
        </p:txBody>
      </p:sp>
      <p:sp>
        <p:nvSpPr>
          <p:cNvPr id="209" name="TekstSylinder 29"/>
          <p:cNvSpPr txBox="1">
            <a:spLocks noChangeArrowheads="1"/>
          </p:cNvSpPr>
          <p:nvPr/>
        </p:nvSpPr>
        <p:spPr bwMode="auto">
          <a:xfrm>
            <a:off x="4365618" y="4852030"/>
            <a:ext cx="763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800" dirty="0">
                <a:latin typeface="+mn-lt"/>
              </a:rPr>
              <a:t>Lillehammer</a:t>
            </a:r>
          </a:p>
        </p:txBody>
      </p:sp>
      <p:graphicFrame>
        <p:nvGraphicFramePr>
          <p:cNvPr id="143" name="Tabell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67874"/>
              </p:ext>
            </p:extLst>
          </p:nvPr>
        </p:nvGraphicFramePr>
        <p:xfrm>
          <a:off x="506706" y="1495936"/>
          <a:ext cx="4368251" cy="2736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177"/>
                <a:gridCol w="2339074"/>
              </a:tblGrid>
              <a:tr h="432048"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Omsetning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2 790 </a:t>
                      </a:r>
                      <a:r>
                        <a:rPr lang="nb-NO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(2016</a:t>
                      </a:r>
                      <a:r>
                        <a:rPr lang="nb-NO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nb-NO" sz="12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mnok</a:t>
                      </a:r>
                      <a:r>
                        <a:rPr lang="nb-NO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nb-NO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Ansatte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nb-NO" sz="2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200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98060">
                <a:tc>
                  <a:txBody>
                    <a:bodyPr/>
                    <a:lstStyle/>
                    <a:p>
                      <a:r>
                        <a:rPr lang="nb-NO" sz="2000" b="1" u="sng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Enheter</a:t>
                      </a:r>
                      <a:endParaRPr lang="nb-NO" sz="2000" b="1" u="sng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57042"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820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57042">
                <a:tc>
                  <a:txBody>
                    <a:bodyPr/>
                    <a:lstStyle/>
                    <a:p>
                      <a:pPr algn="l"/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Båter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  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39472"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nb-NO" sz="2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80" y="542511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0" y="5676661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77" y="5849773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2" y="542511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0" y="4723442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07" y="512666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63" y="4702010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5" y="4665149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82" y="3956680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05" y="3993993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59" y="344391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01" y="3614172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3" y="3580226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0" y="371696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1" y="3628169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59" y="3783642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7" y="3614171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46" y="3742038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8" y="2419979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99" y="1948936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51" y="1587335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90" y="1360322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02" y="1273010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27" y="152184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7" y="1148552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52" y="1004744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33" y="836418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1" y="562605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99" y="768185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75" y="329078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84" y="622135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77" y="870579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60"/>
          <p:cNvSpPr>
            <a:spLocks noChangeArrowheads="1"/>
          </p:cNvSpPr>
          <p:nvPr/>
        </p:nvSpPr>
        <p:spPr bwMode="auto">
          <a:xfrm>
            <a:off x="3346442" y="3957310"/>
            <a:ext cx="701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800" dirty="0" err="1" smtClean="0">
                <a:latin typeface="+mn-lt"/>
              </a:rPr>
              <a:t>Molde</a:t>
            </a:r>
            <a:endParaRPr lang="en-US" sz="800" dirty="0">
              <a:latin typeface="+mn-lt"/>
            </a:endParaRPr>
          </a:p>
        </p:txBody>
      </p:sp>
      <p:pic>
        <p:nvPicPr>
          <p:cNvPr id="114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73" y="393286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93" y="2345366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Box 38"/>
          <p:cNvSpPr txBox="1">
            <a:spLocks noChangeArrowheads="1"/>
          </p:cNvSpPr>
          <p:nvPr/>
        </p:nvSpPr>
        <p:spPr bwMode="auto">
          <a:xfrm>
            <a:off x="4907749" y="2300588"/>
            <a:ext cx="1152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smtClean="0">
                <a:latin typeface="+mn-lt"/>
              </a:rPr>
              <a:t>Mo </a:t>
            </a:r>
            <a:r>
              <a:rPr lang="en-US" sz="800" dirty="0" err="1" smtClean="0">
                <a:latin typeface="+mn-lt"/>
              </a:rPr>
              <a:t>i</a:t>
            </a:r>
            <a:r>
              <a:rPr lang="en-US" sz="800" dirty="0" smtClean="0">
                <a:latin typeface="+mn-lt"/>
              </a:rPr>
              <a:t> Rana</a:t>
            </a:r>
            <a:endParaRPr lang="en-US" sz="800" dirty="0">
              <a:latin typeface="+mn-lt"/>
            </a:endParaRPr>
          </a:p>
        </p:txBody>
      </p:sp>
      <p:pic>
        <p:nvPicPr>
          <p:cNvPr id="117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63" y="2640476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38"/>
          <p:cNvSpPr txBox="1">
            <a:spLocks noChangeArrowheads="1"/>
          </p:cNvSpPr>
          <p:nvPr/>
        </p:nvSpPr>
        <p:spPr bwMode="auto">
          <a:xfrm>
            <a:off x="4760905" y="2658934"/>
            <a:ext cx="1152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 smtClean="0">
                <a:latin typeface="+mn-lt"/>
              </a:rPr>
              <a:t>Mosjøen</a:t>
            </a:r>
            <a:endParaRPr lang="en-US" sz="800" dirty="0">
              <a:latin typeface="+mn-lt"/>
            </a:endParaRPr>
          </a:p>
        </p:txBody>
      </p:sp>
      <p:sp>
        <p:nvSpPr>
          <p:cNvPr id="119" name="Text Box 38"/>
          <p:cNvSpPr txBox="1">
            <a:spLocks noChangeArrowheads="1"/>
          </p:cNvSpPr>
          <p:nvPr/>
        </p:nvSpPr>
        <p:spPr bwMode="auto">
          <a:xfrm>
            <a:off x="4994268" y="2864778"/>
            <a:ext cx="1152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5250" indent="-952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dirty="0" err="1" smtClean="0">
                <a:latin typeface="+mn-lt"/>
              </a:rPr>
              <a:t>Hattfjelldal</a:t>
            </a:r>
            <a:endParaRPr lang="en-US" sz="800" dirty="0">
              <a:latin typeface="+mn-lt"/>
            </a:endParaRPr>
          </a:p>
        </p:txBody>
      </p:sp>
      <p:pic>
        <p:nvPicPr>
          <p:cNvPr id="120" name="Picture 2" descr="G:\BTNO\Bilder\Logoer Boreal\Originaler\Boreal-B_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78" y="2830217"/>
            <a:ext cx="158806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57200" y="469551"/>
            <a:ext cx="468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 smtClean="0">
                <a:latin typeface="Rockwell"/>
                <a:ea typeface="+mj-ea"/>
              </a:rPr>
              <a:t>Nøkkeltall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Andre aktiviteter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1E97A-4F2A-F44B-944E-514D445BA75D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173422"/>
            <a:ext cx="2161238" cy="119881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6054748" y="56878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Minol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810222" y="40029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Hertz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670803" y="40029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Banevedlikehold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190" y="4857790"/>
            <a:ext cx="2161238" cy="119935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831239"/>
            <a:ext cx="2161238" cy="119459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2522190" y="56878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Gods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281609" y="2367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Verksted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187" y="3172878"/>
            <a:ext cx="2161241" cy="1199355"/>
          </a:xfrm>
          <a:prstGeom prst="rect">
            <a:avLst/>
          </a:prstGeom>
        </p:spPr>
      </p:pic>
      <p:pic>
        <p:nvPicPr>
          <p:cNvPr id="14" name="Picture 2" descr="G:\BTNO\Kommunikasjon\Nye nettsider - prosjekt\Bilder\Om Boreal\Tjenester\Verksted_redig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187" y="1537858"/>
            <a:ext cx="2169856" cy="11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3412854" y="2364035"/>
            <a:ext cx="153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Reisebyrå</a:t>
            </a:r>
            <a:endParaRPr lang="nb-NO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545714"/>
            <a:ext cx="2153222" cy="118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Mobilitet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1600200"/>
            <a:ext cx="8473736" cy="4427737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Hva bør prioriteres:</a:t>
            </a:r>
          </a:p>
          <a:p>
            <a:pPr lvl="1"/>
            <a:r>
              <a:rPr lang="nb-NO" dirty="0" err="1" smtClean="0"/>
              <a:t>MaaS</a:t>
            </a:r>
            <a:r>
              <a:rPr lang="nb-NO" dirty="0" smtClean="0"/>
              <a:t>, kan gi raske og store gevinster ved å øke utnyttelsen av eksisterende tjenester og infrastruktur.</a:t>
            </a:r>
          </a:p>
          <a:p>
            <a:pPr lvl="2"/>
            <a:r>
              <a:rPr lang="nb-NO" dirty="0" smtClean="0"/>
              <a:t>F.eks. last </a:t>
            </a:r>
            <a:r>
              <a:rPr lang="nb-NO" dirty="0" err="1" smtClean="0"/>
              <a:t>mile</a:t>
            </a:r>
            <a:r>
              <a:rPr lang="nb-NO" dirty="0" smtClean="0"/>
              <a:t>/first </a:t>
            </a:r>
            <a:r>
              <a:rPr lang="nb-NO" dirty="0" err="1" smtClean="0"/>
              <a:t>mile</a:t>
            </a:r>
            <a:r>
              <a:rPr lang="nb-NO" dirty="0" smtClean="0"/>
              <a:t>, transport til/fra dør til/fra kollektivknutepunkt.</a:t>
            </a:r>
          </a:p>
          <a:p>
            <a:pPr lvl="2"/>
            <a:r>
              <a:rPr lang="nb-NO" dirty="0"/>
              <a:t>Sømløs transport </a:t>
            </a:r>
            <a:r>
              <a:rPr lang="nb-NO" dirty="0" smtClean="0"/>
              <a:t>mellom ulike transportmidler</a:t>
            </a:r>
          </a:p>
          <a:p>
            <a:pPr lvl="1"/>
            <a:r>
              <a:rPr lang="nb-NO" dirty="0" smtClean="0"/>
              <a:t>Automatisering/autonome kjøretøy. Økt sikkerhet og øke utnyttelsen av eksiterende tjenester og infrastruktur, bl.a. </a:t>
            </a:r>
            <a:r>
              <a:rPr lang="nb-NO" dirty="0" err="1" smtClean="0"/>
              <a:t>bussvei</a:t>
            </a:r>
            <a:r>
              <a:rPr lang="nb-NO" dirty="0" smtClean="0"/>
              <a:t>.</a:t>
            </a:r>
          </a:p>
          <a:p>
            <a:r>
              <a:rPr lang="nb-NO" dirty="0" smtClean="0"/>
              <a:t>Boreal</a:t>
            </a:r>
          </a:p>
          <a:p>
            <a:pPr lvl="1"/>
            <a:r>
              <a:rPr lang="nb-NO" dirty="0" smtClean="0"/>
              <a:t>Erfaring fra hele landet, distrikt/by, ulike værforhold og tilstand på infrastruktur.</a:t>
            </a:r>
          </a:p>
          <a:p>
            <a:pPr lvl="1"/>
            <a:r>
              <a:rPr lang="nb-NO" dirty="0" smtClean="0"/>
              <a:t>Buss, båt, bane. Fylkeskommunale/kommersielle ruter, fleksible ruter, charter/turisme, leiebil.</a:t>
            </a:r>
          </a:p>
          <a:p>
            <a:pPr lvl="1"/>
            <a:r>
              <a:rPr lang="nb-NO" dirty="0" smtClean="0"/>
              <a:t>Driftssentraler med </a:t>
            </a:r>
            <a:r>
              <a:rPr lang="nb-NO" dirty="0" smtClean="0"/>
              <a:t>tung IT kapasitet</a:t>
            </a:r>
          </a:p>
          <a:p>
            <a:pPr lvl="1"/>
            <a:r>
              <a:rPr lang="nb-NO" dirty="0" smtClean="0"/>
              <a:t>Erfaring med teknologiutnyttelse for å bedre sikkerhet/miljø og mobilitet.</a:t>
            </a:r>
          </a:p>
          <a:p>
            <a:pPr lvl="2"/>
            <a:r>
              <a:rPr lang="nb-NO" dirty="0" smtClean="0"/>
              <a:t>El-busser, batteriferger, biogass/biodiesel</a:t>
            </a:r>
          </a:p>
          <a:p>
            <a:pPr lvl="2"/>
            <a:r>
              <a:rPr lang="nb-NO" dirty="0" smtClean="0"/>
              <a:t>Store reduksjoner i dieselforbruk, NOX/CO2 utslipp</a:t>
            </a:r>
          </a:p>
          <a:p>
            <a:pPr lvl="2"/>
            <a:r>
              <a:rPr lang="nb-NO" dirty="0" smtClean="0"/>
              <a:t>Sanntidsdriftssystem, økt kvalitet/sikkerhet og reduserte utslipp</a:t>
            </a:r>
          </a:p>
          <a:p>
            <a:pPr lvl="2"/>
            <a:r>
              <a:rPr lang="nb-NO" dirty="0" smtClean="0"/>
              <a:t>Hydrogen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1E97A-4F2A-F44B-944E-514D445BA75D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2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Det handler om mennesker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61E97A-4F2A-F44B-944E-514D445BA75D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5" name="Picture 2" descr="G:\BTNO\Bilder\Offisielle Boreal Bilder\Bane\TrikkBarnStå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845518"/>
            <a:ext cx="3054634" cy="40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BTNO\Bilder\Offisielle Boreal Bilder\Buss\Jens Snel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86505"/>
            <a:ext cx="2592288" cy="173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BTNO\Bilder\Offisielle Boreal Bilder\Tour Boreal\Stjernøy\Stjernøy crew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024" y="1845519"/>
            <a:ext cx="2594928" cy="1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Mal-La_oss_dra_sam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PowerPointMal-La_oss_dra_sammen</Template>
  <TotalTime>25</TotalTime>
  <Words>202</Words>
  <Application>Microsoft Office PowerPoint</Application>
  <PresentationFormat>Skjermfremvisning (4:3)</PresentationFormat>
  <Paragraphs>78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PowerPointMal-La_oss_dra_sammen</vt:lpstr>
      <vt:lpstr>PowerPoint-presentasjon</vt:lpstr>
      <vt:lpstr>PowerPoint-presentasjon</vt:lpstr>
      <vt:lpstr>Andre aktiviteter</vt:lpstr>
      <vt:lpstr>Mobilitet</vt:lpstr>
      <vt:lpstr>Det handler om mennesker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Nils Moldbrekke</dc:creator>
  <cp:lastModifiedBy>Nils Moldbrekke</cp:lastModifiedBy>
  <cp:revision>4</cp:revision>
  <dcterms:created xsi:type="dcterms:W3CDTF">2018-02-06T08:22:43Z</dcterms:created>
  <dcterms:modified xsi:type="dcterms:W3CDTF">2018-02-06T08:49:40Z</dcterms:modified>
</cp:coreProperties>
</file>