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37" r:id="rId2"/>
    <p:sldId id="300" r:id="rId3"/>
    <p:sldId id="416" r:id="rId4"/>
    <p:sldId id="600" r:id="rId5"/>
    <p:sldId id="554" r:id="rId6"/>
    <p:sldId id="599" r:id="rId7"/>
    <p:sldId id="597" r:id="rId8"/>
    <p:sldId id="443" r:id="rId9"/>
  </p:sldIdLst>
  <p:sldSz cx="12195175" cy="6858000"/>
  <p:notesSz cx="7099300" cy="10234613"/>
  <p:custDataLst>
    <p:tags r:id="rId1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5" userDrawn="1">
          <p15:clr>
            <a:srgbClr val="A4A3A4"/>
          </p15:clr>
        </p15:guide>
        <p15:guide id="2" orient="horz" pos="339" userDrawn="1">
          <p15:clr>
            <a:srgbClr val="A4A3A4"/>
          </p15:clr>
        </p15:guide>
        <p15:guide id="5" pos="5151" userDrawn="1">
          <p15:clr>
            <a:srgbClr val="A4A3A4"/>
          </p15:clr>
        </p15:guide>
        <p15:guide id="7" pos="7343" userDrawn="1">
          <p15:clr>
            <a:srgbClr val="A4A3A4"/>
          </p15:clr>
        </p15:guide>
        <p15:guide id="8" pos="3807" userDrawn="1">
          <p15:clr>
            <a:srgbClr val="A4A3A4"/>
          </p15:clr>
        </p15:guide>
        <p15:guide id="9" pos="3989" userDrawn="1">
          <p15:clr>
            <a:srgbClr val="A4A3A4"/>
          </p15:clr>
        </p15:guide>
        <p15:guide id="10" pos="4971" userDrawn="1">
          <p15:clr>
            <a:srgbClr val="A4A3A4"/>
          </p15:clr>
        </p15:guide>
        <p15:guide id="11" pos="453" userDrawn="1">
          <p15:clr>
            <a:srgbClr val="A4A3A4"/>
          </p15:clr>
        </p15:guide>
        <p15:guide id="12" pos="2643" userDrawn="1">
          <p15:clr>
            <a:srgbClr val="A4A3A4"/>
          </p15:clr>
        </p15:guide>
        <p15:guide id="13" pos="1481" userDrawn="1">
          <p15:clr>
            <a:srgbClr val="A4A3A4"/>
          </p15:clr>
        </p15:guide>
        <p15:guide id="14" pos="1661" userDrawn="1">
          <p15:clr>
            <a:srgbClr val="A4A3A4"/>
          </p15:clr>
        </p15:guide>
        <p15:guide id="15" pos="2825" userDrawn="1">
          <p15:clr>
            <a:srgbClr val="A4A3A4"/>
          </p15:clr>
        </p15:guide>
        <p15:guide id="16" pos="6134" userDrawn="1">
          <p15:clr>
            <a:srgbClr val="A4A3A4"/>
          </p15:clr>
        </p15:guide>
        <p15:guide id="17" pos="6315" userDrawn="1">
          <p15:clr>
            <a:srgbClr val="A4A3A4"/>
          </p15:clr>
        </p15:guide>
        <p15:guide id="18" orient="horz" pos="4049" userDrawn="1">
          <p15:clr>
            <a:srgbClr val="A4A3A4"/>
          </p15:clr>
        </p15:guide>
        <p15:guide id="19" orient="horz" pos="1214" userDrawn="1">
          <p15:clr>
            <a:srgbClr val="A4A3A4"/>
          </p15:clr>
        </p15:guide>
        <p15:guide id="20" orient="horz" pos="1172" userDrawn="1">
          <p15:clr>
            <a:srgbClr val="A4A3A4"/>
          </p15:clr>
        </p15:guide>
        <p15:guide id="21" orient="horz" pos="300" userDrawn="1">
          <p15:clr>
            <a:srgbClr val="A4A3A4"/>
          </p15:clr>
        </p15:guide>
        <p15:guide id="22" orient="horz" pos="1616" userDrawn="1">
          <p15:clr>
            <a:srgbClr val="A4A3A4"/>
          </p15:clr>
        </p15:guide>
        <p15:guide id="23" pos="3808">
          <p15:clr>
            <a:srgbClr val="A4A3A4"/>
          </p15:clr>
        </p15:guide>
        <p15:guide id="24" pos="1480">
          <p15:clr>
            <a:srgbClr val="A4A3A4"/>
          </p15:clr>
        </p15:guide>
        <p15:guide id="25" pos="16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73E"/>
    <a:srgbClr val="546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59" autoAdjust="0"/>
    <p:restoredTop sz="94223" autoAdjust="0"/>
  </p:normalViewPr>
  <p:slideViewPr>
    <p:cSldViewPr snapToGrid="0" snapToObjects="1">
      <p:cViewPr varScale="1">
        <p:scale>
          <a:sx n="74" d="100"/>
          <a:sy n="74" d="100"/>
        </p:scale>
        <p:origin x="810" y="72"/>
      </p:cViewPr>
      <p:guideLst>
        <p:guide orient="horz" pos="3935"/>
        <p:guide orient="horz" pos="339"/>
        <p:guide pos="5151"/>
        <p:guide pos="7343"/>
        <p:guide pos="3807"/>
        <p:guide pos="3989"/>
        <p:guide pos="4971"/>
        <p:guide pos="453"/>
        <p:guide pos="2643"/>
        <p:guide pos="1481"/>
        <p:guide pos="1661"/>
        <p:guide pos="2825"/>
        <p:guide pos="6134"/>
        <p:guide pos="6315"/>
        <p:guide orient="horz" pos="4049"/>
        <p:guide orient="horz" pos="1214"/>
        <p:guide orient="horz" pos="1172"/>
        <p:guide orient="horz" pos="300"/>
        <p:guide orient="horz" pos="1616"/>
        <p:guide pos="3808"/>
        <p:guide pos="1480"/>
        <p:guide pos="16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-3576" y="-84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BAE4103-BFE8-4854-BB08-EA2ACE6510D3}" type="datetimeFigureOut">
              <a:rPr lang="en-GB" smtClean="0"/>
              <a:t>23/01/2019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280EA6F-5824-4AA2-863E-2A404F89D1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14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A74D79A-AB0F-436E-A6F9-242DD31A91CA}" type="datetimeFigureOut">
              <a:rPr lang="de-DE" smtClean="0"/>
              <a:t>23.01.2019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8113" y="768350"/>
            <a:ext cx="6823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D6C20F7-6E4E-4233-92A4-093B2FB28AE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2354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C20F7-6E4E-4233-92A4-093B2FB28AE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3107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3EA36-26B3-4D17-950F-8A2D10F900B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9331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750890-A499-45E0-AF85-3F1C5A5F4CC3}" type="slidenum">
              <a:rPr lang="de-DE" altLang="de-DE" smtClean="0"/>
              <a:pPr/>
              <a:t>5</a:t>
            </a:fld>
            <a:endParaRPr lang="de-DE" alt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1288" y="769938"/>
            <a:ext cx="6818312" cy="38354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930" y="4863219"/>
            <a:ext cx="5679440" cy="4605576"/>
          </a:xfrm>
          <a:noFill/>
        </p:spPr>
        <p:txBody>
          <a:bodyPr/>
          <a:lstStyle/>
          <a:p>
            <a:pPr eaLnBrk="1" hangingPunct="1"/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576458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20000" y="2844000"/>
            <a:ext cx="9018000" cy="1836000"/>
          </a:xfrm>
        </p:spPr>
        <p:txBody>
          <a:bodyPr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5000400"/>
            <a:ext cx="9018000" cy="2880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Location or speaker  |  YYYY-MM-DD  |  protection class 0 to 3</a:t>
            </a:r>
          </a:p>
        </p:txBody>
      </p:sp>
      <p:pic>
        <p:nvPicPr>
          <p:cNvPr id="10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200" y="525012"/>
            <a:ext cx="1620000" cy="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 userDrawn="1"/>
        </p:nvSpPr>
        <p:spPr>
          <a:xfrm>
            <a:off x="719999" y="482401"/>
            <a:ext cx="1444240" cy="279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650" noProof="0" dirty="0">
                <a:solidFill>
                  <a:schemeClr val="accent2"/>
                </a:solidFill>
              </a:rPr>
              <a:t>voith.com</a:t>
            </a:r>
          </a:p>
        </p:txBody>
      </p:sp>
    </p:spTree>
    <p:extLst>
      <p:ext uri="{BB962C8B-B14F-4D97-AF65-F5344CB8AC3E}">
        <p14:creationId xmlns:p14="http://schemas.microsoft.com/office/powerpoint/2010/main" val="717122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wo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5"/>
          </p:nvPr>
        </p:nvSpPr>
        <p:spPr>
          <a:xfrm>
            <a:off x="720000" y="1861200"/>
            <a:ext cx="9018000" cy="720000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2826000"/>
            <a:ext cx="6098381" cy="36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332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 hasCustomPrompt="1"/>
          </p:nvPr>
        </p:nvSpPr>
        <p:spPr>
          <a:xfrm>
            <a:off x="6098381" y="2826000"/>
            <a:ext cx="6096793" cy="36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332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37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three imag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Gerader Verbinder 11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41976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14" hasCustomPrompt="1"/>
          </p:nvPr>
        </p:nvSpPr>
        <p:spPr>
          <a:xfrm>
            <a:off x="4197599" y="1926000"/>
            <a:ext cx="3697200" cy="216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59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5" hasCustomPrompt="1"/>
          </p:nvPr>
        </p:nvSpPr>
        <p:spPr>
          <a:xfrm>
            <a:off x="4197599" y="4086000"/>
            <a:ext cx="3697200" cy="234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6696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8175600" y="1861200"/>
            <a:ext cx="3481200" cy="4384800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27949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medium-siz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60444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6332400" y="1861200"/>
            <a:ext cx="5324400" cy="4384800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3624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wide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2" y="1926000"/>
            <a:ext cx="7891200" cy="4500000"/>
          </a:xfr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/>
            </a:solidFill>
          </a:ln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8175600" y="1861200"/>
            <a:ext cx="3481200" cy="4384800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6921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20001" y="1861200"/>
            <a:ext cx="5324400" cy="4384800"/>
          </a:xfrm>
        </p:spPr>
        <p:txBody>
          <a:bodyPr/>
          <a:lstStyle>
            <a:lvl1pPr>
              <a:defRPr sz="2000"/>
            </a:lvl1pPr>
            <a:lvl2pPr marL="357188" indent="-357188">
              <a:buClr>
                <a:schemeClr val="tx1"/>
              </a:buClr>
              <a:buFont typeface="Arial" pitchFamily="34" charset="0"/>
              <a:buChar char="•"/>
              <a:defRPr sz="2000"/>
            </a:lvl2pPr>
            <a:lvl3pPr marL="712788" indent="-355600">
              <a:buFont typeface="Arial" pitchFamily="34" charset="0"/>
              <a:buChar char="–"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32400" y="1861200"/>
            <a:ext cx="5324400" cy="4384800"/>
          </a:xfrm>
        </p:spPr>
        <p:txBody>
          <a:bodyPr/>
          <a:lstStyle>
            <a:lvl1pPr>
              <a:defRPr sz="2000"/>
            </a:lvl1pPr>
            <a:lvl2pPr marL="357188" indent="-357188">
              <a:buFont typeface="Arial" pitchFamily="34" charset="0"/>
              <a:buChar char="•"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8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5" name="Gerader Verbinder 4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237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810800"/>
            <a:ext cx="7171200" cy="864000"/>
          </a:xfrm>
        </p:spPr>
        <p:txBody>
          <a:bodyPr/>
          <a:lstStyle>
            <a:lvl1pPr>
              <a:lnSpc>
                <a:spcPts val="6600"/>
              </a:lnSpc>
              <a:spcBef>
                <a:spcPts val="0"/>
              </a:spcBef>
              <a:defRPr sz="6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Thank you!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720000" y="2649050"/>
            <a:ext cx="7171200" cy="864000"/>
          </a:xfrm>
        </p:spPr>
        <p:txBody>
          <a:bodyPr/>
          <a:lstStyle>
            <a:lvl1pPr>
              <a:lnSpc>
                <a:spcPts val="6600"/>
              </a:lnSpc>
              <a:spcBef>
                <a:spcPts val="0"/>
              </a:spcBef>
              <a:defRPr sz="60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7693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6003" y="2664000"/>
            <a:ext cx="3311869" cy="157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33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909" name="Rectangle 565"/>
          <p:cNvSpPr>
            <a:spLocks noChangeArrowheads="1"/>
          </p:cNvSpPr>
          <p:nvPr/>
        </p:nvSpPr>
        <p:spPr bwMode="auto">
          <a:xfrm>
            <a:off x="715620" y="977901"/>
            <a:ext cx="10185936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>
              <a:lnSpc>
                <a:spcPts val="4600"/>
              </a:lnSpc>
              <a:buClrTx/>
              <a:buSzTx/>
              <a:buFontTx/>
              <a:buNone/>
            </a:pPr>
            <a:endParaRPr lang="en-US" sz="4000">
              <a:solidFill>
                <a:schemeClr val="tx2"/>
              </a:solidFill>
            </a:endParaRPr>
          </a:p>
        </p:txBody>
      </p:sp>
      <p:sp>
        <p:nvSpPr>
          <p:cNvPr id="570060" name="Rectangle 716"/>
          <p:cNvSpPr>
            <a:spLocks noGrp="1" noChangeArrowheads="1"/>
          </p:cNvSpPr>
          <p:nvPr>
            <p:ph type="ctrTitle"/>
          </p:nvPr>
        </p:nvSpPr>
        <p:spPr>
          <a:xfrm>
            <a:off x="575885" y="1366838"/>
            <a:ext cx="9542302" cy="1223962"/>
          </a:xfrm>
        </p:spPr>
        <p:txBody>
          <a:bodyPr/>
          <a:lstStyle>
            <a:lvl1pPr>
              <a:lnSpc>
                <a:spcPts val="4600"/>
              </a:lnSpc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70061" name="Rectangle 717"/>
          <p:cNvSpPr>
            <a:spLocks noGrp="1" noChangeArrowheads="1"/>
          </p:cNvSpPr>
          <p:nvPr>
            <p:ph type="subTitle" idx="1"/>
          </p:nvPr>
        </p:nvSpPr>
        <p:spPr>
          <a:xfrm>
            <a:off x="594939" y="2770188"/>
            <a:ext cx="9542300" cy="298450"/>
          </a:xfrm>
        </p:spPr>
        <p:txBody>
          <a:bodyPr/>
          <a:lstStyle>
            <a:lvl1pPr>
              <a:buClr>
                <a:schemeClr val="bg1"/>
              </a:buClr>
              <a:buFont typeface="Wingdings" pitchFamily="2" charset="2"/>
              <a:buNone/>
              <a:defRPr sz="1500"/>
            </a:lvl1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pic>
        <p:nvPicPr>
          <p:cNvPr id="570171" name="Picture 827" descr="Voith_RGB_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1512" y="434975"/>
            <a:ext cx="1674719" cy="292100"/>
          </a:xfrm>
          <a:prstGeom prst="rect">
            <a:avLst/>
          </a:prstGeom>
          <a:noFill/>
        </p:spPr>
      </p:pic>
      <p:sp>
        <p:nvSpPr>
          <p:cNvPr id="570172" name="Rectangle 828"/>
          <p:cNvSpPr>
            <a:spLocks noGrp="1" noChangeArrowheads="1"/>
          </p:cNvSpPr>
          <p:nvPr/>
        </p:nvSpPr>
        <p:spPr bwMode="auto">
          <a:xfrm>
            <a:off x="10679247" y="6530975"/>
            <a:ext cx="9591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algn="r" eaLnBrk="0" hangingPunct="0">
              <a:lnSpc>
                <a:spcPct val="100000"/>
              </a:lnSpc>
              <a:buClrTx/>
              <a:buSzTx/>
              <a:buFontTx/>
              <a:buNone/>
            </a:pPr>
            <a:fld id="{AC1DC1EF-5AD3-4C89-A1F2-A46EF384595E}" type="slidenum">
              <a:rPr lang="de-DE" sz="900">
                <a:ea typeface="ＭＳ Ｐゴシック" pitchFamily="34" charset="-128"/>
              </a:rPr>
              <a:pPr algn="r" eaLnBrk="0" hangingPunct="0">
                <a:lnSpc>
                  <a:spcPct val="100000"/>
                </a:lnSpc>
                <a:buClrTx/>
                <a:buSzTx/>
                <a:buFontTx/>
                <a:buNone/>
              </a:pPr>
              <a:t>‹#›</a:t>
            </a:fld>
            <a:endParaRPr lang="de-DE" sz="900">
              <a:ea typeface="ＭＳ Ｐゴシック" pitchFamily="34" charset="-128"/>
            </a:endParaRPr>
          </a:p>
        </p:txBody>
      </p:sp>
      <p:sp>
        <p:nvSpPr>
          <p:cNvPr id="570173" name="Rectangle 8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Double ended ferries with VSP  |  Heidenheim  |  2018-08</a:t>
            </a:r>
          </a:p>
        </p:txBody>
      </p:sp>
      <p:sp>
        <p:nvSpPr>
          <p:cNvPr id="8" name="Text Box 834"/>
          <p:cNvSpPr txBox="1">
            <a:spLocks noChangeArrowheads="1"/>
          </p:cNvSpPr>
          <p:nvPr userDrawn="1"/>
        </p:nvSpPr>
        <p:spPr bwMode="auto">
          <a:xfrm>
            <a:off x="5998082" y="5337180"/>
            <a:ext cx="287899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2D2D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400" b="1">
                <a:solidFill>
                  <a:schemeClr val="bg1"/>
                </a:solidFill>
              </a:rPr>
              <a:t>Peter Sartori,</a:t>
            </a:r>
          </a:p>
          <a:p>
            <a:pPr eaLnBrk="1" hangingPunct="1">
              <a:defRPr/>
            </a:pPr>
            <a:r>
              <a:rPr lang="de-DE" altLang="de-DE" sz="1400" b="1">
                <a:solidFill>
                  <a:schemeClr val="bg1"/>
                </a:solidFill>
              </a:rPr>
              <a:t>Project &amp; Sales Department VTSH</a:t>
            </a:r>
          </a:p>
        </p:txBody>
      </p:sp>
    </p:spTree>
    <p:extLst>
      <p:ext uri="{BB962C8B-B14F-4D97-AF65-F5344CB8AC3E}">
        <p14:creationId xmlns:p14="http://schemas.microsoft.com/office/powerpoint/2010/main" val="42495338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Double ended ferries with VSP  |  Heidenheim  |  2018-08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774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two-line 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0339656"/>
              </p:ext>
            </p:extLst>
          </p:nvPr>
        </p:nvGraphicFramePr>
        <p:xfrm>
          <a:off x="1588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20000" y="1663200"/>
            <a:ext cx="9018000" cy="1224000"/>
          </a:xfrm>
        </p:spPr>
        <p:txBody>
          <a:bodyPr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20000" y="2962800"/>
            <a:ext cx="9018000" cy="288000"/>
          </a:xfrm>
        </p:spPr>
        <p:txBody>
          <a:bodyPr/>
          <a:lstStyle>
            <a:lvl1pPr marL="0" indent="0" algn="l">
              <a:spcBef>
                <a:spcPts val="900"/>
              </a:spcBef>
              <a:buNone/>
              <a:defRPr sz="1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Location or speaker  |  YYYY-MM-DD  |  protection class 0 to 3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366000"/>
            <a:ext cx="12195175" cy="3492000"/>
          </a:xfrm>
          <a:solidFill>
            <a:schemeClr val="tx2">
              <a:lumMod val="20000"/>
              <a:lumOff val="80000"/>
            </a:schemeClr>
          </a:solidFill>
        </p:spPr>
        <p:txBody>
          <a:bodyPr tIns="1260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</p:txBody>
      </p: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1200" y="525012"/>
            <a:ext cx="1620000" cy="37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719999" y="482401"/>
            <a:ext cx="1444240" cy="2793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650" noProof="0" dirty="0">
                <a:solidFill>
                  <a:schemeClr val="accent2"/>
                </a:solidFill>
              </a:rPr>
              <a:t>voith.com</a:t>
            </a:r>
          </a:p>
        </p:txBody>
      </p:sp>
    </p:spTree>
    <p:extLst>
      <p:ext uri="{BB962C8B-B14F-4D97-AF65-F5344CB8AC3E}">
        <p14:creationId xmlns:p14="http://schemas.microsoft.com/office/powerpoint/2010/main" val="4870972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4939" y="906463"/>
            <a:ext cx="9542300" cy="8636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594942" y="2060575"/>
            <a:ext cx="4668465" cy="4178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66660" y="2060575"/>
            <a:ext cx="4670583" cy="41783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613993" y="6530975"/>
            <a:ext cx="7200659" cy="1793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Double ended ferries with VSP  |  Heidenheim  |  2018-08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871745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972" y="900117"/>
            <a:ext cx="10152059" cy="8096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19856" y="1978025"/>
            <a:ext cx="10152060" cy="2032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9856" y="4162425"/>
            <a:ext cx="10152060" cy="2033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Double ended ferries with VSP  |  Heidenheim  |  2018-08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355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 with white text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429600"/>
          </a:xfrm>
          <a:solidFill>
            <a:schemeClr val="tx2">
              <a:lumMod val="20000"/>
              <a:lumOff val="80000"/>
            </a:schemeClr>
          </a:solidFill>
        </p:spPr>
        <p:txBody>
          <a:bodyPr tIns="2736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000" y="3355200"/>
            <a:ext cx="7171200" cy="1620000"/>
          </a:xfrm>
        </p:spPr>
        <p:txBody>
          <a:bodyPr anchor="t"/>
          <a:lstStyle>
            <a:lvl1pPr algn="l">
              <a:lnSpc>
                <a:spcPts val="3740"/>
              </a:lnSpc>
              <a:defRPr sz="3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770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marker with text box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5175" cy="6429600"/>
          </a:xfrm>
          <a:solidFill>
            <a:schemeClr val="tx2">
              <a:lumMod val="20000"/>
              <a:lumOff val="80000"/>
            </a:schemeClr>
          </a:solidFill>
        </p:spPr>
        <p:txBody>
          <a:bodyPr tIns="2736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720000" y="4107601"/>
            <a:ext cx="7171200" cy="801653"/>
          </a:xfrm>
          <a:solidFill>
            <a:srgbClr val="FFFFFF">
              <a:alpha val="90000"/>
            </a:srgbClr>
          </a:solidFill>
          <a:ln>
            <a:noFill/>
          </a:ln>
        </p:spPr>
        <p:txBody>
          <a:bodyPr lIns="252000" tIns="187200" rIns="252000" bIns="136800">
            <a:spAutoFit/>
          </a:bodyPr>
          <a:lstStyle>
            <a:lvl1pPr>
              <a:lnSpc>
                <a:spcPts val="3740"/>
              </a:lnSpc>
              <a:spcBef>
                <a:spcPts val="0"/>
              </a:spcBef>
              <a:defRPr sz="3400" b="1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9477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1861200"/>
            <a:ext cx="9018000" cy="4384800"/>
          </a:xfrm>
        </p:spPr>
        <p:txBody>
          <a:bodyPr/>
          <a:lstStyle>
            <a:lvl1pPr marL="421200" indent="-421200">
              <a:buFont typeface="+mj-lt"/>
              <a:buAutoNum type="arabicPeriod"/>
              <a:defRPr/>
            </a:lvl1pPr>
          </a:lstStyle>
          <a:p>
            <a:pPr lvl="0"/>
            <a:r>
              <a:rPr lang="en-US" noProof="0" dirty="0"/>
              <a:t>Automatic bullet points – full stop after number</a:t>
            </a:r>
          </a:p>
          <a:p>
            <a:pPr lvl="0"/>
            <a:r>
              <a:rPr lang="en-US" noProof="0" dirty="0"/>
              <a:t>20 pt copy type, line spacing 1.1 lines</a:t>
            </a:r>
          </a:p>
          <a:p>
            <a:pPr lvl="0"/>
            <a:r>
              <a:rPr lang="en-US" noProof="0" dirty="0"/>
              <a:t>Maximum nine lines on a structure slide</a:t>
            </a:r>
          </a:p>
          <a:p>
            <a:pPr lvl="0"/>
            <a:r>
              <a:rPr lang="en-US" noProof="0" dirty="0"/>
              <a:t>Key content blocks or presentation chapters …</a:t>
            </a:r>
          </a:p>
          <a:p>
            <a:pPr lvl="0"/>
            <a:r>
              <a:rPr lang="en-US" noProof="0" dirty="0"/>
              <a:t>… are lined up here in the correct order</a:t>
            </a:r>
          </a:p>
          <a:p>
            <a:pPr lvl="0"/>
            <a:r>
              <a:rPr lang="en-US" noProof="0" dirty="0"/>
              <a:t>Sixth topic</a:t>
            </a:r>
          </a:p>
          <a:p>
            <a:pPr lvl="0"/>
            <a:r>
              <a:rPr lang="en-US" noProof="0" dirty="0"/>
              <a:t>Seventh topic</a:t>
            </a:r>
          </a:p>
          <a:p>
            <a:pPr lvl="0"/>
            <a:r>
              <a:rPr lang="en-US" noProof="0" dirty="0"/>
              <a:t>Eighth topic</a:t>
            </a:r>
          </a:p>
          <a:p>
            <a:pPr lvl="0"/>
            <a:r>
              <a:rPr lang="en-US" noProof="0" dirty="0"/>
              <a:t>Ninth topic</a:t>
            </a:r>
          </a:p>
        </p:txBody>
      </p:sp>
    </p:spTree>
    <p:extLst>
      <p:ext uri="{BB962C8B-B14F-4D97-AF65-F5344CB8AC3E}">
        <p14:creationId xmlns:p14="http://schemas.microsoft.com/office/powerpoint/2010/main" val="2702930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Gerader Verbinder 6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720000" y="1861200"/>
            <a:ext cx="9018000" cy="4384800"/>
          </a:xfrm>
        </p:spPr>
        <p:txBody>
          <a:bodyPr/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8004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2" hasCustomPrompt="1"/>
          </p:nvPr>
        </p:nvSpPr>
        <p:spPr>
          <a:xfrm>
            <a:off x="720000" y="1861200"/>
            <a:ext cx="9018000" cy="4024800"/>
          </a:xfrm>
        </p:spPr>
        <p:txBody>
          <a:bodyPr tIns="1548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diagram</a:t>
            </a:r>
          </a:p>
          <a:p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Tabellenplatzhalter 5"/>
          <p:cNvSpPr>
            <a:spLocks noGrp="1"/>
          </p:cNvSpPr>
          <p:nvPr>
            <p:ph type="tbl" sz="quarter" idx="12" hasCustomPrompt="1"/>
          </p:nvPr>
        </p:nvSpPr>
        <p:spPr>
          <a:xfrm>
            <a:off x="720001" y="1861200"/>
            <a:ext cx="10936799" cy="4384800"/>
          </a:xfrm>
        </p:spPr>
        <p:txBody>
          <a:bodyPr tIns="1710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table</a:t>
            </a:r>
          </a:p>
          <a:p>
            <a:endParaRPr lang="en-US" noProof="0" dirty="0"/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720001" y="6426000"/>
            <a:ext cx="1093679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7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926000"/>
            <a:ext cx="12195175" cy="4500000"/>
          </a:xfrm>
          <a:solidFill>
            <a:schemeClr val="tx2">
              <a:lumMod val="20000"/>
              <a:lumOff val="80000"/>
            </a:schemeClr>
          </a:solidFill>
        </p:spPr>
        <p:txBody>
          <a:bodyPr tIns="1764000" anchor="t" anchorCtr="0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dirty="0"/>
              <a:t>Click on icon to insert image</a:t>
            </a:r>
          </a:p>
          <a:p>
            <a:endParaRPr lang="en-US" noProof="0" dirty="0"/>
          </a:p>
        </p:txBody>
      </p:sp>
      <p:pic>
        <p:nvPicPr>
          <p:cNvPr id="9" name="Picture 658" descr="Voith_RGB_R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13209" y="526258"/>
            <a:ext cx="1255712" cy="29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20000" y="482400"/>
            <a:ext cx="9018000" cy="864000"/>
          </a:xfrm>
        </p:spPr>
        <p:txBody>
          <a:bodyPr/>
          <a:lstStyle/>
          <a:p>
            <a:r>
              <a:rPr lang="en-US" noProof="0" dirty="0" err="1"/>
              <a:t>Titelmasterformat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482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20000" y="482400"/>
            <a:ext cx="9018000" cy="86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err="1"/>
              <a:t>Titelmasterformat</a:t>
            </a:r>
            <a:r>
              <a:rPr lang="de-DE" noProof="0" dirty="0"/>
              <a:t>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0000" y="1861200"/>
            <a:ext cx="9018000" cy="4384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 dirty="0" err="1"/>
              <a:t>Textmasterformat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20000" y="6577200"/>
            <a:ext cx="9018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Double ended ferries with VSP  |  Heidenheim  |  2018-08</a:t>
            </a:r>
            <a:endParaRPr lang="en-US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756800" y="6577200"/>
            <a:ext cx="90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sz="900">
                <a:solidFill>
                  <a:schemeClr val="tx1"/>
                </a:solidFill>
              </a:defRPr>
            </a:lvl1pPr>
          </a:lstStyle>
          <a:p>
            <a:fld id="{08D23EDE-C003-4E9D-A56A-61B3BF8C8EF3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VoithPresentationInfo" hidden="1"/>
          <p:cNvSpPr>
            <a:spLocks noChangeArrowheads="1"/>
          </p:cNvSpPr>
          <p:nvPr userDrawn="1">
            <p:custDataLst>
              <p:tags r:id="rId23"/>
            </p:custDataLst>
          </p:nvPr>
        </p:nvSpPr>
        <p:spPr bwMode="auto">
          <a:xfrm>
            <a:off x="0" y="6197600"/>
            <a:ext cx="728323" cy="279400"/>
          </a:xfrm>
          <a:prstGeom prst="rect">
            <a:avLst/>
          </a:prstGeom>
          <a:solidFill>
            <a:srgbClr val="D2D2D2"/>
          </a:solidFill>
          <a:ln w="9525" algn="ctr">
            <a:solidFill>
              <a:srgbClr val="D2D2D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endParaRPr lang="de-DE"/>
          </a:p>
        </p:txBody>
      </p:sp>
      <p:grpSp>
        <p:nvGrpSpPr>
          <p:cNvPr id="61" name="VoithGrid" hidden="1"/>
          <p:cNvGrpSpPr/>
          <p:nvPr userDrawn="1"/>
        </p:nvGrpSpPr>
        <p:grpSpPr>
          <a:xfrm>
            <a:off x="0" y="0"/>
            <a:ext cx="12195175" cy="6858000"/>
            <a:chOff x="0" y="0"/>
            <a:chExt cx="12195175" cy="6858000"/>
          </a:xfrm>
        </p:grpSpPr>
        <p:cxnSp>
          <p:nvCxnSpPr>
            <p:cNvPr id="62" name="Gerader Verbinder 61" hidden="1"/>
            <p:cNvCxnSpPr/>
            <p:nvPr/>
          </p:nvCxnSpPr>
          <p:spPr>
            <a:xfrm>
              <a:off x="720001" y="6426000"/>
              <a:ext cx="10936799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62" hidden="1"/>
            <p:cNvCxnSpPr/>
            <p:nvPr/>
          </p:nvCxnSpPr>
          <p:spPr>
            <a:xfrm>
              <a:off x="0" y="538163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63" hidden="1"/>
            <p:cNvCxnSpPr/>
            <p:nvPr/>
          </p:nvCxnSpPr>
          <p:spPr>
            <a:xfrm>
              <a:off x="0" y="1860550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Gerader Verbinder 64" hidden="1"/>
            <p:cNvCxnSpPr/>
            <p:nvPr/>
          </p:nvCxnSpPr>
          <p:spPr>
            <a:xfrm>
              <a:off x="0" y="1927225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Gerader Verbinder 65" hidden="1"/>
            <p:cNvCxnSpPr/>
            <p:nvPr/>
          </p:nvCxnSpPr>
          <p:spPr>
            <a:xfrm>
              <a:off x="0" y="6427788"/>
              <a:ext cx="12195175" cy="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r Verbinder 66" hidden="1"/>
            <p:cNvCxnSpPr/>
            <p:nvPr/>
          </p:nvCxnSpPr>
          <p:spPr>
            <a:xfrm>
              <a:off x="719138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Gerader Verbinder 67" hidden="1"/>
            <p:cNvCxnSpPr/>
            <p:nvPr/>
          </p:nvCxnSpPr>
          <p:spPr>
            <a:xfrm>
              <a:off x="23508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Gerader Verbinder 68" hidden="1"/>
            <p:cNvCxnSpPr/>
            <p:nvPr/>
          </p:nvCxnSpPr>
          <p:spPr>
            <a:xfrm>
              <a:off x="26388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rader Verbinder 69" hidden="1"/>
            <p:cNvCxnSpPr/>
            <p:nvPr/>
          </p:nvCxnSpPr>
          <p:spPr>
            <a:xfrm>
              <a:off x="4194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Gerader Verbinder 70" hidden="1"/>
            <p:cNvCxnSpPr/>
            <p:nvPr/>
          </p:nvCxnSpPr>
          <p:spPr>
            <a:xfrm>
              <a:off x="44856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71" hidden="1"/>
            <p:cNvCxnSpPr/>
            <p:nvPr/>
          </p:nvCxnSpPr>
          <p:spPr>
            <a:xfrm>
              <a:off x="60444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72" hidden="1"/>
            <p:cNvCxnSpPr/>
            <p:nvPr/>
          </p:nvCxnSpPr>
          <p:spPr>
            <a:xfrm>
              <a:off x="63324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73" hidden="1"/>
            <p:cNvCxnSpPr/>
            <p:nvPr/>
          </p:nvCxnSpPr>
          <p:spPr>
            <a:xfrm>
              <a:off x="78912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74" hidden="1"/>
            <p:cNvCxnSpPr/>
            <p:nvPr/>
          </p:nvCxnSpPr>
          <p:spPr>
            <a:xfrm>
              <a:off x="81792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Gerader Verbinder 75" hidden="1"/>
            <p:cNvCxnSpPr/>
            <p:nvPr/>
          </p:nvCxnSpPr>
          <p:spPr>
            <a:xfrm>
              <a:off x="9738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Gerader Verbinder 76" hidden="1"/>
            <p:cNvCxnSpPr/>
            <p:nvPr/>
          </p:nvCxnSpPr>
          <p:spPr>
            <a:xfrm>
              <a:off x="10026000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Gerader Verbinder 77" hidden="1"/>
            <p:cNvCxnSpPr/>
            <p:nvPr/>
          </p:nvCxnSpPr>
          <p:spPr>
            <a:xfrm>
              <a:off x="11657013" y="0"/>
              <a:ext cx="0" cy="6858000"/>
            </a:xfrm>
            <a:prstGeom prst="line">
              <a:avLst/>
            </a:prstGeom>
            <a:ln w="6350">
              <a:solidFill>
                <a:srgbClr val="EE4C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5170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63" r:id="rId3"/>
    <p:sldLayoutId id="2147483672" r:id="rId4"/>
    <p:sldLayoutId id="2147483680" r:id="rId5"/>
    <p:sldLayoutId id="2147483662" r:id="rId6"/>
    <p:sldLayoutId id="2147483681" r:id="rId7"/>
    <p:sldLayoutId id="2147483682" r:id="rId8"/>
    <p:sldLayoutId id="2147483673" r:id="rId9"/>
    <p:sldLayoutId id="2147483676" r:id="rId10"/>
    <p:sldLayoutId id="2147483669" r:id="rId11"/>
    <p:sldLayoutId id="2147483678" r:id="rId12"/>
    <p:sldLayoutId id="2147483679" r:id="rId13"/>
    <p:sldLayoutId id="2147483664" r:id="rId14"/>
    <p:sldLayoutId id="2147483667" r:id="rId15"/>
    <p:sldLayoutId id="2147483671" r:id="rId16"/>
    <p:sldLayoutId id="2147483670" r:id="rId17"/>
    <p:sldLayoutId id="2147483683" r:id="rId18"/>
    <p:sldLayoutId id="2147483687" r:id="rId19"/>
    <p:sldLayoutId id="2147483688" r:id="rId20"/>
    <p:sldLayoutId id="2147483689" r:id="rId21"/>
  </p:sldLayoutIdLst>
  <p:hf hdr="0" dt="0"/>
  <p:txStyles>
    <p:titleStyle>
      <a:lvl1pPr algn="l" defTabSz="914400" rtl="0" eaLnBrk="1" latinLnBrk="0" hangingPunct="1">
        <a:lnSpc>
          <a:spcPts val="308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2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360000" algn="l" defTabSz="914400" rtl="0" eaLnBrk="1" latinLnBrk="0" hangingPunct="1">
        <a:lnSpc>
          <a:spcPct val="110000"/>
        </a:lnSpc>
        <a:spcBef>
          <a:spcPts val="1200"/>
        </a:spcBef>
        <a:buClrTx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5" Type="http://schemas.openxmlformats.org/officeDocument/2006/relationships/tags" Target="../tags/tag8.xml"/><Relationship Id="rId10" Type="http://schemas.openxmlformats.org/officeDocument/2006/relationships/tags" Target="../tags/tag13.xml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19999" y="1051200"/>
            <a:ext cx="9557341" cy="1224000"/>
          </a:xfrm>
        </p:spPr>
        <p:txBody>
          <a:bodyPr/>
          <a:lstStyle/>
          <a:p>
            <a:r>
              <a:rPr lang="en-US" sz="2400" dirty="0" err="1">
                <a:solidFill>
                  <a:schemeClr val="accent2"/>
                </a:solidFill>
              </a:rPr>
              <a:t>Båttjenester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err="1">
                <a:solidFill>
                  <a:schemeClr val="accent2"/>
                </a:solidFill>
              </a:rPr>
              <a:t>i</a:t>
            </a:r>
            <a:r>
              <a:rPr lang="en-US" sz="2400" dirty="0">
                <a:solidFill>
                  <a:schemeClr val="accent2"/>
                </a:solidFill>
              </a:rPr>
              <a:t> Indre </a:t>
            </a:r>
            <a:r>
              <a:rPr lang="en-US" sz="2400" dirty="0" err="1">
                <a:solidFill>
                  <a:schemeClr val="accent2"/>
                </a:solidFill>
              </a:rPr>
              <a:t>Oslofjord</a:t>
            </a:r>
            <a:r>
              <a:rPr lang="en-US" sz="2400" dirty="0">
                <a:solidFill>
                  <a:schemeClr val="accent2"/>
                </a:solidFill>
              </a:rPr>
              <a:t> 2021 - </a:t>
            </a:r>
            <a:r>
              <a:rPr lang="en-US" sz="2400" dirty="0" err="1">
                <a:solidFill>
                  <a:schemeClr val="accent2"/>
                </a:solidFill>
              </a:rPr>
              <a:t>Dialogkonferanse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25.01.19. </a:t>
            </a:r>
            <a:r>
              <a:rPr lang="en-US" sz="2400" dirty="0" err="1" smtClean="0">
                <a:solidFill>
                  <a:schemeClr val="accent2"/>
                </a:solidFill>
              </a:rPr>
              <a:t>Innspill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til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err="1" smtClean="0">
                <a:solidFill>
                  <a:schemeClr val="accent2"/>
                </a:solidFill>
              </a:rPr>
              <a:t>konkuransegrunnlaget</a:t>
            </a:r>
            <a:endParaRPr lang="en-US" sz="2400" dirty="0">
              <a:solidFill>
                <a:schemeClr val="accent2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466000"/>
            <a:ext cx="12195175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7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xmlns="" id="{4DA45AA0-9689-46B9-865C-6B3816E7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63459"/>
            <a:ext cx="9018000" cy="864000"/>
          </a:xfrm>
        </p:spPr>
        <p:txBody>
          <a:bodyPr/>
          <a:lstStyle/>
          <a:p>
            <a:r>
              <a:rPr lang="en-US" dirty="0" err="1"/>
              <a:t>Båttjenester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Indre </a:t>
            </a:r>
            <a:r>
              <a:rPr lang="en-US" dirty="0" err="1"/>
              <a:t>Oslofjord</a:t>
            </a:r>
            <a:r>
              <a:rPr lang="en-US" dirty="0"/>
              <a:t> 2021 - </a:t>
            </a:r>
            <a:r>
              <a:rPr lang="en-US" dirty="0" err="1"/>
              <a:t>Dialogkonferanse</a:t>
            </a:r>
            <a:r>
              <a:rPr lang="en-US" dirty="0"/>
              <a:t> </a:t>
            </a:r>
            <a:r>
              <a:rPr lang="en-US" dirty="0" smtClean="0"/>
              <a:t>25.01.19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err="1" smtClean="0">
                <a:solidFill>
                  <a:schemeClr val="accent2"/>
                </a:solidFill>
              </a:rPr>
              <a:t>Formål</a:t>
            </a:r>
            <a:r>
              <a:rPr lang="en-US" sz="2400" dirty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chemeClr val="accent2"/>
                </a:solidFill>
              </a:rPr>
              <a:t>med </a:t>
            </a:r>
            <a:r>
              <a:rPr lang="en-US" sz="2400" dirty="0" err="1" smtClean="0">
                <a:solidFill>
                  <a:schemeClr val="accent2"/>
                </a:solidFill>
              </a:rPr>
              <a:t>innspillet</a:t>
            </a:r>
            <a:r>
              <a:rPr lang="en-US" sz="2400" dirty="0" smtClean="0">
                <a:solidFill>
                  <a:schemeClr val="accent2"/>
                </a:solidFill>
              </a:rPr>
              <a:t>:</a:t>
            </a:r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5FF7752C-7E02-45DC-B57C-946A3CC5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en-US" altLang="de-DE" dirty="0"/>
          </a:p>
        </p:txBody>
      </p:sp>
      <p:sp>
        <p:nvSpPr>
          <p:cNvPr id="4103" name="Rectangle 6"/>
          <p:cNvSpPr>
            <a:spLocks noGrp="1" noChangeArrowheads="1"/>
          </p:cNvSpPr>
          <p:nvPr>
            <p:ph type="body" sz="quarter" idx="13"/>
          </p:nvPr>
        </p:nvSpPr>
        <p:spPr>
          <a:xfrm>
            <a:off x="720000" y="2083662"/>
            <a:ext cx="10936800" cy="5663089"/>
          </a:xfr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Å gi input til «alternativt» propellsystem som menes å kunne bidra med følgende, rutens utfordringer tatt i betrakning: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nb-NO" altLang="de-DE" dirty="0" smtClean="0"/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/>
              <a:t>M</a:t>
            </a:r>
            <a:r>
              <a:rPr lang="nb-NO" altLang="de-DE" dirty="0" smtClean="0"/>
              <a:t>indre manøvreringstid ved kai, som dermed kan gi redusert forbruk ved ren overfart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/>
              <a:t>M</a:t>
            </a:r>
            <a:r>
              <a:rPr lang="nb-NO" altLang="de-DE" dirty="0" smtClean="0"/>
              <a:t>indre innstallert total effekt ombord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Høy sikkerhet ved crash stop og generell manøvrering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Stabil drift og lave vedlikeholdskostnader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God håndtering av is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Mulighet for evt. pakkeleveranse ut over propellsystemet/kontrollsystem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r>
              <a:rPr lang="nb-NO" altLang="de-DE" dirty="0" smtClean="0"/>
              <a:t>Prosjektsupport på design/linjer og simulering</a:t>
            </a:r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endParaRPr lang="nb-NO" altLang="de-DE" dirty="0" smtClean="0"/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endParaRPr lang="nb-NO" altLang="de-DE" dirty="0" smtClean="0"/>
          </a:p>
          <a:p>
            <a:pPr marL="641700" lvl="2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endParaRPr lang="en-US" altLang="de-DE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SzPct val="100000"/>
              <a:buFontTx/>
              <a:buChar char="-"/>
            </a:pPr>
            <a:endParaRPr lang="en-US" alt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EBFA2C1C-36C5-44D0-8927-C43BDFC5D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2</a:t>
            </a:fld>
            <a:endParaRPr lang="en-US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91156"/>
            <a:ext cx="5940425" cy="549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720000" y="449668"/>
            <a:ext cx="9018000" cy="482977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VSP </a:t>
            </a:r>
            <a:r>
              <a:rPr lang="en-US" altLang="zh-CN" dirty="0" err="1" smtClean="0">
                <a:ea typeface="宋体" pitchFamily="2" charset="-122"/>
              </a:rPr>
              <a:t>som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 err="1" smtClean="0">
                <a:ea typeface="宋体" pitchFamily="2" charset="-122"/>
              </a:rPr>
              <a:t>konsept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dirty="0">
                <a:ea typeface="宋体" pitchFamily="2" charset="-122"/>
              </a:rPr>
              <a:t/>
            </a:r>
            <a:br>
              <a:rPr lang="en-US" altLang="zh-CN" dirty="0">
                <a:ea typeface="宋体" pitchFamily="2" charset="-122"/>
              </a:rPr>
            </a:br>
            <a:endParaRPr lang="de-DE" altLang="zh-CN" dirty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871620F8-B660-461A-B93F-F0B679FCA8D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de-DE" altLang="de-DE" dirty="0"/>
          </a:p>
        </p:txBody>
      </p:sp>
      <p:sp>
        <p:nvSpPr>
          <p:cNvPr id="45" name="Foliennummernplatzhalter 44">
            <a:extLst>
              <a:ext uri="{FF2B5EF4-FFF2-40B4-BE49-F238E27FC236}">
                <a16:creationId xmlns:a16="http://schemas.microsoft.com/office/drawing/2014/main" xmlns="" id="{51966FD3-675A-4AE0-8D28-0406E1E665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3" name="TextBox 2"/>
          <p:cNvSpPr txBox="1"/>
          <p:nvPr/>
        </p:nvSpPr>
        <p:spPr>
          <a:xfrm>
            <a:off x="5589431" y="2285980"/>
            <a:ext cx="5821250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nb-NO" sz="2000" dirty="0" smtClean="0"/>
              <a:t>Høyere virkningsgrad enn en moderne rorpropell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nb-NO" sz="2000" dirty="0" smtClean="0"/>
              <a:t>Høy manøreringsevne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nb-NO" sz="2000" dirty="0" smtClean="0"/>
              <a:t>Gode egenskaper i is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r>
              <a:rPr lang="nb-NO" sz="2000" dirty="0" smtClean="0"/>
              <a:t>Lav støy</a:t>
            </a:r>
          </a:p>
          <a:p>
            <a:pPr marL="342900" indent="-342900">
              <a:lnSpc>
                <a:spcPct val="110000"/>
              </a:lnSpc>
              <a:spcBef>
                <a:spcPts val="1200"/>
              </a:spcBef>
              <a:buFontTx/>
              <a:buChar char="-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3692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pitchFamily="2" charset="-122"/>
              </a:rPr>
              <a:t>VSP </a:t>
            </a:r>
            <a:r>
              <a:rPr lang="en-US" altLang="zh-CN" dirty="0" err="1" smtClean="0">
                <a:ea typeface="宋体" pitchFamily="2" charset="-122"/>
              </a:rPr>
              <a:t>funksjonsprinsipp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2"/>
                </a:solidFill>
              </a:rPr>
              <a:t>Thrust </a:t>
            </a:r>
            <a:r>
              <a:rPr lang="en-US" dirty="0" err="1" smtClean="0">
                <a:solidFill>
                  <a:schemeClr val="accent2"/>
                </a:solidFill>
              </a:rPr>
              <a:t>kontroll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F317862B-2DFC-478A-AC4A-0917D3C8B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de-DE" altLang="de-DE" dirty="0"/>
          </a:p>
        </p:txBody>
      </p:sp>
      <p:sp>
        <p:nvSpPr>
          <p:cNvPr id="89" name="Oval 6">
            <a:extLst>
              <a:ext uri="{FF2B5EF4-FFF2-40B4-BE49-F238E27FC236}">
                <a16:creationId xmlns:a16="http://schemas.microsoft.com/office/drawing/2014/main" xmlns="" id="{A7DEB2B4-F0DD-400C-A553-CB63AAC25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3823" y="2972909"/>
            <a:ext cx="2074343" cy="1995213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rgbClr val="2D4275"/>
            </a:solidFill>
            <a:round/>
            <a:headEnd/>
            <a:tailEnd/>
          </a:ln>
          <a:effectLst/>
          <a:extLst/>
        </p:spPr>
        <p:txBody>
          <a:bodyPr wrap="none" lIns="91413" tIns="45706" rIns="91413" bIns="45706" anchor="ctr"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en-US" alt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0" name="Line 7">
            <a:extLst>
              <a:ext uri="{FF2B5EF4-FFF2-40B4-BE49-F238E27FC236}">
                <a16:creationId xmlns:a16="http://schemas.microsoft.com/office/drawing/2014/main" xmlns="" id="{04227DF8-B646-48EE-95C7-F38C5A2768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2826" y="2860826"/>
            <a:ext cx="8774" cy="2484653"/>
          </a:xfrm>
          <a:prstGeom prst="line">
            <a:avLst/>
          </a:prstGeom>
          <a:solidFill>
            <a:srgbClr val="CCD6F0"/>
          </a:solidFill>
          <a:ln w="9525">
            <a:solidFill>
              <a:srgbClr val="2D4275"/>
            </a:solidFill>
            <a:prstDash val="lg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6" rIns="91413" bIns="45706" anchor="ctr"/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91" name="Line 8">
            <a:extLst>
              <a:ext uri="{FF2B5EF4-FFF2-40B4-BE49-F238E27FC236}">
                <a16:creationId xmlns:a16="http://schemas.microsoft.com/office/drawing/2014/main" xmlns="" id="{6DDB9523-6570-4FA0-95C7-40C49F3BD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313" y="3975765"/>
            <a:ext cx="2330449" cy="0"/>
          </a:xfrm>
          <a:prstGeom prst="line">
            <a:avLst/>
          </a:prstGeom>
          <a:solidFill>
            <a:srgbClr val="CCD6F0"/>
          </a:solidFill>
          <a:ln w="9525">
            <a:solidFill>
              <a:srgbClr val="2D4275"/>
            </a:solidFill>
            <a:prstDash val="lgDash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3" tIns="45706" rIns="91413" bIns="45706" anchor="ctr"/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92" name="Text Box 9">
            <a:extLst>
              <a:ext uri="{FF2B5EF4-FFF2-40B4-BE49-F238E27FC236}">
                <a16:creationId xmlns:a16="http://schemas.microsoft.com/office/drawing/2014/main" xmlns="" id="{52CB7B33-1056-47A6-AE6C-489134931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991" y="1841958"/>
            <a:ext cx="4130547" cy="8546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80151" tIns="40075" rIns="80151" bIns="40075" anchor="t"/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VSP </a:t>
            </a:r>
            <a:r>
              <a:rPr kumimoji="0" lang="en-US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thrust </a:t>
            </a:r>
            <a:r>
              <a:rPr kumimoji="0" lang="en-US" alt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kontroll</a:t>
            </a: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:</a:t>
            </a:r>
          </a:p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I </a:t>
            </a:r>
            <a:r>
              <a:rPr kumimoji="0" lang="en-US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henhold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til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rektangulære</a:t>
            </a:r>
            <a:endParaRPr kumimoji="0" lang="en-US" altLang="de-D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400" kern="0" dirty="0" err="1" smtClean="0"/>
              <a:t>koordinater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(</a:t>
            </a:r>
            <a:r>
              <a:rPr kumimoji="0" lang="en-US" altLang="de-DE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X, Y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)</a:t>
            </a:r>
            <a:endParaRPr kumimoji="0" lang="en-US" altLang="de-DE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95" name="Text Box 14">
            <a:extLst>
              <a:ext uri="{FF2B5EF4-FFF2-40B4-BE49-F238E27FC236}">
                <a16:creationId xmlns:a16="http://schemas.microsoft.com/office/drawing/2014/main" xmlns="" id="{0C388186-E31F-4802-86AD-AB4834E1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6399" y="1850005"/>
            <a:ext cx="3740902" cy="54260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80159" tIns="40079" rIns="80159" bIns="40079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600" b="1" kern="0" dirty="0" err="1" smtClean="0">
                <a:solidFill>
                  <a:schemeClr val="accent2"/>
                </a:solidFill>
              </a:rPr>
              <a:t>Rorpropell</a:t>
            </a:r>
            <a:r>
              <a:rPr kumimoji="0" lang="en-US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de-DE" sz="1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thrust </a:t>
            </a:r>
            <a:r>
              <a:rPr kumimoji="0" lang="en-US" altLang="de-DE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kontroll</a:t>
            </a:r>
            <a:r>
              <a:rPr kumimoji="0" lang="en-US" alt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</a:rPr>
              <a:t>:</a:t>
            </a:r>
            <a:endParaRPr kumimoji="0" lang="en-US" altLang="de-DE" sz="16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lang="nb-NO" altLang="de-DE" sz="1400" kern="0" dirty="0" smtClean="0"/>
              <a:t>I henhold til polar</a:t>
            </a:r>
            <a:r>
              <a:rPr lang="en-US" altLang="de-DE" sz="1400" kern="0" dirty="0" err="1" smtClean="0"/>
              <a:t>koordinater</a:t>
            </a:r>
            <a:r>
              <a:rPr kumimoji="0" lang="en-US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(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Symbol" pitchFamily="18" charset="2"/>
              </a:rPr>
              <a:t>a</a:t>
            </a:r>
            <a:r>
              <a:rPr kumimoji="0" lang="en-US" altLang="de-DE" sz="1400" b="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, T</a:t>
            </a: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)</a:t>
            </a:r>
          </a:p>
        </p:txBody>
      </p:sp>
      <p:sp>
        <p:nvSpPr>
          <p:cNvPr id="99" name="Line 23">
            <a:extLst>
              <a:ext uri="{FF2B5EF4-FFF2-40B4-BE49-F238E27FC236}">
                <a16:creationId xmlns:a16="http://schemas.microsoft.com/office/drawing/2014/main" xmlns="" id="{4732D004-7FEC-46BE-B39A-31BA486D2E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1600" y="2569841"/>
            <a:ext cx="0" cy="522288"/>
          </a:xfrm>
          <a:prstGeom prst="line">
            <a:avLst/>
          </a:prstGeom>
          <a:noFill/>
          <a:ln w="28575">
            <a:solidFill>
              <a:srgbClr val="2D42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00" name="Line 24">
            <a:extLst>
              <a:ext uri="{FF2B5EF4-FFF2-40B4-BE49-F238E27FC236}">
                <a16:creationId xmlns:a16="http://schemas.microsoft.com/office/drawing/2014/main" xmlns="" id="{CB7A21B1-EA76-44CB-B0E4-78F15F903433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3925488" y="3730779"/>
            <a:ext cx="1588" cy="496887"/>
          </a:xfrm>
          <a:prstGeom prst="line">
            <a:avLst/>
          </a:prstGeom>
          <a:noFill/>
          <a:ln w="28575">
            <a:solidFill>
              <a:srgbClr val="2D42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01" name="Rectangle 25">
            <a:extLst>
              <a:ext uri="{FF2B5EF4-FFF2-40B4-BE49-F238E27FC236}">
                <a16:creationId xmlns:a16="http://schemas.microsoft.com/office/drawing/2014/main" xmlns="" id="{F972EEEC-7AEB-4CB5-8999-9021DE8B5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8538" y="3173568"/>
            <a:ext cx="65" cy="332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en-US" alt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2" name="Line 26">
            <a:extLst>
              <a:ext uri="{FF2B5EF4-FFF2-40B4-BE49-F238E27FC236}">
                <a16:creationId xmlns:a16="http://schemas.microsoft.com/office/drawing/2014/main" xmlns="" id="{A4181FAA-CDAC-4EDF-AD25-7C14906BED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53705" y="3164322"/>
            <a:ext cx="0" cy="806450"/>
          </a:xfrm>
          <a:prstGeom prst="line">
            <a:avLst/>
          </a:prstGeom>
          <a:noFill/>
          <a:ln w="28575">
            <a:solidFill>
              <a:srgbClr val="2D4275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03" name="Line 27">
            <a:extLst>
              <a:ext uri="{FF2B5EF4-FFF2-40B4-BE49-F238E27FC236}">
                <a16:creationId xmlns:a16="http://schemas.microsoft.com/office/drawing/2014/main" xmlns="" id="{1EF52B06-456D-4F00-97D0-3B32C124F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45316" y="3980015"/>
            <a:ext cx="419100" cy="0"/>
          </a:xfrm>
          <a:prstGeom prst="line">
            <a:avLst/>
          </a:prstGeom>
          <a:noFill/>
          <a:ln w="28575">
            <a:solidFill>
              <a:srgbClr val="2D4275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04" name="Line 28">
            <a:extLst>
              <a:ext uri="{FF2B5EF4-FFF2-40B4-BE49-F238E27FC236}">
                <a16:creationId xmlns:a16="http://schemas.microsoft.com/office/drawing/2014/main" xmlns="" id="{D2B99DEE-CD20-4C2E-ADD8-C91A10A4CD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45319" y="3180366"/>
            <a:ext cx="401637" cy="808038"/>
          </a:xfrm>
          <a:prstGeom prst="line">
            <a:avLst/>
          </a:prstGeom>
          <a:noFill/>
          <a:ln w="28575">
            <a:solidFill>
              <a:srgbClr val="2D42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05" name="Text Box 29">
            <a:extLst>
              <a:ext uri="{FF2B5EF4-FFF2-40B4-BE49-F238E27FC236}">
                <a16:creationId xmlns:a16="http://schemas.microsoft.com/office/drawing/2014/main" xmlns="" id="{79E8123F-1961-4B4A-873D-EBA1D7DA3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564" y="4013643"/>
            <a:ext cx="136256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Y</a:t>
            </a:r>
          </a:p>
        </p:txBody>
      </p:sp>
      <p:sp>
        <p:nvSpPr>
          <p:cNvPr id="106" name="Text Box 30">
            <a:extLst>
              <a:ext uri="{FF2B5EF4-FFF2-40B4-BE49-F238E27FC236}">
                <a16:creationId xmlns:a16="http://schemas.microsoft.com/office/drawing/2014/main" xmlns="" id="{B455C39C-18F0-4490-9565-3E3596299D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1675" y="3173569"/>
            <a:ext cx="193964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de-DE" altLang="de-DE" sz="1600" b="0" u="none" strike="noStrike" kern="0" cap="none" spc="0" normalizeH="0" baseline="-15000" noProof="0" dirty="0" err="1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x</a:t>
            </a:r>
            <a:endParaRPr kumimoji="0" lang="de-DE" altLang="de-DE" sz="1600" b="0" u="none" strike="noStrike" kern="0" cap="none" spc="0" normalizeH="0" baseline="-1500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7" name="Text Box 31">
            <a:extLst>
              <a:ext uri="{FF2B5EF4-FFF2-40B4-BE49-F238E27FC236}">
                <a16:creationId xmlns:a16="http://schemas.microsoft.com/office/drawing/2014/main" xmlns="" id="{9FD3C0F2-0421-4734-846C-80BEB6AAE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539" y="4060980"/>
            <a:ext cx="193964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T</a:t>
            </a:r>
            <a:r>
              <a:rPr kumimoji="0" lang="en-US" altLang="de-DE" sz="1600" b="0" u="none" strike="noStrike" kern="0" cap="none" spc="0" normalizeH="0" baseline="-1500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y</a:t>
            </a:r>
            <a:endParaRPr kumimoji="0" lang="de-DE" altLang="de-DE" sz="1600" b="0" u="none" strike="noStrike" kern="0" cap="none" spc="0" normalizeH="0" baseline="-1500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8" name="Text Box 32">
            <a:extLst>
              <a:ext uri="{FF2B5EF4-FFF2-40B4-BE49-F238E27FC236}">
                <a16:creationId xmlns:a16="http://schemas.microsoft.com/office/drawing/2014/main" xmlns="" id="{62AD0944-D9B0-4BF2-B48B-0D9D6419A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225" y="3173569"/>
            <a:ext cx="18274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T </a:t>
            </a:r>
            <a:endParaRPr kumimoji="0" lang="de-DE" altLang="de-DE" sz="1600" b="0" u="none" strike="noStrike" kern="0" cap="none" spc="0" normalizeH="0" baseline="-1500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9" name="Text Box 33">
            <a:extLst>
              <a:ext uri="{FF2B5EF4-FFF2-40B4-BE49-F238E27FC236}">
                <a16:creationId xmlns:a16="http://schemas.microsoft.com/office/drawing/2014/main" xmlns="" id="{0459792C-DC6E-429A-A01C-9B03D9043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6283" y="4619781"/>
            <a:ext cx="264536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X = </a:t>
            </a:r>
            <a:r>
              <a:rPr lang="en-US" altLang="de-DE" sz="1400" kern="0" noProof="0" dirty="0" err="1" smtClean="0"/>
              <a:t>Langs</a:t>
            </a:r>
            <a:r>
              <a:rPr lang="en-US" altLang="de-DE" sz="1400" kern="0" noProof="0" dirty="0" smtClean="0"/>
              <a:t> </a:t>
            </a:r>
            <a:r>
              <a:rPr lang="en-US" altLang="de-DE" sz="1400" kern="0" noProof="0" dirty="0" err="1" smtClean="0"/>
              <a:t>fergens</a:t>
            </a:r>
            <a:r>
              <a:rPr lang="en-US" altLang="de-DE" sz="1400" kern="0" noProof="0" dirty="0" smtClean="0"/>
              <a:t> </a:t>
            </a:r>
            <a:r>
              <a:rPr lang="en-US" altLang="de-DE" sz="1400" kern="0" noProof="0" dirty="0" err="1" smtClean="0"/>
              <a:t>senterakse</a:t>
            </a:r>
            <a:endParaRPr kumimoji="0" lang="en-US" altLang="de-D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Y = </a:t>
            </a:r>
            <a:r>
              <a:rPr lang="en-US" altLang="de-DE" sz="1400" kern="0" dirty="0" err="1" smtClean="0"/>
              <a:t>Tvers</a:t>
            </a:r>
            <a:r>
              <a:rPr lang="en-US" altLang="de-DE" sz="1400" kern="0" dirty="0" smtClean="0"/>
              <a:t> </a:t>
            </a:r>
            <a:r>
              <a:rPr lang="en-US" altLang="de-DE" sz="1400" kern="0" dirty="0" err="1" smtClean="0"/>
              <a:t>fergens</a:t>
            </a:r>
            <a:r>
              <a:rPr lang="en-US" altLang="de-DE" sz="1400" kern="0" dirty="0" smtClean="0"/>
              <a:t> </a:t>
            </a:r>
            <a:r>
              <a:rPr lang="en-US" altLang="de-DE" sz="1400" kern="0" dirty="0" err="1" smtClean="0"/>
              <a:t>senterakse</a:t>
            </a:r>
            <a:endParaRPr kumimoji="0" lang="en-US" altLang="de-D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</p:txBody>
      </p:sp>
      <p:sp>
        <p:nvSpPr>
          <p:cNvPr id="110" name="Text Box 34">
            <a:extLst>
              <a:ext uri="{FF2B5EF4-FFF2-40B4-BE49-F238E27FC236}">
                <a16:creationId xmlns:a16="http://schemas.microsoft.com/office/drawing/2014/main" xmlns="" id="{13E1DF4F-8C5A-4177-B66A-291739AD5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8514" y="2586224"/>
            <a:ext cx="136256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X</a:t>
            </a:r>
          </a:p>
        </p:txBody>
      </p:sp>
      <p:sp>
        <p:nvSpPr>
          <p:cNvPr id="111" name="Text Box 38">
            <a:extLst>
              <a:ext uri="{FF2B5EF4-FFF2-40B4-BE49-F238E27FC236}">
                <a16:creationId xmlns:a16="http://schemas.microsoft.com/office/drawing/2014/main" xmlns="" id="{84C2B5D0-DCFB-47FC-A5CD-5583AD20C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7176" y="5407441"/>
            <a:ext cx="2672326" cy="851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2D2D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Styring</a:t>
            </a:r>
            <a:r>
              <a:rPr kumimoji="0" lang="en-GB" alt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0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gjennom</a:t>
            </a:r>
            <a:r>
              <a:rPr kumimoji="0" lang="en-GB" alt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0-posisjon</a:t>
            </a:r>
            <a:endParaRPr kumimoji="0" lang="en-GB" altLang="de-DE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lang="en-GB" altLang="de-DE" sz="1400" b="1" kern="0" dirty="0" err="1" smtClean="0"/>
              <a:t>Uten</a:t>
            </a:r>
            <a:r>
              <a:rPr lang="en-GB" altLang="de-DE" sz="1400" b="1" kern="0" dirty="0" smtClean="0"/>
              <a:t> </a:t>
            </a:r>
            <a:r>
              <a:rPr lang="en-GB" altLang="de-DE" sz="1400" b="1" kern="0" dirty="0" err="1" smtClean="0"/>
              <a:t>uønsket</a:t>
            </a:r>
            <a:r>
              <a:rPr lang="en-GB" altLang="de-DE" sz="1400" b="1" kern="0" dirty="0" smtClean="0"/>
              <a:t> side thrust</a:t>
            </a:r>
            <a:r>
              <a:rPr kumimoji="0" lang="en-GB" altLang="de-DE" sz="1400" b="0" i="0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, </a:t>
            </a:r>
            <a:endParaRPr kumimoji="0" lang="en-GB" altLang="de-DE" sz="1400" b="0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fra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0 </a:t>
            </a: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til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maks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. </a:t>
            </a:r>
            <a:r>
              <a:rPr kumimoji="0" lang="en-GB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pitch </a:t>
            </a:r>
            <a:r>
              <a:rPr lang="en-GB" altLang="de-DE" sz="1400" kern="0" dirty="0" err="1" smtClean="0"/>
              <a:t>på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~ 3 s</a:t>
            </a:r>
            <a:r>
              <a:rPr kumimoji="0" lang="en-GB" altLang="de-DE" sz="1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!</a:t>
            </a:r>
          </a:p>
        </p:txBody>
      </p:sp>
      <p:sp>
        <p:nvSpPr>
          <p:cNvPr id="112" name="Text Box 39">
            <a:extLst>
              <a:ext uri="{FF2B5EF4-FFF2-40B4-BE49-F238E27FC236}">
                <a16:creationId xmlns:a16="http://schemas.microsoft.com/office/drawing/2014/main" xmlns="" id="{8CE3B18F-F8A9-4758-95B9-4D23D64655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94" y="5491298"/>
            <a:ext cx="3115236" cy="54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2D2D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Styring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lang="en-GB" altLang="de-DE" sz="1400" b="1" kern="0" dirty="0" smtClean="0"/>
              <a:t>med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uønsket</a:t>
            </a:r>
            <a:r>
              <a:rPr kumimoji="0" lang="en-GB" altLang="de-DE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side thrust</a:t>
            </a:r>
          </a:p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ts val="0"/>
              </a:spcBef>
              <a:spcAft>
                <a:spcPts val="60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r>
              <a:rPr kumimoji="0" lang="en-GB" altLang="de-DE" sz="14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charset="0"/>
              </a:rPr>
              <a:t>Styretid</a:t>
            </a:r>
            <a:r>
              <a:rPr kumimoji="0" lang="en-GB" altLang="de-DE" sz="1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for</a:t>
            </a:r>
            <a:r>
              <a:rPr kumimoji="0" lang="en-GB" altLang="de-DE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</a:rPr>
              <a:t> </a:t>
            </a:r>
            <a:r>
              <a:rPr kumimoji="0" lang="en-GB" altLang="de-DE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180° </a:t>
            </a:r>
            <a:r>
              <a:rPr kumimoji="0" lang="en-GB" altLang="de-DE" sz="1400" b="1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~ 15 s</a:t>
            </a:r>
            <a:r>
              <a:rPr kumimoji="0" lang="en-GB" altLang="de-DE" sz="1400" b="0" i="0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</a:rPr>
              <a:t>!</a:t>
            </a:r>
          </a:p>
        </p:txBody>
      </p:sp>
      <p:sp>
        <p:nvSpPr>
          <p:cNvPr id="113" name="Rectangle 25">
            <a:extLst>
              <a:ext uri="{FF2B5EF4-FFF2-40B4-BE49-F238E27FC236}">
                <a16:creationId xmlns:a16="http://schemas.microsoft.com/office/drawing/2014/main" xmlns="" id="{26959F73-F922-408A-B569-E7348A97D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5326" y="3959377"/>
            <a:ext cx="65" cy="33239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en-US" alt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14" name="Line 28">
            <a:extLst>
              <a:ext uri="{FF2B5EF4-FFF2-40B4-BE49-F238E27FC236}">
                <a16:creationId xmlns:a16="http://schemas.microsoft.com/office/drawing/2014/main" xmlns="" id="{446A4FCD-FCD0-40C8-9A88-B254E9310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25082" y="3967770"/>
            <a:ext cx="428625" cy="657225"/>
          </a:xfrm>
          <a:prstGeom prst="line">
            <a:avLst/>
          </a:prstGeom>
          <a:noFill/>
          <a:ln w="28575">
            <a:solidFill>
              <a:srgbClr val="2D4275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15" name="Line 26">
            <a:extLst>
              <a:ext uri="{FF2B5EF4-FFF2-40B4-BE49-F238E27FC236}">
                <a16:creationId xmlns:a16="http://schemas.microsoft.com/office/drawing/2014/main" xmlns="" id="{58F8A2BC-0E23-40BB-AB16-1B7646E7F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215" y="3973665"/>
            <a:ext cx="0" cy="646112"/>
          </a:xfrm>
          <a:prstGeom prst="line">
            <a:avLst/>
          </a:prstGeom>
          <a:noFill/>
          <a:ln w="28575">
            <a:solidFill>
              <a:srgbClr val="2D4275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16" name="Line 27">
            <a:extLst>
              <a:ext uri="{FF2B5EF4-FFF2-40B4-BE49-F238E27FC236}">
                <a16:creationId xmlns:a16="http://schemas.microsoft.com/office/drawing/2014/main" xmlns="" id="{B141C8F7-4B1E-4BB5-A0C3-1F93C03B37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66357" y="3964140"/>
            <a:ext cx="482600" cy="12700"/>
          </a:xfrm>
          <a:prstGeom prst="line">
            <a:avLst/>
          </a:prstGeom>
          <a:noFill/>
          <a:ln w="28575">
            <a:solidFill>
              <a:srgbClr val="2D4275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  <p:sp>
        <p:nvSpPr>
          <p:cNvPr id="117" name="Text Box 32">
            <a:extLst>
              <a:ext uri="{FF2B5EF4-FFF2-40B4-BE49-F238E27FC236}">
                <a16:creationId xmlns:a16="http://schemas.microsoft.com/office/drawing/2014/main" xmlns="" id="{FD648D97-3E21-48BD-B9EE-467B6664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5638" y="4616606"/>
            <a:ext cx="182742" cy="2462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801688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1600" b="0" u="none" strike="noStrike" kern="0" cap="none" spc="0" normalizeH="0" baseline="0" noProof="0" dirty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Arial" charset="0"/>
              </a:rPr>
              <a:t>T </a:t>
            </a:r>
            <a:endParaRPr kumimoji="0" lang="de-DE" altLang="de-DE" sz="1600" b="0" u="none" strike="noStrike" kern="0" cap="none" spc="0" normalizeH="0" baseline="-15000" noProof="0" dirty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22" name="Foliennummernplatzhalter 121">
            <a:extLst>
              <a:ext uri="{FF2B5EF4-FFF2-40B4-BE49-F238E27FC236}">
                <a16:creationId xmlns:a16="http://schemas.microsoft.com/office/drawing/2014/main" xmlns="" id="{69894A82-1D5D-494F-BE57-32FB950C2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4</a:t>
            </a:fld>
            <a:endParaRPr lang="en-US" noProof="0" dirty="0"/>
          </a:p>
        </p:txBody>
      </p:sp>
      <p:pic>
        <p:nvPicPr>
          <p:cNvPr id="46" name="Picture 10" descr="11_10_17_VRP_komplett_Standbil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52029" y="1710081"/>
            <a:ext cx="1173762" cy="165574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5" descr="11_10_17_VSP_komplett_Standbil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5607" y="1710081"/>
            <a:ext cx="1399863" cy="17007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7" name="Gruppieren 136"/>
          <p:cNvGrpSpPr>
            <a:grpSpLocks/>
          </p:cNvGrpSpPr>
          <p:nvPr/>
        </p:nvGrpSpPr>
        <p:grpSpPr bwMode="auto">
          <a:xfrm>
            <a:off x="8084088" y="2908126"/>
            <a:ext cx="2017713" cy="2063750"/>
            <a:chOff x="5679574" y="2132092"/>
            <a:chExt cx="2018612" cy="2064452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5679574" y="2132092"/>
              <a:ext cx="2018612" cy="2064452"/>
            </a:xfrm>
            <a:prstGeom prst="ellips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422" tIns="45711" rIns="91422" bIns="45711">
              <a:spAutoFit/>
            </a:bodyPr>
            <a:lstStyle>
              <a:lvl1pPr eaLnBrk="0" hangingPunct="0">
                <a:lnSpc>
                  <a:spcPct val="110000"/>
                </a:lnSpc>
                <a:spcBef>
                  <a:spcPct val="50000"/>
                </a:spcBef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110000"/>
                </a:lnSpc>
                <a:spcBef>
                  <a:spcPct val="50000"/>
                </a:spcBef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110000"/>
                </a:lnSpc>
                <a:spcBef>
                  <a:spcPct val="50000"/>
                </a:spcBef>
                <a:spcAft>
                  <a:spcPct val="0"/>
                </a:spcAft>
                <a:buClr>
                  <a:schemeClr val="tx1"/>
                </a:buClr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lnSpc>
                  <a:spcPct val="10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9B9B9B"/>
                </a:buClr>
                <a:buSzPct val="120000"/>
                <a:buFont typeface="Wingdings" pitchFamily="2" charset="2"/>
                <a:buNone/>
              </a:pPr>
              <a:endParaRPr lang="en-US" altLang="de-DE" b="1">
                <a:solidFill>
                  <a:srgbClr val="3C3C3C"/>
                </a:solidFill>
              </a:endParaRPr>
            </a:p>
          </p:txBody>
        </p:sp>
        <p:grpSp>
          <p:nvGrpSpPr>
            <p:cNvPr id="139" name="Gruppieren 1"/>
            <p:cNvGrpSpPr>
              <a:grpSpLocks/>
            </p:cNvGrpSpPr>
            <p:nvPr/>
          </p:nvGrpSpPr>
          <p:grpSpPr bwMode="auto">
            <a:xfrm>
              <a:off x="6668838" y="2366963"/>
              <a:ext cx="586037" cy="808357"/>
              <a:chOff x="6668826" y="2366960"/>
              <a:chExt cx="586049" cy="808356"/>
            </a:xfrm>
            <a:grpFill/>
          </p:grpSpPr>
          <p:sp>
            <p:nvSpPr>
              <p:cNvPr id="140" name="Line 16"/>
              <p:cNvSpPr>
                <a:spLocks noChangeShapeType="1"/>
              </p:cNvSpPr>
              <p:nvPr/>
            </p:nvSpPr>
            <p:spPr bwMode="auto">
              <a:xfrm flipV="1">
                <a:off x="6668826" y="2366960"/>
                <a:ext cx="401032" cy="808356"/>
              </a:xfrm>
              <a:prstGeom prst="lin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buSzPct val="120000"/>
                  <a:buFont typeface="Wingdings" pitchFamily="2" charset="2"/>
                  <a:buNone/>
                </a:pPr>
                <a:endParaRPr lang="de-DE" sz="2000" b="1">
                  <a:solidFill>
                    <a:srgbClr val="3C3C3C"/>
                  </a:solidFill>
                </a:endParaRPr>
              </a:p>
            </p:txBody>
          </p:sp>
          <p:sp>
            <p:nvSpPr>
              <p:cNvPr id="141" name="Line 20"/>
              <p:cNvSpPr>
                <a:spLocks noChangeShapeType="1"/>
              </p:cNvSpPr>
              <p:nvPr/>
            </p:nvSpPr>
            <p:spPr bwMode="auto">
              <a:xfrm flipH="1" flipV="1">
                <a:off x="6961843" y="2625540"/>
                <a:ext cx="155127" cy="132914"/>
              </a:xfrm>
              <a:prstGeom prst="line">
                <a:avLst/>
              </a:prstGeom>
              <a:grpFill/>
              <a:ln w="952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fontAlgn="base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buSzPct val="120000"/>
                  <a:buFont typeface="Wingdings" pitchFamily="2" charset="2"/>
                  <a:buNone/>
                </a:pPr>
                <a:endParaRPr lang="de-DE" sz="2000" b="1">
                  <a:solidFill>
                    <a:srgbClr val="3C3C3C"/>
                  </a:solidFill>
                </a:endParaRPr>
              </a:p>
            </p:txBody>
          </p:sp>
          <p:sp>
            <p:nvSpPr>
              <p:cNvPr id="142" name="Text Box 22"/>
              <p:cNvSpPr txBox="1">
                <a:spLocks noChangeArrowheads="1"/>
              </p:cNvSpPr>
              <p:nvPr/>
            </p:nvSpPr>
            <p:spPr bwMode="auto">
              <a:xfrm>
                <a:off x="7074468" y="2369380"/>
                <a:ext cx="180407" cy="24407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defTabSz="801688" eaLnBrk="0" hangingPunct="0">
                  <a:lnSpc>
                    <a:spcPct val="110000"/>
                  </a:lnSpc>
                  <a:spcBef>
                    <a:spcPct val="50000"/>
                  </a:spcBef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defTabSz="801688" eaLnBrk="0" hangingPunct="0">
                  <a:lnSpc>
                    <a:spcPct val="110000"/>
                  </a:lnSpc>
                  <a:spcBef>
                    <a:spcPct val="50000"/>
                  </a:spcBef>
                  <a:buClr>
                    <a:schemeClr val="tx1"/>
                  </a:buClr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defTabSz="801688" eaLnBrk="0" hangingPunct="0">
                  <a:lnSpc>
                    <a:spcPct val="110000"/>
                  </a:lnSpc>
                  <a:spcBef>
                    <a:spcPct val="50000"/>
                  </a:spcBef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defTabSz="801688" eaLnBrk="0" hangingPunct="0">
                  <a:lnSpc>
                    <a:spcPct val="110000"/>
                  </a:lnSpc>
                  <a:spcBef>
                    <a:spcPct val="50000"/>
                  </a:spcBef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defTabSz="801688" eaLnBrk="0" hangingPunct="0">
                  <a:lnSpc>
                    <a:spcPct val="110000"/>
                  </a:lnSpc>
                  <a:spcBef>
                    <a:spcPct val="50000"/>
                  </a:spcBef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defTabSz="801688"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defTabSz="801688"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defTabSz="801688"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defTabSz="801688" eaLnBrk="0" fontAlgn="base" hangingPunct="0">
                  <a:lnSpc>
                    <a:spcPct val="11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chemeClr val="tx1"/>
                  </a:buClr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DE" altLang="de-DE" sz="1600" i="1" dirty="0">
                    <a:solidFill>
                      <a:srgbClr val="3C3C3C"/>
                    </a:solidFill>
                  </a:rPr>
                  <a:t>T </a:t>
                </a:r>
                <a:endParaRPr lang="de-DE" altLang="de-DE" sz="1600" i="1" baseline="-15000" dirty="0">
                  <a:solidFill>
                    <a:srgbClr val="3C3C3C"/>
                  </a:solidFill>
                </a:endParaRPr>
              </a:p>
            </p:txBody>
          </p:sp>
        </p:grpSp>
      </p:grpSp>
      <p:sp>
        <p:nvSpPr>
          <p:cNvPr id="143" name="Line 12"/>
          <p:cNvSpPr>
            <a:spLocks noChangeShapeType="1"/>
          </p:cNvSpPr>
          <p:nvPr/>
        </p:nvSpPr>
        <p:spPr bwMode="auto">
          <a:xfrm>
            <a:off x="7971376" y="3946351"/>
            <a:ext cx="2279650" cy="0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 fontAlgn="base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de-DE" sz="2000" b="1">
              <a:solidFill>
                <a:srgbClr val="3C3C3C"/>
              </a:solidFill>
            </a:endParaRPr>
          </a:p>
        </p:txBody>
      </p:sp>
      <p:sp>
        <p:nvSpPr>
          <p:cNvPr id="144" name="Line 13"/>
          <p:cNvSpPr>
            <a:spLocks noChangeShapeType="1"/>
          </p:cNvSpPr>
          <p:nvPr/>
        </p:nvSpPr>
        <p:spPr bwMode="auto">
          <a:xfrm flipV="1">
            <a:off x="9095326" y="3026142"/>
            <a:ext cx="0" cy="2319338"/>
          </a:xfrm>
          <a:prstGeom prst="line">
            <a:avLst/>
          </a:prstGeom>
          <a:noFill/>
          <a:ln w="9525">
            <a:solidFill>
              <a:schemeClr val="accent1"/>
            </a:solidFill>
            <a:prstDash val="lg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2" tIns="45711" rIns="91422" bIns="45711">
            <a:spAutoFit/>
          </a:bodyPr>
          <a:lstStyle/>
          <a:p>
            <a:pPr fontAlgn="base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de-DE" sz="2000" b="1">
              <a:solidFill>
                <a:srgbClr val="3C3C3C"/>
              </a:solidFill>
            </a:endParaRPr>
          </a:p>
        </p:txBody>
      </p:sp>
      <p:sp>
        <p:nvSpPr>
          <p:cNvPr id="145" name="Oval 18"/>
          <p:cNvSpPr>
            <a:spLocks noChangeArrowheads="1"/>
          </p:cNvSpPr>
          <p:nvPr/>
        </p:nvSpPr>
        <p:spPr bwMode="auto">
          <a:xfrm>
            <a:off x="8929541" y="3781251"/>
            <a:ext cx="322263" cy="338137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19050">
            <a:solidFill>
              <a:schemeClr val="accent1"/>
            </a:solidFill>
            <a:round/>
            <a:headEnd/>
            <a:tailEnd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en-US" altLang="de-DE" b="1">
              <a:solidFill>
                <a:srgbClr val="3C3C3C"/>
              </a:solidFill>
            </a:endParaRPr>
          </a:p>
        </p:txBody>
      </p:sp>
      <p:sp>
        <p:nvSpPr>
          <p:cNvPr id="146" name="Line 19"/>
          <p:cNvSpPr>
            <a:spLocks noChangeShapeType="1"/>
          </p:cNvSpPr>
          <p:nvPr/>
        </p:nvSpPr>
        <p:spPr bwMode="auto">
          <a:xfrm flipH="1">
            <a:off x="8868313" y="3319288"/>
            <a:ext cx="206375" cy="39688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de-DE" sz="2000" b="1">
              <a:solidFill>
                <a:srgbClr val="3C3C3C"/>
              </a:solidFill>
            </a:endParaRPr>
          </a:p>
        </p:txBody>
      </p:sp>
      <p:sp>
        <p:nvSpPr>
          <p:cNvPr id="147" name="Text Box 21"/>
          <p:cNvSpPr txBox="1">
            <a:spLocks noChangeArrowheads="1"/>
          </p:cNvSpPr>
          <p:nvPr/>
        </p:nvSpPr>
        <p:spPr bwMode="auto">
          <a:xfrm>
            <a:off x="9162001" y="3204988"/>
            <a:ext cx="128587" cy="2444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>
                <a:solidFill>
                  <a:srgbClr val="3C3C3C"/>
                </a:solidFill>
                <a:latin typeface="Symbol" pitchFamily="18" charset="2"/>
              </a:rPr>
              <a:t>a</a:t>
            </a:r>
            <a:endParaRPr lang="de-DE" altLang="de-DE" sz="1600">
              <a:solidFill>
                <a:srgbClr val="3C3C3C"/>
              </a:solidFill>
              <a:latin typeface="Symbol" pitchFamily="18" charset="2"/>
            </a:endParaRPr>
          </a:p>
        </p:txBody>
      </p:sp>
      <p:sp>
        <p:nvSpPr>
          <p:cNvPr id="148" name="Line 23"/>
          <p:cNvSpPr>
            <a:spLocks noChangeShapeType="1"/>
          </p:cNvSpPr>
          <p:nvPr/>
        </p:nvSpPr>
        <p:spPr bwMode="auto">
          <a:xfrm flipV="1">
            <a:off x="9095668" y="2560464"/>
            <a:ext cx="0" cy="52228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de-DE" sz="2000" b="1">
              <a:solidFill>
                <a:srgbClr val="3C3C3C"/>
              </a:solidFill>
            </a:endParaRPr>
          </a:p>
        </p:txBody>
      </p:sp>
      <p:sp>
        <p:nvSpPr>
          <p:cNvPr id="149" name="Line 24"/>
          <p:cNvSpPr>
            <a:spLocks noChangeShapeType="1"/>
          </p:cNvSpPr>
          <p:nvPr/>
        </p:nvSpPr>
        <p:spPr bwMode="auto">
          <a:xfrm rot="5400000" flipV="1">
            <a:off x="10101007" y="3697114"/>
            <a:ext cx="1588" cy="49688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buSzPct val="120000"/>
              <a:buFont typeface="Wingdings" pitchFamily="2" charset="2"/>
              <a:buNone/>
            </a:pPr>
            <a:endParaRPr lang="de-DE" sz="2000" b="1">
              <a:solidFill>
                <a:srgbClr val="3C3C3C"/>
              </a:solidFill>
            </a:endParaRPr>
          </a:p>
        </p:txBody>
      </p:sp>
      <p:sp>
        <p:nvSpPr>
          <p:cNvPr id="150" name="Text Box 29"/>
          <p:cNvSpPr txBox="1">
            <a:spLocks noChangeArrowheads="1"/>
          </p:cNvSpPr>
          <p:nvPr/>
        </p:nvSpPr>
        <p:spPr bwMode="auto">
          <a:xfrm>
            <a:off x="10320082" y="3997150"/>
            <a:ext cx="13493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 dirty="0">
                <a:solidFill>
                  <a:srgbClr val="3C3C3C"/>
                </a:solidFill>
              </a:rPr>
              <a:t>Y</a:t>
            </a:r>
          </a:p>
        </p:txBody>
      </p:sp>
      <p:sp>
        <p:nvSpPr>
          <p:cNvPr id="151" name="Text Box 34"/>
          <p:cNvSpPr txBox="1">
            <a:spLocks noChangeArrowheads="1"/>
          </p:cNvSpPr>
          <p:nvPr/>
        </p:nvSpPr>
        <p:spPr bwMode="auto">
          <a:xfrm>
            <a:off x="8884096" y="2569726"/>
            <a:ext cx="134938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defTabSz="801688" eaLnBrk="0" hangingPunct="0">
              <a:lnSpc>
                <a:spcPct val="110000"/>
              </a:lnSpc>
              <a:spcBef>
                <a:spcPct val="50000"/>
              </a:spcBef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 eaLnBrk="0" hangingPunct="0">
              <a:lnSpc>
                <a:spcPct val="110000"/>
              </a:lnSpc>
              <a:spcBef>
                <a:spcPct val="50000"/>
              </a:spcBef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01688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de-DE" sz="1600" i="1">
                <a:solidFill>
                  <a:srgbClr val="3C3C3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8139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xit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accel="2600" decel="2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40" dur="5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/>
      <p:bldP spid="102" grpId="0" animBg="1"/>
      <p:bldP spid="103" grpId="0" animBg="1"/>
      <p:bldP spid="104" grpId="0" animBg="1"/>
      <p:bldP spid="108" grpId="0"/>
      <p:bldP spid="113" grpId="0"/>
      <p:bldP spid="114" grpId="0" animBg="1"/>
      <p:bldP spid="115" grpId="0" animBg="1"/>
      <p:bldP spid="116" grpId="0" animBg="1"/>
      <p:bldP spid="1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Rectangle 31"/>
          <p:cNvSpPr>
            <a:spLocks noGrp="1" noChangeArrowheads="1"/>
          </p:cNvSpPr>
          <p:nvPr>
            <p:ph type="title"/>
          </p:nvPr>
        </p:nvSpPr>
        <p:spPr>
          <a:xfrm>
            <a:off x="693453" y="555649"/>
            <a:ext cx="9018000" cy="864000"/>
          </a:xfrm>
        </p:spPr>
        <p:txBody>
          <a:bodyPr/>
          <a:lstStyle/>
          <a:p>
            <a:r>
              <a:rPr lang="de-DE" altLang="de-DE" sz="2000" dirty="0" err="1" smtClean="0">
                <a:solidFill>
                  <a:schemeClr val="accent2"/>
                </a:solidFill>
              </a:rPr>
              <a:t>Mulighet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for</a:t>
            </a:r>
            <a:r>
              <a:rPr lang="de-DE" altLang="de-DE" sz="2000" dirty="0" smtClean="0">
                <a:solidFill>
                  <a:schemeClr val="accent2"/>
                </a:solidFill>
              </a:rPr>
              <a:t> 50/50%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effekt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fordeling</a:t>
            </a:r>
            <a:r>
              <a:rPr lang="de-DE" altLang="de-DE" sz="2000" dirty="0" smtClean="0">
                <a:solidFill>
                  <a:schemeClr val="accent2"/>
                </a:solidFill>
              </a:rPr>
              <a:t>.</a:t>
            </a:r>
            <a:br>
              <a:rPr lang="de-DE" altLang="de-DE" sz="2000" dirty="0" smtClean="0">
                <a:solidFill>
                  <a:schemeClr val="accent2"/>
                </a:solidFill>
              </a:rPr>
            </a:br>
            <a:r>
              <a:rPr lang="de-DE" altLang="de-DE" sz="2000" dirty="0" err="1" smtClean="0">
                <a:solidFill>
                  <a:schemeClr val="accent2"/>
                </a:solidFill>
              </a:rPr>
              <a:t>Dette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medfører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muligheten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for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redusert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innstallert</a:t>
            </a:r>
            <a:r>
              <a:rPr lang="de-DE" altLang="de-DE" sz="2000" dirty="0" smtClean="0">
                <a:solidFill>
                  <a:schemeClr val="accent2"/>
                </a:solidFill>
              </a:rPr>
              <a:t> total </a:t>
            </a:r>
            <a:r>
              <a:rPr lang="de-DE" altLang="de-DE" sz="2000" dirty="0" err="1" smtClean="0">
                <a:solidFill>
                  <a:schemeClr val="accent2"/>
                </a:solidFill>
              </a:rPr>
              <a:t>effekt</a:t>
            </a:r>
            <a:endParaRPr lang="de-DE" altLang="de-DE" sz="2000" dirty="0">
              <a:solidFill>
                <a:schemeClr val="accent2"/>
              </a:solidFill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7330D52D-247B-4E13-A748-0905A411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7306" y="6577200"/>
            <a:ext cx="9018000" cy="180000"/>
          </a:xfrm>
        </p:spPr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de-DE" altLang="de-DE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xmlns="" id="{3CCD4A3B-D283-43AD-93AB-471EA3EF2364}"/>
              </a:ext>
            </a:extLst>
          </p:cNvPr>
          <p:cNvCxnSpPr>
            <a:cxnSpLocks/>
          </p:cNvCxnSpPr>
          <p:nvPr/>
        </p:nvCxnSpPr>
        <p:spPr>
          <a:xfrm>
            <a:off x="2847003" y="1688572"/>
            <a:ext cx="3478719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>
            <a:extLst>
              <a:ext uri="{FF2B5EF4-FFF2-40B4-BE49-F238E27FC236}">
                <a16:creationId xmlns:a16="http://schemas.microsoft.com/office/drawing/2014/main" xmlns="" id="{249B8970-5691-4EA8-8C52-088ED004BD7E}"/>
              </a:ext>
            </a:extLst>
          </p:cNvPr>
          <p:cNvSpPr txBox="1"/>
          <p:nvPr/>
        </p:nvSpPr>
        <p:spPr>
          <a:xfrm>
            <a:off x="2846279" y="1794476"/>
            <a:ext cx="3478719" cy="2030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nb-NO" sz="1300" b="1" dirty="0" smtClean="0">
                <a:solidFill>
                  <a:schemeClr val="accent2"/>
                </a:solidFill>
              </a:rPr>
              <a:t>Effektfordeling på en pendelferge</a:t>
            </a:r>
            <a:endParaRPr lang="en-US" sz="1300" b="1" dirty="0">
              <a:solidFill>
                <a:schemeClr val="accent2"/>
              </a:solidFill>
            </a:endParaRPr>
          </a:p>
        </p:txBody>
      </p:sp>
      <p:grpSp>
        <p:nvGrpSpPr>
          <p:cNvPr id="31" name="Group 36"/>
          <p:cNvGrpSpPr>
            <a:grpSpLocks/>
          </p:cNvGrpSpPr>
          <p:nvPr/>
        </p:nvGrpSpPr>
        <p:grpSpPr bwMode="auto">
          <a:xfrm>
            <a:off x="3337286" y="3129868"/>
            <a:ext cx="3830638" cy="846139"/>
            <a:chOff x="1089" y="2359"/>
            <a:chExt cx="2413" cy="533"/>
          </a:xfrm>
        </p:grpSpPr>
        <p:grpSp>
          <p:nvGrpSpPr>
            <p:cNvPr id="34" name="Group 37"/>
            <p:cNvGrpSpPr>
              <a:grpSpLocks/>
            </p:cNvGrpSpPr>
            <p:nvPr/>
          </p:nvGrpSpPr>
          <p:grpSpPr bwMode="auto">
            <a:xfrm>
              <a:off x="1089" y="2359"/>
              <a:ext cx="2196" cy="533"/>
              <a:chOff x="1764" y="2740"/>
              <a:chExt cx="2196" cy="533"/>
            </a:xfrm>
          </p:grpSpPr>
          <p:sp>
            <p:nvSpPr>
              <p:cNvPr id="40" name="deabb181-99b2-427f-b2a9-a1fa67885e02"/>
              <p:cNvSpPr>
                <a:spLocks noChangeAspect="1"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 rot="18245535">
                <a:off x="2078" y="2919"/>
                <a:ext cx="204" cy="19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1" name="9d8619e3-2e87-48b4-abd5-d3e56bfaa8a5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 rot="18245535">
                <a:off x="3512" y="2921"/>
                <a:ext cx="201" cy="1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9" name="def95fbd-8b82-4282-9910-9374eaea3dd3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764" y="2740"/>
                <a:ext cx="2196" cy="533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35" name="Group 41"/>
            <p:cNvGrpSpPr>
              <a:grpSpLocks/>
            </p:cNvGrpSpPr>
            <p:nvPr/>
          </p:nvGrpSpPr>
          <p:grpSpPr bwMode="auto">
            <a:xfrm>
              <a:off x="1620" y="2530"/>
              <a:ext cx="1882" cy="209"/>
              <a:chOff x="1620" y="2530"/>
              <a:chExt cx="1882" cy="209"/>
            </a:xfrm>
          </p:grpSpPr>
          <p:sp>
            <p:nvSpPr>
              <p:cNvPr id="37" name="AutoShape 42"/>
              <p:cNvSpPr>
                <a:spLocks noChangeArrowheads="1"/>
              </p:cNvSpPr>
              <p:nvPr/>
            </p:nvSpPr>
            <p:spPr bwMode="auto">
              <a:xfrm>
                <a:off x="3050" y="2530"/>
                <a:ext cx="452" cy="201"/>
              </a:xfrm>
              <a:prstGeom prst="rightArrow">
                <a:avLst>
                  <a:gd name="adj1" fmla="val 50000"/>
                  <a:gd name="adj2" fmla="val 56219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38" name="AutoShape 43"/>
              <p:cNvSpPr>
                <a:spLocks noChangeArrowheads="1"/>
              </p:cNvSpPr>
              <p:nvPr/>
            </p:nvSpPr>
            <p:spPr bwMode="auto">
              <a:xfrm>
                <a:off x="1620" y="2538"/>
                <a:ext cx="440" cy="201"/>
              </a:xfrm>
              <a:prstGeom prst="rightArrow">
                <a:avLst>
                  <a:gd name="adj1" fmla="val 50000"/>
                  <a:gd name="adj2" fmla="val 54726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7A3B24D3-FE19-45AC-93FC-3A99EB7B4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66" name="Text Box 52"/>
          <p:cNvSpPr txBox="1">
            <a:spLocks noChangeArrowheads="1"/>
          </p:cNvSpPr>
          <p:nvPr/>
        </p:nvSpPr>
        <p:spPr bwMode="auto">
          <a:xfrm>
            <a:off x="2820111" y="2116655"/>
            <a:ext cx="455224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2D2D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 sz="1600" dirty="0" err="1" smtClean="0"/>
              <a:t>Innstallert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effekt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på</a:t>
            </a:r>
            <a:r>
              <a:rPr lang="de-DE" altLang="de-DE" sz="1600" dirty="0" smtClean="0"/>
              <a:t> en </a:t>
            </a:r>
            <a:r>
              <a:rPr lang="de-DE" altLang="de-DE" sz="1600" dirty="0" err="1" smtClean="0"/>
              <a:t>pendelferge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med</a:t>
            </a:r>
            <a:r>
              <a:rPr lang="de-DE" altLang="de-DE" sz="1600" dirty="0" smtClean="0"/>
              <a:t> VSP: </a:t>
            </a:r>
            <a:r>
              <a:rPr lang="de-DE" altLang="de-DE" sz="1600" b="1" dirty="0" smtClean="0"/>
              <a:t>50% </a:t>
            </a:r>
            <a:r>
              <a:rPr lang="de-DE" altLang="de-DE" sz="1600" dirty="0" err="1" smtClean="0"/>
              <a:t>av</a:t>
            </a:r>
            <a:r>
              <a:rPr lang="de-DE" altLang="de-DE" sz="1600" dirty="0" smtClean="0"/>
              <a:t> total </a:t>
            </a:r>
            <a:r>
              <a:rPr lang="de-DE" altLang="de-DE" sz="1600" dirty="0" err="1" smtClean="0"/>
              <a:t>effektbehov</a:t>
            </a:r>
            <a:r>
              <a:rPr lang="de-DE" altLang="de-DE" sz="1600" dirty="0" smtClean="0"/>
              <a:t> i </a:t>
            </a:r>
            <a:r>
              <a:rPr lang="de-DE" altLang="de-DE" sz="1600" dirty="0" err="1" smtClean="0"/>
              <a:t>hver</a:t>
            </a:r>
            <a:r>
              <a:rPr lang="de-DE" altLang="de-DE" sz="1600" dirty="0" smtClean="0"/>
              <a:t> ende</a:t>
            </a:r>
            <a:endParaRPr lang="de-DE" altLang="de-DE" sz="1600" dirty="0"/>
          </a:p>
        </p:txBody>
      </p:sp>
      <p:sp>
        <p:nvSpPr>
          <p:cNvPr id="67" name="Text Box 53"/>
          <p:cNvSpPr txBox="1">
            <a:spLocks noChangeArrowheads="1"/>
          </p:cNvSpPr>
          <p:nvPr/>
        </p:nvSpPr>
        <p:spPr bwMode="auto">
          <a:xfrm>
            <a:off x="2696286" y="4310959"/>
            <a:ext cx="562727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2D2D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D2D2D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08000"/>
              </a:lnSpc>
              <a:spcBef>
                <a:spcPct val="0"/>
              </a:spcBef>
              <a:spcAft>
                <a:spcPct val="0"/>
              </a:spcAft>
              <a:buClr>
                <a:srgbClr val="9B9B9B"/>
              </a:buClr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altLang="de-DE" sz="1600" dirty="0" err="1" smtClean="0"/>
              <a:t>Innstallert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effekt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på</a:t>
            </a:r>
            <a:r>
              <a:rPr lang="de-DE" altLang="de-DE" sz="1600" dirty="0" smtClean="0"/>
              <a:t> en </a:t>
            </a:r>
            <a:r>
              <a:rPr lang="de-DE" altLang="de-DE" sz="1600" dirty="0" err="1" smtClean="0"/>
              <a:t>pendelferge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med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rorpropell</a:t>
            </a:r>
            <a:r>
              <a:rPr lang="de-DE" altLang="de-DE" sz="1600" dirty="0" smtClean="0"/>
              <a:t>: </a:t>
            </a:r>
          </a:p>
          <a:p>
            <a:pPr eaLnBrk="1" hangingPunct="1"/>
            <a:r>
              <a:rPr lang="de-DE" altLang="de-DE" sz="1600" b="1" dirty="0" smtClean="0"/>
              <a:t>70%</a:t>
            </a:r>
            <a:r>
              <a:rPr lang="de-DE" altLang="de-DE" sz="1600" dirty="0" smtClean="0"/>
              <a:t> </a:t>
            </a:r>
            <a:r>
              <a:rPr lang="de-DE" altLang="de-DE" sz="1600" dirty="0" err="1" smtClean="0"/>
              <a:t>av</a:t>
            </a:r>
            <a:r>
              <a:rPr lang="de-DE" altLang="de-DE" sz="1600" dirty="0" smtClean="0"/>
              <a:t> </a:t>
            </a:r>
            <a:r>
              <a:rPr lang="de-DE" altLang="de-DE" sz="1600" dirty="0" smtClean="0"/>
              <a:t>total </a:t>
            </a:r>
            <a:r>
              <a:rPr lang="de-DE" altLang="de-DE" sz="1600" dirty="0" err="1" smtClean="0"/>
              <a:t>effektbehov</a:t>
            </a:r>
            <a:r>
              <a:rPr lang="de-DE" altLang="de-DE" sz="1600" dirty="0" smtClean="0"/>
              <a:t> i </a:t>
            </a:r>
            <a:r>
              <a:rPr lang="de-DE" altLang="de-DE" sz="1600" dirty="0" err="1" smtClean="0"/>
              <a:t>hver</a:t>
            </a:r>
            <a:r>
              <a:rPr lang="de-DE" altLang="de-DE" sz="1600" dirty="0" smtClean="0"/>
              <a:t> ende</a:t>
            </a:r>
            <a:endParaRPr lang="de-DE" altLang="de-DE" sz="1600" dirty="0"/>
          </a:p>
        </p:txBody>
      </p:sp>
      <p:cxnSp>
        <p:nvCxnSpPr>
          <p:cNvPr id="70" name="Gerader Verbinder 597">
            <a:extLst>
              <a:ext uri="{FF2B5EF4-FFF2-40B4-BE49-F238E27FC236}">
                <a16:creationId xmlns:a16="http://schemas.microsoft.com/office/drawing/2014/main" xmlns="" id="{21534507-34C6-4010-9538-844FA699E3BE}"/>
              </a:ext>
            </a:extLst>
          </p:cNvPr>
          <p:cNvCxnSpPr>
            <a:cxnSpLocks/>
          </p:cNvCxnSpPr>
          <p:nvPr/>
        </p:nvCxnSpPr>
        <p:spPr>
          <a:xfrm>
            <a:off x="2847003" y="1688572"/>
            <a:ext cx="532584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70"/>
          <p:cNvGrpSpPr>
            <a:grpSpLocks/>
          </p:cNvGrpSpPr>
          <p:nvPr/>
        </p:nvGrpSpPr>
        <p:grpSpPr bwMode="auto">
          <a:xfrm>
            <a:off x="3424600" y="5158075"/>
            <a:ext cx="3662363" cy="846139"/>
            <a:chOff x="1084" y="2313"/>
            <a:chExt cx="2307" cy="533"/>
          </a:xfrm>
        </p:grpSpPr>
        <p:grpSp>
          <p:nvGrpSpPr>
            <p:cNvPr id="51" name="Group 71"/>
            <p:cNvGrpSpPr>
              <a:grpSpLocks/>
            </p:cNvGrpSpPr>
            <p:nvPr/>
          </p:nvGrpSpPr>
          <p:grpSpPr bwMode="auto">
            <a:xfrm>
              <a:off x="1084" y="2313"/>
              <a:ext cx="2196" cy="533"/>
              <a:chOff x="1764" y="2740"/>
              <a:chExt cx="2196" cy="533"/>
            </a:xfrm>
          </p:grpSpPr>
          <p:sp>
            <p:nvSpPr>
              <p:cNvPr id="56" name="deabb181-99b2-427f-b2a9-a1fa67885e02"/>
              <p:cNvSpPr>
                <a:spLocks noChangeAspect="1"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 rot="-3354465">
                <a:off x="2078" y="2919"/>
                <a:ext cx="204" cy="198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7" name="9d8619e3-2e87-48b4-abd5-d3e56bfaa8a5"/>
              <p:cNvSpPr>
                <a:spLocks noChangeAspect="1"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 rot="-3354465">
                <a:off x="3512" y="2921"/>
                <a:ext cx="201" cy="19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5" name="def95fbd-8b82-4282-9910-9374eaea3dd3"/>
              <p:cNvSpPr>
                <a:spLocks noChangeAspect="1"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764" y="2740"/>
                <a:ext cx="2196" cy="533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52" name="Group 75"/>
            <p:cNvGrpSpPr>
              <a:grpSpLocks/>
            </p:cNvGrpSpPr>
            <p:nvPr/>
          </p:nvGrpSpPr>
          <p:grpSpPr bwMode="auto">
            <a:xfrm>
              <a:off x="1609" y="2489"/>
              <a:ext cx="1782" cy="203"/>
              <a:chOff x="1287" y="3549"/>
              <a:chExt cx="1782" cy="203"/>
            </a:xfrm>
          </p:grpSpPr>
          <p:sp>
            <p:nvSpPr>
              <p:cNvPr id="53" name="AutoShape 76"/>
              <p:cNvSpPr>
                <a:spLocks noChangeArrowheads="1"/>
              </p:cNvSpPr>
              <p:nvPr/>
            </p:nvSpPr>
            <p:spPr bwMode="auto">
              <a:xfrm>
                <a:off x="2733" y="3551"/>
                <a:ext cx="336" cy="201"/>
              </a:xfrm>
              <a:prstGeom prst="rightArrow">
                <a:avLst>
                  <a:gd name="adj1" fmla="val 50000"/>
                  <a:gd name="adj2" fmla="val 41791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54" name="AutoShape 77"/>
              <p:cNvSpPr>
                <a:spLocks noChangeArrowheads="1"/>
              </p:cNvSpPr>
              <p:nvPr/>
            </p:nvSpPr>
            <p:spPr bwMode="auto">
              <a:xfrm>
                <a:off x="1287" y="3549"/>
                <a:ext cx="694" cy="201"/>
              </a:xfrm>
              <a:prstGeom prst="rightArrow">
                <a:avLst>
                  <a:gd name="adj1" fmla="val 50000"/>
                  <a:gd name="adj2" fmla="val 79975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grpSp>
        <p:nvGrpSpPr>
          <p:cNvPr id="42" name="Group 44"/>
          <p:cNvGrpSpPr>
            <a:grpSpLocks/>
          </p:cNvGrpSpPr>
          <p:nvPr/>
        </p:nvGrpSpPr>
        <p:grpSpPr bwMode="auto">
          <a:xfrm>
            <a:off x="5957456" y="3121927"/>
            <a:ext cx="3706813" cy="846139"/>
            <a:chOff x="950" y="3283"/>
            <a:chExt cx="2335" cy="533"/>
          </a:xfrm>
        </p:grpSpPr>
        <p:grpSp>
          <p:nvGrpSpPr>
            <p:cNvPr id="43" name="Group 45"/>
            <p:cNvGrpSpPr>
              <a:grpSpLocks/>
            </p:cNvGrpSpPr>
            <p:nvPr/>
          </p:nvGrpSpPr>
          <p:grpSpPr bwMode="auto">
            <a:xfrm>
              <a:off x="1089" y="3283"/>
              <a:ext cx="2196" cy="533"/>
              <a:chOff x="1764" y="2740"/>
              <a:chExt cx="2196" cy="533"/>
            </a:xfrm>
          </p:grpSpPr>
          <p:sp>
            <p:nvSpPr>
              <p:cNvPr id="47" name="def95fbd-8b82-4282-9910-9374eaea3dd3"/>
              <p:cNvSpPr>
                <a:spLocks noChangeAspect="1"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764" y="2740"/>
                <a:ext cx="2196" cy="533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8" name="deabb181-99b2-427f-b2a9-a1fa67885e02"/>
              <p:cNvSpPr>
                <a:spLocks noChangeAspect="1"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-3354465">
                <a:off x="2078" y="2919"/>
                <a:ext cx="204" cy="19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9" name="9d8619e3-2e87-48b4-abd5-d3e56bfaa8a5"/>
              <p:cNvSpPr>
                <a:spLocks noChangeAspect="1"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 rot="-3354465">
                <a:off x="3512" y="2921"/>
                <a:ext cx="201" cy="1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44" name="Group 49"/>
            <p:cNvGrpSpPr>
              <a:grpSpLocks/>
            </p:cNvGrpSpPr>
            <p:nvPr/>
          </p:nvGrpSpPr>
          <p:grpSpPr bwMode="auto">
            <a:xfrm>
              <a:off x="950" y="3459"/>
              <a:ext cx="1872" cy="201"/>
              <a:chOff x="1675" y="2989"/>
              <a:chExt cx="1872" cy="201"/>
            </a:xfrm>
          </p:grpSpPr>
          <p:sp>
            <p:nvSpPr>
              <p:cNvPr id="45" name="AutoShape 50"/>
              <p:cNvSpPr>
                <a:spLocks noChangeArrowheads="1"/>
              </p:cNvSpPr>
              <p:nvPr/>
            </p:nvSpPr>
            <p:spPr bwMode="auto">
              <a:xfrm flipH="1">
                <a:off x="1675" y="2989"/>
                <a:ext cx="440" cy="201"/>
              </a:xfrm>
              <a:prstGeom prst="rightArrow">
                <a:avLst>
                  <a:gd name="adj1" fmla="val 50000"/>
                  <a:gd name="adj2" fmla="val 54726"/>
                </a:avLst>
              </a:prstGeom>
              <a:solidFill>
                <a:schemeClr val="accent1"/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46" name="AutoShape 51"/>
              <p:cNvSpPr>
                <a:spLocks noChangeArrowheads="1"/>
              </p:cNvSpPr>
              <p:nvPr/>
            </p:nvSpPr>
            <p:spPr bwMode="auto">
              <a:xfrm flipH="1">
                <a:off x="3107" y="2989"/>
                <a:ext cx="440" cy="201"/>
              </a:xfrm>
              <a:prstGeom prst="rightArrow">
                <a:avLst>
                  <a:gd name="adj1" fmla="val 50000"/>
                  <a:gd name="adj2" fmla="val 54726"/>
                </a:avLst>
              </a:prstGeom>
              <a:solidFill>
                <a:schemeClr val="accent1"/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  <p:grpSp>
        <p:nvGrpSpPr>
          <p:cNvPr id="58" name="Group 78"/>
          <p:cNvGrpSpPr>
            <a:grpSpLocks/>
          </p:cNvGrpSpPr>
          <p:nvPr/>
        </p:nvGrpSpPr>
        <p:grpSpPr bwMode="auto">
          <a:xfrm>
            <a:off x="6132875" y="5156481"/>
            <a:ext cx="3486151" cy="846139"/>
            <a:chOff x="2609" y="1104"/>
            <a:chExt cx="2196" cy="533"/>
          </a:xfrm>
        </p:grpSpPr>
        <p:grpSp>
          <p:nvGrpSpPr>
            <p:cNvPr id="59" name="Group 79"/>
            <p:cNvGrpSpPr>
              <a:grpSpLocks/>
            </p:cNvGrpSpPr>
            <p:nvPr/>
          </p:nvGrpSpPr>
          <p:grpSpPr bwMode="auto">
            <a:xfrm>
              <a:off x="2609" y="1104"/>
              <a:ext cx="2196" cy="533"/>
              <a:chOff x="1764" y="2740"/>
              <a:chExt cx="2196" cy="533"/>
            </a:xfrm>
          </p:grpSpPr>
          <p:sp>
            <p:nvSpPr>
              <p:cNvPr id="63" name="def95fbd-8b82-4282-9910-9374eaea3dd3"/>
              <p:cNvSpPr>
                <a:spLocks noChangeAspect="1" noChangeArrowheads="1"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1764" y="2740"/>
                <a:ext cx="2196" cy="533"/>
              </a:xfrm>
              <a:prstGeom prst="ellipse">
                <a:avLst/>
              </a:prstGeom>
              <a:solidFill>
                <a:schemeClr val="bg1">
                  <a:alpha val="50195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64" name="deabb181-99b2-427f-b2a9-a1fa67885e02"/>
              <p:cNvSpPr>
                <a:spLocks noChangeAspect="1" noChangeArrowheads="1"/>
              </p:cNvSpPr>
              <p:nvPr>
                <p:custDataLst>
                  <p:tags r:id="rId2"/>
                </p:custDataLst>
              </p:nvPr>
            </p:nvSpPr>
            <p:spPr bwMode="auto">
              <a:xfrm rot="-3354465">
                <a:off x="2078" y="2919"/>
                <a:ext cx="204" cy="198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65" name="9d8619e3-2e87-48b4-abd5-d3e56bfaa8a5"/>
              <p:cNvSpPr>
                <a:spLocks noChangeAspect="1"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 rot="-3354465">
                <a:off x="3512" y="2921"/>
                <a:ext cx="201" cy="194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60" name="Group 83"/>
            <p:cNvGrpSpPr>
              <a:grpSpLocks/>
            </p:cNvGrpSpPr>
            <p:nvPr/>
          </p:nvGrpSpPr>
          <p:grpSpPr bwMode="auto">
            <a:xfrm>
              <a:off x="2609" y="1280"/>
              <a:ext cx="1738" cy="201"/>
              <a:chOff x="2609" y="1280"/>
              <a:chExt cx="1738" cy="201"/>
            </a:xfrm>
          </p:grpSpPr>
          <p:sp>
            <p:nvSpPr>
              <p:cNvPr id="61" name="AutoShape 84"/>
              <p:cNvSpPr>
                <a:spLocks noChangeArrowheads="1"/>
              </p:cNvSpPr>
              <p:nvPr/>
            </p:nvSpPr>
            <p:spPr bwMode="auto">
              <a:xfrm flipH="1">
                <a:off x="2609" y="1280"/>
                <a:ext cx="301" cy="201"/>
              </a:xfrm>
              <a:prstGeom prst="rightArrow">
                <a:avLst>
                  <a:gd name="adj1" fmla="val 50000"/>
                  <a:gd name="adj2" fmla="val 37438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62" name="AutoShape 85"/>
              <p:cNvSpPr>
                <a:spLocks noChangeArrowheads="1"/>
              </p:cNvSpPr>
              <p:nvPr/>
            </p:nvSpPr>
            <p:spPr bwMode="auto">
              <a:xfrm flipH="1">
                <a:off x="3666" y="1280"/>
                <a:ext cx="681" cy="201"/>
              </a:xfrm>
              <a:prstGeom prst="rightArrow">
                <a:avLst>
                  <a:gd name="adj1" fmla="val 50000"/>
                  <a:gd name="adj2" fmla="val 80348"/>
                </a:avLst>
              </a:prstGeom>
              <a:solidFill>
                <a:schemeClr val="accent1">
                  <a:lumMod val="75000"/>
                </a:schemeClr>
              </a:solidFill>
              <a:ln w="9525" algn="ctr">
                <a:solidFill>
                  <a:srgbClr val="D2D2D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10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9B9B9B"/>
                  </a:buClr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5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7318E-6 4.44444E-6 L 0.283 4.44444E-6 " pathEditMode="relative" rAng="0" ptsTypes="AA">
                                      <p:cBhvr>
                                        <p:cTn id="10" dur="3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15 0.00116 L -0.24161 0.00116 " pathEditMode="relative" rAng="0" ptsTypes="AA">
                                      <p:cBhvr>
                                        <p:cTn id="20" dur="3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5 2.59259E-6 L 0.27089 2.59259E-6 " pathEditMode="relative" rAng="0" ptsTypes="AA">
                                      <p:cBhvr>
                                        <p:cTn id="32" dur="2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421E-6 4.07407E-6 L -0.25658 0.00023 " pathEditMode="relative" rAng="0" ptsTypes="AA">
                                      <p:cBhvr>
                                        <p:cTn id="43" dur="2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294632" y="2532072"/>
            <a:ext cx="2755208" cy="287973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God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håndtering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av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is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,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tømmer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og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de-DE" altLang="zh-CN" dirty="0" err="1" smtClean="0">
                <a:solidFill>
                  <a:schemeClr val="accent2"/>
                </a:solidFill>
                <a:ea typeface="SimSun" pitchFamily="2" charset="-122"/>
              </a:rPr>
              <a:t>rep</a:t>
            </a:r>
            <a:r>
              <a:rPr lang="de-DE" altLang="zh-CN" dirty="0" smtClean="0">
                <a:solidFill>
                  <a:schemeClr val="accent2"/>
                </a:solidFill>
                <a:ea typeface="SimSun" pitchFamily="2" charset="-122"/>
              </a:rPr>
              <a:t>/garn</a:t>
            </a:r>
            <a:endParaRPr lang="de-DE" altLang="zh-CN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E3486E7F-4E12-4D88-A7C5-18A474395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de-DE" altLang="de-DE" dirty="0"/>
          </a:p>
        </p:txBody>
      </p:sp>
      <p:sp>
        <p:nvSpPr>
          <p:cNvPr id="65543" name="Line 9"/>
          <p:cNvSpPr>
            <a:spLocks noChangeShapeType="1"/>
          </p:cNvSpPr>
          <p:nvPr/>
        </p:nvSpPr>
        <p:spPr bwMode="auto">
          <a:xfrm flipH="1">
            <a:off x="2918216" y="2829719"/>
            <a:ext cx="0" cy="67582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5545" name="Rectangle 11"/>
          <p:cNvSpPr>
            <a:spLocks noChangeArrowheads="1"/>
          </p:cNvSpPr>
          <p:nvPr/>
        </p:nvSpPr>
        <p:spPr bwMode="auto">
          <a:xfrm>
            <a:off x="1720871" y="5440233"/>
            <a:ext cx="3833769" cy="88407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/>
        </p:spPr>
        <p:txBody>
          <a:bodyPr wrap="square" lIns="72000" tIns="72000" rIns="72000" bIns="72000" anchor="ctr">
            <a:spAutoFit/>
          </a:bodyPr>
          <a:lstStyle/>
          <a:p>
            <a:pPr indent="1588"/>
            <a:r>
              <a:rPr lang="de-DE" altLang="de-DE" sz="1600" dirty="0" err="1" smtClean="0">
                <a:solidFill>
                  <a:schemeClr val="accent1"/>
                </a:solidFill>
                <a:ea typeface="SimSun" pitchFamily="2" charset="-122"/>
              </a:rPr>
              <a:t>Lavt</a:t>
            </a:r>
            <a:r>
              <a:rPr lang="de-DE" altLang="de-DE" sz="1600" dirty="0" smtClean="0">
                <a:solidFill>
                  <a:schemeClr val="accent1"/>
                </a:solidFill>
                <a:ea typeface="SimSun" pitchFamily="2" charset="-122"/>
              </a:rPr>
              <a:t> </a:t>
            </a:r>
            <a:r>
              <a:rPr lang="de-DE" altLang="de-DE" sz="1600" dirty="0" err="1" smtClean="0">
                <a:solidFill>
                  <a:schemeClr val="accent1"/>
                </a:solidFill>
                <a:ea typeface="SimSun" pitchFamily="2" charset="-122"/>
              </a:rPr>
              <a:t>bøyemoment</a:t>
            </a:r>
            <a:endParaRPr lang="de-DE" altLang="de-DE" sz="1600" dirty="0" smtClean="0">
              <a:solidFill>
                <a:schemeClr val="accent1"/>
              </a:solidFill>
              <a:ea typeface="SimSun" pitchFamily="2" charset="-122"/>
            </a:endParaRPr>
          </a:p>
          <a:p>
            <a:pPr indent="1588"/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Lavt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 </a:t>
            </a:r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turtall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: (</a:t>
            </a:r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kun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 ca.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30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% </a:t>
            </a:r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av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 propellen </a:t>
            </a:r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på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 en </a:t>
            </a:r>
            <a:r>
              <a:rPr lang="de-DE" altLang="zh-CN" sz="1600" dirty="0" err="1" smtClean="0">
                <a:solidFill>
                  <a:schemeClr val="accent1"/>
                </a:solidFill>
                <a:ea typeface="SimSun" pitchFamily="2" charset="-122"/>
              </a:rPr>
              <a:t>rorpropell</a:t>
            </a:r>
            <a:r>
              <a:rPr lang="de-DE" altLang="zh-CN" sz="1600" dirty="0" smtClean="0">
                <a:solidFill>
                  <a:schemeClr val="accent1"/>
                </a:solidFill>
                <a:ea typeface="SimSun" pitchFamily="2" charset="-122"/>
              </a:rPr>
              <a:t>)</a:t>
            </a:r>
            <a:endParaRPr lang="de-DE" altLang="zh-CN" sz="1600" dirty="0">
              <a:solidFill>
                <a:schemeClr val="accent1"/>
              </a:solidFill>
              <a:ea typeface="SimSun" pitchFamily="2" charset="-122"/>
            </a:endParaRPr>
          </a:p>
        </p:txBody>
      </p:sp>
      <p:sp>
        <p:nvSpPr>
          <p:cNvPr id="65547" name="Line 13"/>
          <p:cNvSpPr>
            <a:spLocks noChangeShapeType="1"/>
          </p:cNvSpPr>
          <p:nvPr/>
        </p:nvSpPr>
        <p:spPr bwMode="auto">
          <a:xfrm>
            <a:off x="2200277" y="5472113"/>
            <a:ext cx="2849563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5550" name="Rectangle 7"/>
          <p:cNvSpPr>
            <a:spLocks noChangeArrowheads="1"/>
          </p:cNvSpPr>
          <p:nvPr/>
        </p:nvSpPr>
        <p:spPr bwMode="auto">
          <a:xfrm>
            <a:off x="1545433" y="3530605"/>
            <a:ext cx="1309688" cy="20637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algn="ctr">
            <a:solidFill>
              <a:srgbClr val="5F5F5F"/>
            </a:solidFill>
            <a:miter lim="800000"/>
            <a:headEnd/>
            <a:tailEnd/>
          </a:ln>
          <a:effectLst/>
          <a:extLst/>
        </p:spPr>
        <p:txBody>
          <a:bodyPr wrap="none" lIns="0" tIns="0" rIns="0" bIns="0" anchor="ctr"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725B489A-3751-458A-A5E6-1DF34062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6</a:t>
            </a:fld>
            <a:endParaRPr lang="en-US" noProof="0" dirty="0"/>
          </a:p>
        </p:txBody>
      </p:sp>
      <p:pic>
        <p:nvPicPr>
          <p:cNvPr id="41986" name="Grafik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541" y="2461515"/>
            <a:ext cx="46863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7376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000" y="482400"/>
            <a:ext cx="8130385" cy="1379956"/>
          </a:xfrm>
        </p:spPr>
        <p:txBody>
          <a:bodyPr/>
          <a:lstStyle/>
          <a:p>
            <a:r>
              <a:rPr lang="en-US" altLang="zh-CN" dirty="0" err="1" smtClean="0">
                <a:ea typeface="SimSun" pitchFamily="2" charset="-122"/>
              </a:rPr>
              <a:t>Prosjekt</a:t>
            </a:r>
            <a:r>
              <a:rPr lang="en-US" altLang="zh-CN" dirty="0" smtClean="0">
                <a:ea typeface="SimSun" pitchFamily="2" charset="-122"/>
              </a:rPr>
              <a:t> support</a:t>
            </a:r>
            <a:r>
              <a:rPr lang="en-US" altLang="zh-CN" dirty="0">
                <a:ea typeface="SimSun" pitchFamily="2" charset="-122"/>
              </a:rPr>
              <a:t/>
            </a:r>
            <a:br>
              <a:rPr lang="en-US" altLang="zh-CN" dirty="0">
                <a:ea typeface="SimSun" pitchFamily="2" charset="-122"/>
              </a:rPr>
            </a:b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Ruten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kan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simuleres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hvilket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gir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mulighet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for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optimering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, fin trimming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og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r>
              <a:rPr lang="en-US" altLang="zh-CN" dirty="0" err="1" smtClean="0">
                <a:solidFill>
                  <a:schemeClr val="accent2"/>
                </a:solidFill>
                <a:ea typeface="SimSun" pitchFamily="2" charset="-122"/>
              </a:rPr>
              <a:t>trening</a:t>
            </a:r>
            <a:r>
              <a:rPr lang="en-US" altLang="zh-CN" dirty="0" smtClean="0">
                <a:solidFill>
                  <a:schemeClr val="accent2"/>
                </a:solidFill>
                <a:ea typeface="SimSun" pitchFamily="2" charset="-122"/>
              </a:rPr>
              <a:t> </a:t>
            </a:r>
            <a:endParaRPr lang="en-US" altLang="zh-CN" dirty="0">
              <a:solidFill>
                <a:schemeClr val="accent2"/>
              </a:solidFill>
              <a:ea typeface="SimSun" pitchFamily="2" charset="-122"/>
            </a:endParaRP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xmlns="" id="{2D8527EC-FD25-44CF-BF39-AAD259A4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 dirty="0"/>
              <a:t>Double ended ferries with </a:t>
            </a:r>
            <a:r>
              <a:rPr lang="en-US" altLang="de-DE" dirty="0" smtClean="0"/>
              <a:t>VSP</a:t>
            </a:r>
            <a:endParaRPr lang="de-DE" alt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69849CB5-6A74-461E-AE92-F3ECE33FD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23EDE-C003-4E9D-A56A-61B3BF8C8EF3}" type="slidenum">
              <a:rPr lang="en-US" noProof="0" smtClean="0"/>
              <a:t>7</a:t>
            </a:fld>
            <a:endParaRPr lang="en-US" noProof="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317" y="1989372"/>
            <a:ext cx="6943796" cy="4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46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098"/>
  <p:tag name="OLDX" val="1075"/>
  <p:tag name="HALDID" val="5f5237b0-4270-42bb-9b40-9e1c98aa4e4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216"/>
  <p:tag name="OLDX" val="1204"/>
  <p:tag name="HALDID" val="45e58720-5a3c-43d2-970b-9e92662362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HALDTOP" val="1"/>
  <p:tag name="OLDY" val="2789"/>
  <p:tag name="OLDX" val="727"/>
  <p:tag name="HALDID" val="44b6fb41-99cc-4478-b3bf-98dd2218925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098"/>
  <p:tag name="OLDX" val="1075"/>
  <p:tag name="HALDID" val="5f5237b0-4270-42bb-9b40-9e1c98aa4e4c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216"/>
  <p:tag name="OLDX" val="1204"/>
  <p:tag name="HALDID" val="45e58720-5a3c-43d2-970b-9e926623620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HALDTOP" val="1"/>
  <p:tag name="OLDY" val="2789"/>
  <p:tag name="OLDX" val="727"/>
  <p:tag name="HALDID" val="44b6fb41-99cc-4478-b3bf-98dd2218925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OITHPPTTEMPLATEVERSIONMAJOR" val="6"/>
  <p:tag name="VOITHPPTTEMPLATEVERSIONMINOR" val="0"/>
  <p:tag name="VOITHPPTTEMPLATEVALIDADDINVERSIONS" val="4"/>
  <p:tag name="VOITHPPTTEMPLATELANGUAGE" val="de"/>
  <p:tag name="VOITHPPTTEMPLATELASTUPDATE" val="2018-01-26"/>
  <p:tag name="VOITHPRASENTATIONFORMAT" val="16: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HALDTOP" val="1"/>
  <p:tag name="OLDY" val="2789"/>
  <p:tag name="OLDX" val="727"/>
  <p:tag name="HALDID" val="44b6fb41-99cc-4478-b3bf-98dd2218925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098"/>
  <p:tag name="OLDX" val="1075"/>
  <p:tag name="HALDID" val="5f5237b0-4270-42bb-9b40-9e1c98aa4e4c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216"/>
  <p:tag name="OLDX" val="1204"/>
  <p:tag name="HALDID" val="45e58720-5a3c-43d2-970b-9e926623620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HALDTOP" val="1"/>
  <p:tag name="OLDY" val="2789"/>
  <p:tag name="OLDX" val="727"/>
  <p:tag name="HALDID" val="44b6fb41-99cc-4478-b3bf-98dd2218925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098"/>
  <p:tag name="OLDX" val="1075"/>
  <p:tag name="HALDID" val="5f5237b0-4270-42bb-9b40-9e1c98aa4e4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VD" val="1"/>
  <p:tag name="OLDY" val="3216"/>
  <p:tag name="OLDX" val="1204"/>
  <p:tag name="HALDID" val="45e58720-5a3c-43d2-970b-9e926623620a"/>
</p:tagLst>
</file>

<file path=ppt/theme/theme1.xml><?xml version="1.0" encoding="utf-8"?>
<a:theme xmlns:a="http://schemas.openxmlformats.org/drawingml/2006/main" name="Voith">
  <a:themeElements>
    <a:clrScheme name="Voith Cornflower">
      <a:dk1>
        <a:srgbClr val="000000"/>
      </a:dk1>
      <a:lt1>
        <a:srgbClr val="FFFFFF"/>
      </a:lt1>
      <a:dk2>
        <a:srgbClr val="7F7F7F"/>
      </a:dk2>
      <a:lt2>
        <a:srgbClr val="ABB3C8"/>
      </a:lt2>
      <a:accent1>
        <a:srgbClr val="2D4275"/>
      </a:accent1>
      <a:accent2>
        <a:srgbClr val="28B9DA"/>
      </a:accent2>
      <a:accent3>
        <a:srgbClr val="89BA17"/>
      </a:accent3>
      <a:accent4>
        <a:srgbClr val="1F82C0"/>
      </a:accent4>
      <a:accent5>
        <a:srgbClr val="E96091"/>
      </a:accent5>
      <a:accent6>
        <a:srgbClr val="818EAC"/>
      </a:accent6>
      <a:hlink>
        <a:srgbClr val="7F7F7F"/>
      </a:hlink>
      <a:folHlink>
        <a:srgbClr val="2D4275"/>
      </a:folHlink>
    </a:clrScheme>
    <a:fontScheme name="Voit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Bef>
            <a:spcPts val="1200"/>
          </a:spcBef>
          <a:defRPr sz="20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Voith</Template>
  <TotalTime>0</TotalTime>
  <Words>298</Words>
  <Application>Microsoft Office PowerPoint</Application>
  <PresentationFormat>Custom</PresentationFormat>
  <Paragraphs>65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ＭＳ Ｐゴシック</vt:lpstr>
      <vt:lpstr>SimSun</vt:lpstr>
      <vt:lpstr>SimSun</vt:lpstr>
      <vt:lpstr>Arial</vt:lpstr>
      <vt:lpstr>Calibri</vt:lpstr>
      <vt:lpstr>Symbol</vt:lpstr>
      <vt:lpstr>Wingdings</vt:lpstr>
      <vt:lpstr>Voith</vt:lpstr>
      <vt:lpstr>think-cell Folie</vt:lpstr>
      <vt:lpstr>Båttjenester i Indre Oslofjord 2021 - Dialogkonferanse 25.01.19. Innspill til konkuransegrunnlaget</vt:lpstr>
      <vt:lpstr>Båttjenester i Indre Oslofjord 2021 - Dialogkonferanse 25.01.19  Formål med innspillet:</vt:lpstr>
      <vt:lpstr>VSP som konsept  </vt:lpstr>
      <vt:lpstr>VSP funksjonsprinsipp Thrust kontroll</vt:lpstr>
      <vt:lpstr>Mulighet for 50/50% effekt fordeling. Dette medfører muligheten for redusert innstallert total effekt</vt:lpstr>
      <vt:lpstr>God håndtering av is, tømmer og rep/garn</vt:lpstr>
      <vt:lpstr>Prosjekt support Ruten kan simuleres hvilket gir mulighet for optimering, fin trimming og trening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ohne Bild  Arial Bold, 40 pt in drei Zeilen Kontextzeile in Akzentfarbe</dc:title>
  <dc:creator>bernddirschka</dc:creator>
  <cp:lastModifiedBy>Nikolajsen, Mark</cp:lastModifiedBy>
  <cp:revision>605</cp:revision>
  <dcterms:created xsi:type="dcterms:W3CDTF">2011-11-25T11:59:37Z</dcterms:created>
  <dcterms:modified xsi:type="dcterms:W3CDTF">2019-01-23T17:16:07Z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tectionClass">
    <vt:lpwstr>public</vt:lpwstr>
  </property>
</Properties>
</file>