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2" r:id="rId2"/>
    <p:sldId id="261" r:id="rId3"/>
    <p:sldId id="269" r:id="rId4"/>
    <p:sldId id="270" r:id="rId5"/>
    <p:sldId id="271" r:id="rId6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0000"/>
    <a:srgbClr val="F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84142" autoAdjust="0"/>
  </p:normalViewPr>
  <p:slideViewPr>
    <p:cSldViewPr>
      <p:cViewPr varScale="1">
        <p:scale>
          <a:sx n="112" d="100"/>
          <a:sy n="112" d="100"/>
        </p:scale>
        <p:origin x="858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09C1D-5AB1-4A22-98E3-ECD15E25205A}" type="datetimeFigureOut">
              <a:rPr lang="nb-NO" smtClean="0"/>
              <a:t>13.11.2013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4E6D2-0EC7-42DA-9CD2-9ADA3FFF9C1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63542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45470-E316-42DA-98DF-905A6E8034D7}" type="datetimeFigureOut">
              <a:rPr lang="nb-NO" smtClean="0"/>
              <a:t>13.11.2013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14C68-744D-4C82-81C3-6A94D9CCF8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45470-E316-42DA-98DF-905A6E8034D7}" type="datetimeFigureOut">
              <a:rPr lang="nb-NO" smtClean="0"/>
              <a:t>13.11.2013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14C68-744D-4C82-81C3-6A94D9CCF8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45470-E316-42DA-98DF-905A6E8034D7}" type="datetimeFigureOut">
              <a:rPr lang="nb-NO" smtClean="0"/>
              <a:t>13.11.2013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14C68-744D-4C82-81C3-6A94D9CCF8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45470-E316-42DA-98DF-905A6E8034D7}" type="datetimeFigureOut">
              <a:rPr lang="nb-NO" smtClean="0"/>
              <a:t>13.11.2013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14C68-744D-4C82-81C3-6A94D9CCF8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45470-E316-42DA-98DF-905A6E8034D7}" type="datetimeFigureOut">
              <a:rPr lang="nb-NO" smtClean="0"/>
              <a:t>13.11.2013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14C68-744D-4C82-81C3-6A94D9CCF8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45470-E316-42DA-98DF-905A6E8034D7}" type="datetimeFigureOut">
              <a:rPr lang="nb-NO" smtClean="0"/>
              <a:t>13.11.2013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14C68-744D-4C82-81C3-6A94D9CCF8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45470-E316-42DA-98DF-905A6E8034D7}" type="datetimeFigureOut">
              <a:rPr lang="nb-NO" smtClean="0"/>
              <a:t>13.11.2013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14C68-744D-4C82-81C3-6A94D9CCF8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45470-E316-42DA-98DF-905A6E8034D7}" type="datetimeFigureOut">
              <a:rPr lang="nb-NO" smtClean="0"/>
              <a:t>13.11.2013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14C68-744D-4C82-81C3-6A94D9CCF8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45470-E316-42DA-98DF-905A6E8034D7}" type="datetimeFigureOut">
              <a:rPr lang="nb-NO" smtClean="0"/>
              <a:t>13.11.2013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14C68-744D-4C82-81C3-6A94D9CCF8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45470-E316-42DA-98DF-905A6E8034D7}" type="datetimeFigureOut">
              <a:rPr lang="nb-NO" smtClean="0"/>
              <a:t>13.11.2013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14C68-744D-4C82-81C3-6A94D9CCF8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45470-E316-42DA-98DF-905A6E8034D7}" type="datetimeFigureOut">
              <a:rPr lang="nb-NO" smtClean="0"/>
              <a:t>13.11.2013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14C68-744D-4C82-81C3-6A94D9CCF8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45470-E316-42DA-98DF-905A6E8034D7}" type="datetimeFigureOut">
              <a:rPr lang="nb-NO" smtClean="0"/>
              <a:t>13.11.2013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4C68-744D-4C82-81C3-6A94D9CCF84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1"/>
          <p:cNvSpPr txBox="1">
            <a:spLocks/>
          </p:cNvSpPr>
          <p:nvPr/>
        </p:nvSpPr>
        <p:spPr>
          <a:xfrm>
            <a:off x="0" y="0"/>
            <a:ext cx="9144000" cy="124618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nb-NO" sz="4400" noProof="0" dirty="0" smtClean="0">
                <a:solidFill>
                  <a:schemeClr val="bg1"/>
                </a:solidFill>
                <a:latin typeface="Lucida Sans" pitchFamily="34" charset="0"/>
              </a:rPr>
              <a:t>Konferanse 15.11.13</a:t>
            </a:r>
            <a:endParaRPr lang="nb-NO" sz="4400" noProof="0" dirty="0" smtClean="0">
              <a:solidFill>
                <a:schemeClr val="bg1"/>
              </a:solidFill>
              <a:latin typeface="Lucida Sans" pitchFamily="34" charset="0"/>
            </a:endParaRPr>
          </a:p>
        </p:txBody>
      </p:sp>
      <p:pic>
        <p:nvPicPr>
          <p:cNvPr id="6" name="Plassholder for innhold 5" descr="OTB_Logo_Liten_OR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9060" y="3605487"/>
            <a:ext cx="1325880" cy="51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6831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1"/>
          <p:cNvSpPr txBox="1">
            <a:spLocks/>
          </p:cNvSpPr>
          <p:nvPr/>
        </p:nvSpPr>
        <p:spPr>
          <a:xfrm>
            <a:off x="0" y="0"/>
            <a:ext cx="9144000" cy="124618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nb-NO" sz="4400" dirty="0" smtClean="0">
                <a:solidFill>
                  <a:schemeClr val="bg1"/>
                </a:solidFill>
                <a:latin typeface="Lucida Sans" pitchFamily="34" charset="0"/>
              </a:rPr>
              <a:t>Vårt konsern</a:t>
            </a:r>
            <a:endParaRPr lang="nb-NO" sz="4400" noProof="0" dirty="0" smtClean="0">
              <a:solidFill>
                <a:schemeClr val="bg1"/>
              </a:solidFill>
              <a:latin typeface="Lucida Sans" pitchFamily="34" charset="0"/>
            </a:endParaRPr>
          </a:p>
          <a:p>
            <a:pPr lvl="0" algn="ctr">
              <a:spcBef>
                <a:spcPct val="0"/>
              </a:spcBef>
            </a:pPr>
            <a:r>
              <a:rPr lang="nb-NO" sz="4400" noProof="0" dirty="0" smtClean="0">
                <a:solidFill>
                  <a:schemeClr val="bg1"/>
                </a:solidFill>
                <a:latin typeface="Lucida Sans" pitchFamily="34" charset="0"/>
              </a:rPr>
              <a:t>pr. 010813</a:t>
            </a:r>
            <a:endParaRPr kumimoji="0" lang="nb-NO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ucida Sans" pitchFamily="34" charset="0"/>
              <a:ea typeface="+mj-ea"/>
              <a:cs typeface="+mj-cs"/>
            </a:endParaRPr>
          </a:p>
        </p:txBody>
      </p:sp>
      <p:sp>
        <p:nvSpPr>
          <p:cNvPr id="9" name="_s1045"/>
          <p:cNvSpPr>
            <a:spLocks noChangeArrowheads="1"/>
          </p:cNvSpPr>
          <p:nvPr/>
        </p:nvSpPr>
        <p:spPr bwMode="gray">
          <a:xfrm>
            <a:off x="290357" y="3228024"/>
            <a:ext cx="1387475" cy="558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  <a:p>
            <a:pPr algn="ctr"/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Oslo Taxi SA</a:t>
            </a:r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  <a:p>
            <a:pPr algn="ctr"/>
            <a:r>
              <a:rPr lang="nb-NO" sz="800" dirty="0">
                <a:solidFill>
                  <a:srgbClr val="004685"/>
                </a:solidFill>
                <a:latin typeface="Lucida Sans" pitchFamily="34" charset="0"/>
              </a:rPr>
              <a:t>Bjørn Rebne</a:t>
            </a:r>
          </a:p>
          <a:p>
            <a:pPr algn="ctr"/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</p:txBody>
      </p:sp>
      <p:sp>
        <p:nvSpPr>
          <p:cNvPr id="12" name="_s1046"/>
          <p:cNvSpPr>
            <a:spLocks noChangeArrowheads="1"/>
          </p:cNvSpPr>
          <p:nvPr/>
        </p:nvSpPr>
        <p:spPr bwMode="gray">
          <a:xfrm>
            <a:off x="1979613" y="3212976"/>
            <a:ext cx="1365250" cy="558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Oslo Taxi AS</a:t>
            </a:r>
            <a:r>
              <a:rPr lang="nb-NO" sz="800" dirty="0">
                <a:solidFill>
                  <a:srgbClr val="004685"/>
                </a:solidFill>
                <a:latin typeface="Lucida Sans" pitchFamily="34" charset="0"/>
              </a:rPr>
              <a:t/>
            </a:r>
            <a:br>
              <a:rPr lang="nb-NO" sz="800" dirty="0">
                <a:solidFill>
                  <a:srgbClr val="004685"/>
                </a:solidFill>
                <a:latin typeface="Lucida Sans" pitchFamily="34" charset="0"/>
              </a:rPr>
            </a:br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Bjørn Rebne</a:t>
            </a:r>
          </a:p>
          <a:p>
            <a:pPr algn="ctr"/>
            <a:r>
              <a:rPr lang="nb-NO" sz="800" dirty="0" err="1" smtClean="0">
                <a:solidFill>
                  <a:srgbClr val="004685"/>
                </a:solidFill>
                <a:latin typeface="Lucida Sans" pitchFamily="34" charset="0"/>
              </a:rPr>
              <a:t>Ca</a:t>
            </a:r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 93 årsverk</a:t>
            </a:r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</p:txBody>
      </p:sp>
      <p:sp>
        <p:nvSpPr>
          <p:cNvPr id="23" name="Line 315"/>
          <p:cNvSpPr>
            <a:spLocks noChangeShapeType="1"/>
          </p:cNvSpPr>
          <p:nvPr/>
        </p:nvSpPr>
        <p:spPr bwMode="auto">
          <a:xfrm rot="5400000" flipH="1">
            <a:off x="3558296" y="2559190"/>
            <a:ext cx="1579889" cy="15718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4" name="Line 316"/>
          <p:cNvSpPr>
            <a:spLocks noChangeShapeType="1"/>
          </p:cNvSpPr>
          <p:nvPr/>
        </p:nvSpPr>
        <p:spPr bwMode="auto">
          <a:xfrm rot="16200000">
            <a:off x="2559050" y="3104903"/>
            <a:ext cx="2159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6" name="Line 318"/>
          <p:cNvSpPr>
            <a:spLocks noChangeShapeType="1"/>
          </p:cNvSpPr>
          <p:nvPr/>
        </p:nvSpPr>
        <p:spPr bwMode="auto">
          <a:xfrm rot="16200000">
            <a:off x="6151043" y="3105026"/>
            <a:ext cx="2159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" name="Line 320"/>
          <p:cNvSpPr>
            <a:spLocks noChangeShapeType="1"/>
          </p:cNvSpPr>
          <p:nvPr/>
        </p:nvSpPr>
        <p:spPr bwMode="auto">
          <a:xfrm rot="16200000" flipV="1">
            <a:off x="3627438" y="365397"/>
            <a:ext cx="0" cy="526311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30" name="Line 322"/>
          <p:cNvSpPr>
            <a:spLocks noChangeShapeType="1"/>
          </p:cNvSpPr>
          <p:nvPr/>
        </p:nvSpPr>
        <p:spPr bwMode="auto">
          <a:xfrm rot="16200000">
            <a:off x="880907" y="3100139"/>
            <a:ext cx="215901" cy="9523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35" name="_s1044"/>
          <p:cNvSpPr>
            <a:spLocks noChangeArrowheads="1"/>
          </p:cNvSpPr>
          <p:nvPr/>
        </p:nvSpPr>
        <p:spPr bwMode="gray">
          <a:xfrm>
            <a:off x="3627438" y="1772816"/>
            <a:ext cx="1390650" cy="5762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Oslo Taxi konsern</a:t>
            </a:r>
            <a:endParaRPr lang="nb-NO" sz="800" dirty="0" smtClean="0">
              <a:solidFill>
                <a:srgbClr val="004685"/>
              </a:solidFill>
              <a:latin typeface="Lucida Sans" pitchFamily="34" charset="0"/>
            </a:endParaRPr>
          </a:p>
          <a:p>
            <a:pPr algn="ctr"/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Bjørn Rebne</a:t>
            </a:r>
          </a:p>
          <a:p>
            <a:pPr algn="ctr"/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Konsernsjef</a:t>
            </a:r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</p:txBody>
      </p:sp>
      <p:sp>
        <p:nvSpPr>
          <p:cNvPr id="41" name="_s1050"/>
          <p:cNvSpPr>
            <a:spLocks noChangeArrowheads="1"/>
          </p:cNvSpPr>
          <p:nvPr/>
        </p:nvSpPr>
        <p:spPr bwMode="auto">
          <a:xfrm>
            <a:off x="5589270" y="3220963"/>
            <a:ext cx="1366837" cy="64008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nb-NO" sz="800" b="1" dirty="0" smtClean="0">
                <a:solidFill>
                  <a:srgbClr val="004685"/>
                </a:solidFill>
                <a:latin typeface="Lucida Sans" pitchFamily="34" charset="0"/>
              </a:rPr>
              <a:t>Oslo Taxibuss AS</a:t>
            </a:r>
            <a:endParaRPr lang="nb-NO" sz="800" b="1" dirty="0">
              <a:solidFill>
                <a:srgbClr val="004685"/>
              </a:solidFill>
              <a:latin typeface="Lucida Sans" pitchFamily="34" charset="0"/>
            </a:endParaRPr>
          </a:p>
          <a:p>
            <a:pPr algn="ctr"/>
            <a:r>
              <a:rPr lang="nb-NO" sz="800" b="1" dirty="0" smtClean="0">
                <a:solidFill>
                  <a:srgbClr val="004685"/>
                </a:solidFill>
                <a:latin typeface="Lucida Sans" pitchFamily="34" charset="0"/>
              </a:rPr>
              <a:t>Bjørn Rebne</a:t>
            </a:r>
          </a:p>
          <a:p>
            <a:pPr algn="ctr"/>
            <a:r>
              <a:rPr lang="nb-NO" sz="800" b="1" dirty="0" err="1" smtClean="0">
                <a:solidFill>
                  <a:srgbClr val="004685"/>
                </a:solidFill>
                <a:latin typeface="Lucida Sans" pitchFamily="34" charset="0"/>
              </a:rPr>
              <a:t>Ca</a:t>
            </a:r>
            <a:r>
              <a:rPr lang="nb-NO" sz="800" b="1" dirty="0" smtClean="0">
                <a:solidFill>
                  <a:srgbClr val="004685"/>
                </a:solidFill>
                <a:latin typeface="Lucida Sans" pitchFamily="34" charset="0"/>
              </a:rPr>
              <a:t> 75 </a:t>
            </a:r>
            <a:r>
              <a:rPr lang="nb-NO" sz="800" b="1" dirty="0" err="1" smtClean="0">
                <a:solidFill>
                  <a:srgbClr val="004685"/>
                </a:solidFill>
                <a:latin typeface="Lucida Sans" pitchFamily="34" charset="0"/>
              </a:rPr>
              <a:t>årsverlk</a:t>
            </a:r>
            <a:endParaRPr lang="nb-NO" sz="800" b="1" dirty="0">
              <a:solidFill>
                <a:srgbClr val="004685"/>
              </a:solidFill>
              <a:latin typeface="Lucida Sans" pitchFamily="34" charset="0"/>
            </a:endParaRPr>
          </a:p>
        </p:txBody>
      </p:sp>
      <p:sp>
        <p:nvSpPr>
          <p:cNvPr id="48" name="Line 314"/>
          <p:cNvSpPr>
            <a:spLocks noChangeShapeType="1"/>
          </p:cNvSpPr>
          <p:nvPr/>
        </p:nvSpPr>
        <p:spPr bwMode="auto">
          <a:xfrm rot="16200000">
            <a:off x="4283869" y="3780632"/>
            <a:ext cx="144462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40" name="_s1049"/>
          <p:cNvSpPr>
            <a:spLocks noChangeArrowheads="1"/>
          </p:cNvSpPr>
          <p:nvPr/>
        </p:nvSpPr>
        <p:spPr bwMode="auto">
          <a:xfrm>
            <a:off x="3672681" y="3228024"/>
            <a:ext cx="1366838" cy="5762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nb-NO" sz="800" dirty="0" err="1" smtClean="0">
                <a:solidFill>
                  <a:srgbClr val="004685"/>
                </a:solidFill>
                <a:latin typeface="Lucida Sans" pitchFamily="34" charset="0"/>
              </a:rPr>
              <a:t>CenCom</a:t>
            </a:r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 AS</a:t>
            </a:r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  <a:p>
            <a:pPr algn="ctr"/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Sissel Bay Nielsen</a:t>
            </a:r>
          </a:p>
          <a:p>
            <a:pPr algn="ctr"/>
            <a:r>
              <a:rPr lang="nb-NO" sz="800" dirty="0" err="1" smtClean="0">
                <a:solidFill>
                  <a:srgbClr val="004685"/>
                </a:solidFill>
                <a:latin typeface="Lucida Sans" pitchFamily="34" charset="0"/>
              </a:rPr>
              <a:t>Ca</a:t>
            </a:r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 20 årsverk</a:t>
            </a:r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</p:txBody>
      </p:sp>
      <p:pic>
        <p:nvPicPr>
          <p:cNvPr id="15" name="Bilde 14" descr="OTB_Logo_Liten_OR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8505" y="6227018"/>
            <a:ext cx="13239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1"/>
          <p:cNvSpPr txBox="1">
            <a:spLocks/>
          </p:cNvSpPr>
          <p:nvPr/>
        </p:nvSpPr>
        <p:spPr>
          <a:xfrm>
            <a:off x="0" y="0"/>
            <a:ext cx="9144000" cy="124618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nb-NO" sz="4400" noProof="0" dirty="0" smtClean="0">
                <a:solidFill>
                  <a:schemeClr val="bg1"/>
                </a:solidFill>
                <a:latin typeface="Lucida Sans" pitchFamily="34" charset="0"/>
              </a:rPr>
              <a:t>OTB organisering </a:t>
            </a:r>
          </a:p>
          <a:p>
            <a:pPr lvl="0" algn="ctr">
              <a:spcBef>
                <a:spcPct val="0"/>
              </a:spcBef>
            </a:pPr>
            <a:r>
              <a:rPr lang="nb-NO" sz="4400" noProof="0" dirty="0" smtClean="0">
                <a:solidFill>
                  <a:schemeClr val="bg1"/>
                </a:solidFill>
                <a:latin typeface="Lucida Sans" pitchFamily="34" charset="0"/>
              </a:rPr>
              <a:t>pr. 010813</a:t>
            </a:r>
            <a:endParaRPr kumimoji="0" lang="nb-NO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ucida Sans" pitchFamily="34" charset="0"/>
              <a:ea typeface="+mj-ea"/>
              <a:cs typeface="+mj-cs"/>
            </a:endParaRPr>
          </a:p>
        </p:txBody>
      </p:sp>
      <p:sp>
        <p:nvSpPr>
          <p:cNvPr id="7" name="_s1049"/>
          <p:cNvSpPr>
            <a:spLocks noChangeArrowheads="1"/>
          </p:cNvSpPr>
          <p:nvPr/>
        </p:nvSpPr>
        <p:spPr bwMode="auto">
          <a:xfrm>
            <a:off x="2354263" y="2785467"/>
            <a:ext cx="1511300" cy="431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  <a:p>
            <a:pPr algn="ctr"/>
            <a:r>
              <a:rPr lang="nb-NO" sz="800" b="1" dirty="0" smtClean="0">
                <a:solidFill>
                  <a:srgbClr val="004685"/>
                </a:solidFill>
                <a:latin typeface="Lucida Sans" pitchFamily="34" charset="0"/>
              </a:rPr>
              <a:t>Koordinator</a:t>
            </a:r>
            <a:endParaRPr lang="nb-NO" sz="800" b="1" dirty="0">
              <a:solidFill>
                <a:srgbClr val="004685"/>
              </a:solidFill>
              <a:latin typeface="Lucida Sans" pitchFamily="34" charset="0"/>
            </a:endParaRPr>
          </a:p>
          <a:p>
            <a:pPr algn="ctr"/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Unni Nielsen</a:t>
            </a:r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  <a:p>
            <a:pPr algn="ctr"/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</p:txBody>
      </p:sp>
      <p:sp>
        <p:nvSpPr>
          <p:cNvPr id="8" name="_s1062"/>
          <p:cNvSpPr>
            <a:spLocks noChangeArrowheads="1"/>
          </p:cNvSpPr>
          <p:nvPr/>
        </p:nvSpPr>
        <p:spPr bwMode="auto">
          <a:xfrm>
            <a:off x="4779963" y="2564904"/>
            <a:ext cx="1536700" cy="431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nb-NO" sz="800" b="1" dirty="0" smtClean="0">
                <a:solidFill>
                  <a:srgbClr val="004685"/>
                </a:solidFill>
                <a:latin typeface="Lucida Sans" pitchFamily="34" charset="0"/>
              </a:rPr>
              <a:t>Regnskap</a:t>
            </a:r>
            <a:endParaRPr lang="nb-NO" sz="800" b="1" dirty="0">
              <a:solidFill>
                <a:srgbClr val="004685"/>
              </a:solidFill>
              <a:latin typeface="Lucida Sans" pitchFamily="34" charset="0"/>
            </a:endParaRPr>
          </a:p>
          <a:p>
            <a:pPr algn="ctr"/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Dag Frostrud</a:t>
            </a:r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</p:txBody>
      </p:sp>
      <p:sp>
        <p:nvSpPr>
          <p:cNvPr id="9" name="_s1045"/>
          <p:cNvSpPr>
            <a:spLocks noChangeArrowheads="1"/>
          </p:cNvSpPr>
          <p:nvPr/>
        </p:nvSpPr>
        <p:spPr bwMode="gray">
          <a:xfrm>
            <a:off x="250825" y="3852863"/>
            <a:ext cx="1387475" cy="558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  <a:p>
            <a:pPr algn="ctr"/>
            <a:r>
              <a:rPr lang="nb-NO" sz="800" b="1" dirty="0" smtClean="0">
                <a:solidFill>
                  <a:srgbClr val="004685"/>
                </a:solidFill>
                <a:latin typeface="Lucida Sans" pitchFamily="34" charset="0"/>
              </a:rPr>
              <a:t>Avdelingsleder </a:t>
            </a:r>
            <a:r>
              <a:rPr lang="nb-NO" sz="800" b="1" dirty="0" err="1" smtClean="0">
                <a:solidFill>
                  <a:srgbClr val="004685"/>
                </a:solidFill>
                <a:latin typeface="Lucida Sans" pitchFamily="34" charset="0"/>
              </a:rPr>
              <a:t>Løxa</a:t>
            </a:r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  <a:p>
            <a:pPr algn="ctr"/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Uno Nesse</a:t>
            </a:r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  <a:p>
            <a:pPr algn="ctr"/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</p:txBody>
      </p:sp>
      <p:sp>
        <p:nvSpPr>
          <p:cNvPr id="10" name="_s1052"/>
          <p:cNvSpPr>
            <a:spLocks noChangeArrowheads="1"/>
          </p:cNvSpPr>
          <p:nvPr/>
        </p:nvSpPr>
        <p:spPr bwMode="auto">
          <a:xfrm rot="16200000">
            <a:off x="723107" y="5117306"/>
            <a:ext cx="1389062" cy="52387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Bil og annen drift</a:t>
            </a:r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</p:txBody>
      </p:sp>
      <p:sp>
        <p:nvSpPr>
          <p:cNvPr id="11" name="_s1060"/>
          <p:cNvSpPr>
            <a:spLocks noChangeArrowheads="1"/>
          </p:cNvSpPr>
          <p:nvPr/>
        </p:nvSpPr>
        <p:spPr bwMode="auto">
          <a:xfrm rot="16200000">
            <a:off x="-175418" y="5134769"/>
            <a:ext cx="1390650" cy="490537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Driftskoordinator</a:t>
            </a:r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</p:txBody>
      </p:sp>
      <p:sp>
        <p:nvSpPr>
          <p:cNvPr id="12" name="_s1046"/>
          <p:cNvSpPr>
            <a:spLocks noChangeArrowheads="1"/>
          </p:cNvSpPr>
          <p:nvPr/>
        </p:nvSpPr>
        <p:spPr bwMode="gray">
          <a:xfrm>
            <a:off x="1979613" y="3852863"/>
            <a:ext cx="1365250" cy="558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nb-NO" sz="800" b="1" dirty="0" smtClean="0">
                <a:solidFill>
                  <a:srgbClr val="004685"/>
                </a:solidFill>
                <a:latin typeface="Lucida Sans" pitchFamily="34" charset="0"/>
              </a:rPr>
              <a:t>Avdelingsleder Follo</a:t>
            </a:r>
            <a:endParaRPr lang="nb-NO" sz="800" b="1" dirty="0">
              <a:solidFill>
                <a:srgbClr val="004685"/>
              </a:solidFill>
              <a:latin typeface="Lucida Sans" pitchFamily="34" charset="0"/>
            </a:endParaRPr>
          </a:p>
          <a:p>
            <a:pPr algn="ctr"/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Geirr Cordtsen</a:t>
            </a:r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</p:txBody>
      </p:sp>
      <p:sp>
        <p:nvSpPr>
          <p:cNvPr id="13" name="_s1048"/>
          <p:cNvSpPr>
            <a:spLocks noChangeArrowheads="1"/>
          </p:cNvSpPr>
          <p:nvPr/>
        </p:nvSpPr>
        <p:spPr bwMode="auto">
          <a:xfrm rot="16200000">
            <a:off x="2397126" y="5172075"/>
            <a:ext cx="1390650" cy="4159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Bil og annen drift</a:t>
            </a:r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</p:txBody>
      </p:sp>
      <p:sp>
        <p:nvSpPr>
          <p:cNvPr id="14" name="_s1055"/>
          <p:cNvSpPr>
            <a:spLocks noChangeArrowheads="1"/>
          </p:cNvSpPr>
          <p:nvPr/>
        </p:nvSpPr>
        <p:spPr bwMode="auto">
          <a:xfrm rot="16200000">
            <a:off x="1534319" y="5145882"/>
            <a:ext cx="1392237" cy="4699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Driftskoordinator</a:t>
            </a:r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</p:txBody>
      </p:sp>
      <p:sp>
        <p:nvSpPr>
          <p:cNvPr id="16" name="_s1053"/>
          <p:cNvSpPr>
            <a:spLocks noChangeArrowheads="1"/>
          </p:cNvSpPr>
          <p:nvPr/>
        </p:nvSpPr>
        <p:spPr bwMode="auto">
          <a:xfrm rot="16200000">
            <a:off x="5472907" y="5152231"/>
            <a:ext cx="1374775" cy="50323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Kundeoppfølging</a:t>
            </a:r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</p:txBody>
      </p:sp>
      <p:sp>
        <p:nvSpPr>
          <p:cNvPr id="17" name="_s1056"/>
          <p:cNvSpPr>
            <a:spLocks noChangeArrowheads="1"/>
          </p:cNvSpPr>
          <p:nvPr/>
        </p:nvSpPr>
        <p:spPr bwMode="auto">
          <a:xfrm rot="16200000">
            <a:off x="4718050" y="5137150"/>
            <a:ext cx="1374775" cy="5048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Drift Koordinator</a:t>
            </a:r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</p:txBody>
      </p:sp>
      <p:sp>
        <p:nvSpPr>
          <p:cNvPr id="21" name="Line 313"/>
          <p:cNvSpPr>
            <a:spLocks noChangeShapeType="1"/>
          </p:cNvSpPr>
          <p:nvPr/>
        </p:nvSpPr>
        <p:spPr bwMode="auto">
          <a:xfrm>
            <a:off x="508000" y="4549775"/>
            <a:ext cx="935038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2" name="Line 314"/>
          <p:cNvSpPr>
            <a:spLocks noChangeShapeType="1"/>
          </p:cNvSpPr>
          <p:nvPr/>
        </p:nvSpPr>
        <p:spPr bwMode="auto">
          <a:xfrm rot="16200000">
            <a:off x="2594769" y="4477544"/>
            <a:ext cx="144462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3" name="Line 315"/>
          <p:cNvSpPr>
            <a:spLocks noChangeShapeType="1"/>
          </p:cNvSpPr>
          <p:nvPr/>
        </p:nvSpPr>
        <p:spPr bwMode="auto">
          <a:xfrm rot="5400000" flipH="1">
            <a:off x="3055937" y="3105151"/>
            <a:ext cx="2568575" cy="317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4" name="Line 316"/>
          <p:cNvSpPr>
            <a:spLocks noChangeShapeType="1"/>
          </p:cNvSpPr>
          <p:nvPr/>
        </p:nvSpPr>
        <p:spPr bwMode="auto">
          <a:xfrm rot="16200000">
            <a:off x="2559050" y="3744913"/>
            <a:ext cx="2159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5" name="Line 317"/>
          <p:cNvSpPr>
            <a:spLocks noChangeShapeType="1"/>
          </p:cNvSpPr>
          <p:nvPr/>
        </p:nvSpPr>
        <p:spPr bwMode="auto">
          <a:xfrm rot="16200000">
            <a:off x="6088063" y="3738244"/>
            <a:ext cx="2159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6" name="Line 318"/>
          <p:cNvSpPr>
            <a:spLocks noChangeShapeType="1"/>
          </p:cNvSpPr>
          <p:nvPr/>
        </p:nvSpPr>
        <p:spPr bwMode="auto">
          <a:xfrm rot="16200000">
            <a:off x="5656263" y="4176713"/>
            <a:ext cx="10795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7" name="Line 319"/>
          <p:cNvSpPr>
            <a:spLocks noChangeShapeType="1"/>
          </p:cNvSpPr>
          <p:nvPr/>
        </p:nvSpPr>
        <p:spPr bwMode="auto">
          <a:xfrm rot="16200000">
            <a:off x="839788" y="3744913"/>
            <a:ext cx="2159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" name="Line 320"/>
          <p:cNvSpPr>
            <a:spLocks noChangeShapeType="1"/>
          </p:cNvSpPr>
          <p:nvPr/>
        </p:nvSpPr>
        <p:spPr bwMode="auto">
          <a:xfrm rot="16200000" flipH="1" flipV="1">
            <a:off x="3533049" y="989716"/>
            <a:ext cx="58421" cy="5267507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9" name="Line 321"/>
          <p:cNvSpPr>
            <a:spLocks noChangeShapeType="1"/>
          </p:cNvSpPr>
          <p:nvPr/>
        </p:nvSpPr>
        <p:spPr bwMode="auto">
          <a:xfrm>
            <a:off x="2236788" y="4549775"/>
            <a:ext cx="8636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30" name="Line 322"/>
          <p:cNvSpPr>
            <a:spLocks noChangeShapeType="1"/>
          </p:cNvSpPr>
          <p:nvPr/>
        </p:nvSpPr>
        <p:spPr bwMode="auto">
          <a:xfrm rot="16200000">
            <a:off x="891381" y="4485482"/>
            <a:ext cx="144463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31" name="Line 323"/>
          <p:cNvSpPr>
            <a:spLocks noChangeShapeType="1"/>
          </p:cNvSpPr>
          <p:nvPr/>
        </p:nvSpPr>
        <p:spPr bwMode="auto">
          <a:xfrm rot="16200000">
            <a:off x="2162969" y="4604544"/>
            <a:ext cx="144462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32" name="Line 324"/>
          <p:cNvSpPr>
            <a:spLocks noChangeShapeType="1"/>
          </p:cNvSpPr>
          <p:nvPr/>
        </p:nvSpPr>
        <p:spPr bwMode="auto">
          <a:xfrm rot="16200000">
            <a:off x="3024981" y="4612482"/>
            <a:ext cx="144463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33" name="Line 325"/>
          <p:cNvSpPr>
            <a:spLocks noChangeShapeType="1"/>
          </p:cNvSpPr>
          <p:nvPr/>
        </p:nvSpPr>
        <p:spPr bwMode="auto">
          <a:xfrm rot="16200000">
            <a:off x="1354932" y="4614069"/>
            <a:ext cx="144462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34" name="Line 326"/>
          <p:cNvSpPr>
            <a:spLocks noChangeShapeType="1"/>
          </p:cNvSpPr>
          <p:nvPr/>
        </p:nvSpPr>
        <p:spPr bwMode="auto">
          <a:xfrm rot="16200000">
            <a:off x="451643" y="4612482"/>
            <a:ext cx="144463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35" name="_s1044"/>
          <p:cNvSpPr>
            <a:spLocks noChangeArrowheads="1"/>
          </p:cNvSpPr>
          <p:nvPr/>
        </p:nvSpPr>
        <p:spPr bwMode="gray">
          <a:xfrm>
            <a:off x="3627438" y="1772816"/>
            <a:ext cx="1390650" cy="5762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nb-NO" sz="800" b="1" dirty="0" smtClean="0">
                <a:solidFill>
                  <a:srgbClr val="004685"/>
                </a:solidFill>
                <a:latin typeface="Lucida Sans" pitchFamily="34" charset="0"/>
              </a:rPr>
              <a:t>Adm. </a:t>
            </a:r>
            <a:r>
              <a:rPr lang="nb-NO" sz="800" b="1" dirty="0">
                <a:solidFill>
                  <a:srgbClr val="004685"/>
                </a:solidFill>
                <a:latin typeface="Lucida Sans" pitchFamily="34" charset="0"/>
              </a:rPr>
              <a:t>direktør</a:t>
            </a:r>
          </a:p>
          <a:p>
            <a:pPr algn="ctr"/>
            <a:r>
              <a:rPr lang="nb-NO" sz="800" dirty="0">
                <a:solidFill>
                  <a:srgbClr val="004685"/>
                </a:solidFill>
                <a:latin typeface="Lucida Sans" pitchFamily="34" charset="0"/>
              </a:rPr>
              <a:t>Bjørn Rebne</a:t>
            </a:r>
          </a:p>
        </p:txBody>
      </p:sp>
      <p:sp>
        <p:nvSpPr>
          <p:cNvPr id="41" name="_s1050"/>
          <p:cNvSpPr>
            <a:spLocks noChangeArrowheads="1"/>
          </p:cNvSpPr>
          <p:nvPr/>
        </p:nvSpPr>
        <p:spPr bwMode="auto">
          <a:xfrm>
            <a:off x="5589270" y="3852863"/>
            <a:ext cx="1366837" cy="5762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nb-NO" sz="800" b="1" dirty="0" smtClean="0">
                <a:solidFill>
                  <a:srgbClr val="004685"/>
                </a:solidFill>
                <a:latin typeface="Lucida Sans" pitchFamily="34" charset="0"/>
              </a:rPr>
              <a:t>TTS</a:t>
            </a:r>
            <a:endParaRPr lang="nb-NO" sz="800" b="1" dirty="0">
              <a:solidFill>
                <a:srgbClr val="004685"/>
              </a:solidFill>
              <a:latin typeface="Lucida Sans" pitchFamily="34" charset="0"/>
            </a:endParaRPr>
          </a:p>
          <a:p>
            <a:pPr algn="ctr"/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Bjørn Rebne</a:t>
            </a:r>
          </a:p>
          <a:p>
            <a:pPr algn="ctr"/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Unni Nielsen </a:t>
            </a:r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</p:txBody>
      </p:sp>
      <p:sp>
        <p:nvSpPr>
          <p:cNvPr id="42" name="Line 335"/>
          <p:cNvSpPr>
            <a:spLocks noChangeShapeType="1"/>
          </p:cNvSpPr>
          <p:nvPr/>
        </p:nvSpPr>
        <p:spPr bwMode="auto">
          <a:xfrm flipV="1">
            <a:off x="5412424" y="4581128"/>
            <a:ext cx="783589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44" name="Line 337"/>
          <p:cNvSpPr>
            <a:spLocks noChangeShapeType="1"/>
          </p:cNvSpPr>
          <p:nvPr/>
        </p:nvSpPr>
        <p:spPr bwMode="auto">
          <a:xfrm rot="16200000">
            <a:off x="5340193" y="4652913"/>
            <a:ext cx="144462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45" name="_s1048"/>
          <p:cNvSpPr>
            <a:spLocks noChangeArrowheads="1"/>
          </p:cNvSpPr>
          <p:nvPr/>
        </p:nvSpPr>
        <p:spPr bwMode="auto">
          <a:xfrm rot="16200000">
            <a:off x="3236441" y="5098256"/>
            <a:ext cx="1390650" cy="5603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Regnskap</a:t>
            </a:r>
          </a:p>
          <a:p>
            <a:pPr algn="ctr"/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Kjøp av tjenester</a:t>
            </a:r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</p:txBody>
      </p:sp>
      <p:sp>
        <p:nvSpPr>
          <p:cNvPr id="46" name="Line 339"/>
          <p:cNvSpPr>
            <a:spLocks noChangeShapeType="1"/>
          </p:cNvSpPr>
          <p:nvPr/>
        </p:nvSpPr>
        <p:spPr bwMode="auto">
          <a:xfrm>
            <a:off x="3851275" y="3001243"/>
            <a:ext cx="473075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47" name="Line 340"/>
          <p:cNvSpPr>
            <a:spLocks noChangeShapeType="1"/>
          </p:cNvSpPr>
          <p:nvPr/>
        </p:nvSpPr>
        <p:spPr bwMode="auto">
          <a:xfrm>
            <a:off x="4314825" y="2780928"/>
            <a:ext cx="473075" cy="0"/>
          </a:xfrm>
          <a:prstGeom prst="line">
            <a:avLst/>
          </a:prstGeom>
          <a:noFill/>
          <a:ln w="28575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48" name="Line 314"/>
          <p:cNvSpPr>
            <a:spLocks noChangeShapeType="1"/>
          </p:cNvSpPr>
          <p:nvPr/>
        </p:nvSpPr>
        <p:spPr bwMode="auto">
          <a:xfrm rot="16200000">
            <a:off x="4282405" y="4480768"/>
            <a:ext cx="144462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49" name="Line 321"/>
          <p:cNvSpPr>
            <a:spLocks noChangeShapeType="1"/>
          </p:cNvSpPr>
          <p:nvPr/>
        </p:nvSpPr>
        <p:spPr bwMode="auto">
          <a:xfrm>
            <a:off x="3924424" y="4552999"/>
            <a:ext cx="8636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50" name="Line 323"/>
          <p:cNvSpPr>
            <a:spLocks noChangeShapeType="1"/>
          </p:cNvSpPr>
          <p:nvPr/>
        </p:nvSpPr>
        <p:spPr bwMode="auto">
          <a:xfrm rot="16200000">
            <a:off x="3850605" y="4607768"/>
            <a:ext cx="144462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51" name="Line 324"/>
          <p:cNvSpPr>
            <a:spLocks noChangeShapeType="1"/>
          </p:cNvSpPr>
          <p:nvPr/>
        </p:nvSpPr>
        <p:spPr bwMode="auto">
          <a:xfrm rot="16200000">
            <a:off x="4712617" y="4615706"/>
            <a:ext cx="144463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52" name="_s1048"/>
          <p:cNvSpPr>
            <a:spLocks noChangeArrowheads="1"/>
          </p:cNvSpPr>
          <p:nvPr/>
        </p:nvSpPr>
        <p:spPr bwMode="auto">
          <a:xfrm rot="16200000">
            <a:off x="4081710" y="5170487"/>
            <a:ext cx="1390650" cy="4159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nb-NO" sz="800" dirty="0" smtClean="0">
                <a:solidFill>
                  <a:srgbClr val="004685"/>
                </a:solidFill>
                <a:latin typeface="Lucida Sans" pitchFamily="34" charset="0"/>
              </a:rPr>
              <a:t>Spesial</a:t>
            </a:r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</p:txBody>
      </p:sp>
      <p:sp>
        <p:nvSpPr>
          <p:cNvPr id="40" name="_s1049"/>
          <p:cNvSpPr>
            <a:spLocks noChangeArrowheads="1"/>
          </p:cNvSpPr>
          <p:nvPr/>
        </p:nvSpPr>
        <p:spPr bwMode="auto">
          <a:xfrm>
            <a:off x="3673624" y="3852863"/>
            <a:ext cx="1366838" cy="5762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nb-NO" sz="800" b="1" dirty="0" smtClean="0">
                <a:solidFill>
                  <a:srgbClr val="004685"/>
                </a:solidFill>
                <a:latin typeface="Lucida Sans" pitchFamily="34" charset="0"/>
              </a:rPr>
              <a:t>Felles avdeling</a:t>
            </a:r>
          </a:p>
          <a:p>
            <a:pPr algn="ctr"/>
            <a:r>
              <a:rPr lang="nb-NO" sz="800" b="1" dirty="0" smtClean="0">
                <a:solidFill>
                  <a:srgbClr val="004685"/>
                </a:solidFill>
                <a:latin typeface="Lucida Sans" pitchFamily="34" charset="0"/>
              </a:rPr>
              <a:t>Bjørn Rebne</a:t>
            </a:r>
          </a:p>
          <a:p>
            <a:pPr algn="ctr"/>
            <a:r>
              <a:rPr lang="nb-NO" sz="800" b="1" dirty="0" smtClean="0">
                <a:solidFill>
                  <a:srgbClr val="004685"/>
                </a:solidFill>
                <a:latin typeface="Lucida Sans" pitchFamily="34" charset="0"/>
              </a:rPr>
              <a:t>Unni </a:t>
            </a:r>
            <a:r>
              <a:rPr lang="nb-NO" sz="800" b="1" dirty="0" err="1" smtClean="0">
                <a:solidFill>
                  <a:srgbClr val="004685"/>
                </a:solidFill>
                <a:latin typeface="Lucida Sans" pitchFamily="34" charset="0"/>
              </a:rPr>
              <a:t>nielsen</a:t>
            </a:r>
            <a:endParaRPr lang="nb-NO" sz="800" dirty="0">
              <a:solidFill>
                <a:srgbClr val="004685"/>
              </a:solidFill>
              <a:latin typeface="Lucida Sans" pitchFamily="34" charset="0"/>
            </a:endParaRPr>
          </a:p>
        </p:txBody>
      </p:sp>
      <p:sp>
        <p:nvSpPr>
          <p:cNvPr id="43" name="TekstSylinder 42"/>
          <p:cNvSpPr txBox="1"/>
          <p:nvPr/>
        </p:nvSpPr>
        <p:spPr>
          <a:xfrm>
            <a:off x="7466449" y="1268760"/>
            <a:ext cx="1651927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b-NO" dirty="0" smtClean="0"/>
              <a:t>Ledergruppe:</a:t>
            </a:r>
          </a:p>
          <a:p>
            <a:r>
              <a:rPr lang="nb-NO" dirty="0" smtClean="0"/>
              <a:t>Uno Nesse</a:t>
            </a:r>
          </a:p>
          <a:p>
            <a:r>
              <a:rPr lang="nb-NO" dirty="0" smtClean="0"/>
              <a:t>Geirr Cordtsen</a:t>
            </a:r>
          </a:p>
          <a:p>
            <a:r>
              <a:rPr lang="nb-NO" dirty="0" smtClean="0"/>
              <a:t>Raymond Sørlie</a:t>
            </a:r>
          </a:p>
          <a:p>
            <a:r>
              <a:rPr lang="nb-NO" dirty="0" smtClean="0"/>
              <a:t>Unni Nielsen</a:t>
            </a:r>
          </a:p>
          <a:p>
            <a:r>
              <a:rPr lang="nb-NO" dirty="0" smtClean="0"/>
              <a:t>Dag Frostrud</a:t>
            </a:r>
          </a:p>
          <a:p>
            <a:r>
              <a:rPr lang="nb-NO" dirty="0" smtClean="0"/>
              <a:t>Bjørn Rebne</a:t>
            </a:r>
            <a:endParaRPr lang="nb-NO" dirty="0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8024" y="3068960"/>
            <a:ext cx="1548518" cy="445047"/>
          </a:xfrm>
          <a:prstGeom prst="rect">
            <a:avLst/>
          </a:prstGeom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2042" y="3254501"/>
            <a:ext cx="499915" cy="30483"/>
          </a:xfrm>
          <a:prstGeom prst="rect">
            <a:avLst/>
          </a:prstGeom>
        </p:spPr>
      </p:pic>
      <p:pic>
        <p:nvPicPr>
          <p:cNvPr id="54" name="Bilde 53" descr="OTB_Logo_Liten_OR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96497" y="6309320"/>
            <a:ext cx="13239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952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1"/>
          <p:cNvSpPr txBox="1">
            <a:spLocks/>
          </p:cNvSpPr>
          <p:nvPr/>
        </p:nvSpPr>
        <p:spPr>
          <a:xfrm>
            <a:off x="0" y="0"/>
            <a:ext cx="9144000" cy="124618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nb-NO" sz="4400" noProof="0" dirty="0" smtClean="0">
                <a:solidFill>
                  <a:schemeClr val="bg1"/>
                </a:solidFill>
                <a:latin typeface="Lucida Sans" pitchFamily="34" charset="0"/>
              </a:rPr>
              <a:t>OTB – vår bedrift </a:t>
            </a:r>
            <a:endParaRPr lang="nb-NO" sz="4400" noProof="0" dirty="0" smtClean="0">
              <a:solidFill>
                <a:schemeClr val="bg1"/>
              </a:solidFill>
              <a:latin typeface="Lucida Sans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79512" y="1196752"/>
            <a:ext cx="8229600" cy="452596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Litt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 OTB</a:t>
            </a:r>
          </a:p>
          <a:p>
            <a:pPr lvl="1">
              <a:buFont typeface="+mj-lt"/>
              <a:buAutoNum type="alphaLcPeriod"/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hovedkontor Oslo</a:t>
            </a:r>
          </a:p>
          <a:p>
            <a:pPr lvl="1">
              <a:buFont typeface="+mj-lt"/>
              <a:buAutoNum type="alphaLcPeriod"/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driftsavdelinger (Oslo, Follo og </a:t>
            </a: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Løxa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lvl="1">
              <a:buFont typeface="+mj-lt"/>
              <a:buAutoNum type="alphaLcPeriod"/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Omsetning 150 </a:t>
            </a: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mill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2013 </a:t>
            </a:r>
          </a:p>
          <a:p>
            <a:pPr lvl="1">
              <a:buFont typeface="+mj-lt"/>
              <a:buAutoNum type="alphaLcPeriod"/>
            </a:pP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160 vogner</a:t>
            </a:r>
          </a:p>
          <a:p>
            <a:pPr lvl="1">
              <a:buFont typeface="+mj-lt"/>
              <a:buAutoNum type="alphaLcPeriod"/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Både ansatte og </a:t>
            </a:r>
            <a:r>
              <a:rPr lang="nb-NO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underleverandører 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kjører</a:t>
            </a:r>
          </a:p>
          <a:p>
            <a:pPr lvl="1">
              <a:buFont typeface="+mj-lt"/>
              <a:buAutoNum type="alphaLcPeriod"/>
            </a:pP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Mye forskjellig kjøring (bydel, skole, TT kjøring, helsekjøring </a:t>
            </a:r>
            <a:r>
              <a:rPr lang="nb-NO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osv</a:t>
            </a:r>
            <a:r>
              <a:rPr lang="nb-NO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endParaRPr lang="nb-NO" sz="1400" dirty="0"/>
          </a:p>
        </p:txBody>
      </p:sp>
      <p:pic>
        <p:nvPicPr>
          <p:cNvPr id="6" name="Bilde 5" descr="OTB_Logo_Liten_OR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0513" y="6155010"/>
            <a:ext cx="13239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999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1"/>
          <p:cNvSpPr txBox="1">
            <a:spLocks/>
          </p:cNvSpPr>
          <p:nvPr/>
        </p:nvSpPr>
        <p:spPr>
          <a:xfrm>
            <a:off x="0" y="0"/>
            <a:ext cx="9144000" cy="1246182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nb-NO" sz="4400" noProof="0" dirty="0" smtClean="0">
                <a:solidFill>
                  <a:schemeClr val="bg1"/>
                </a:solidFill>
                <a:latin typeface="Lucida Sans" pitchFamily="34" charset="0"/>
              </a:rPr>
              <a:t>OTB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79512" y="1196752"/>
            <a:ext cx="8229600" cy="452596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nb-NO" dirty="0" smtClean="0"/>
              <a:t>Vår avdeling </a:t>
            </a:r>
            <a:r>
              <a:rPr lang="nb-NO" dirty="0"/>
              <a:t>i Follo</a:t>
            </a:r>
          </a:p>
          <a:p>
            <a:pPr lvl="1"/>
            <a:r>
              <a:rPr lang="nb-NO" dirty="0"/>
              <a:t>antall vogner</a:t>
            </a:r>
          </a:p>
          <a:p>
            <a:pPr lvl="1"/>
            <a:r>
              <a:rPr lang="nb-NO" dirty="0"/>
              <a:t>plass til 3 rullestoler </a:t>
            </a:r>
          </a:p>
          <a:p>
            <a:pPr lvl="1"/>
            <a:r>
              <a:rPr lang="nb-NO" dirty="0"/>
              <a:t>stort geografisk område – ytterpunkter i området, vanskelige veier </a:t>
            </a:r>
            <a:r>
              <a:rPr lang="nb-NO" dirty="0" err="1"/>
              <a:t>osv</a:t>
            </a:r>
            <a:endParaRPr lang="nb-NO" dirty="0"/>
          </a:p>
          <a:p>
            <a:pPr lvl="1"/>
            <a:r>
              <a:rPr lang="nb-NO" dirty="0"/>
              <a:t>mange pasienter med særskilte behov</a:t>
            </a:r>
          </a:p>
          <a:p>
            <a:pPr lvl="1"/>
            <a:r>
              <a:rPr lang="nb-NO" dirty="0"/>
              <a:t>kun egne ansatte – faste sjåfører</a:t>
            </a:r>
          </a:p>
          <a:p>
            <a:pPr lvl="1"/>
            <a:r>
              <a:rPr lang="nb-NO" dirty="0"/>
              <a:t>krevende passasjerer og mye tid går </a:t>
            </a:r>
            <a:r>
              <a:rPr lang="nb-NO" dirty="0" smtClean="0"/>
              <a:t>med</a:t>
            </a:r>
          </a:p>
          <a:p>
            <a:pPr lvl="1"/>
            <a:endParaRPr lang="nb-NO" sz="3600" dirty="0"/>
          </a:p>
        </p:txBody>
      </p:sp>
      <p:pic>
        <p:nvPicPr>
          <p:cNvPr id="6" name="Bilde 5" descr="OTB_Logo_Liten_OR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0513" y="6155010"/>
            <a:ext cx="13239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861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1634</TotalTime>
  <Words>189</Words>
  <Application>Microsoft Office PowerPoint</Application>
  <PresentationFormat>Skjermfremvisning (4:3)</PresentationFormat>
  <Paragraphs>69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Lucida Sans</vt:lpstr>
      <vt:lpstr>Times New Roman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 Oslo Taxi AS</dc:title>
  <dc:creator>Maja Høgstad</dc:creator>
  <cp:lastModifiedBy>Bjørn Rebne</cp:lastModifiedBy>
  <cp:revision>63</cp:revision>
  <cp:lastPrinted>2013-08-12T10:02:56Z</cp:lastPrinted>
  <dcterms:created xsi:type="dcterms:W3CDTF">2012-02-28T11:46:29Z</dcterms:created>
  <dcterms:modified xsi:type="dcterms:W3CDTF">2013-11-13T07:54:46Z</dcterms:modified>
</cp:coreProperties>
</file>