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326" r:id="rId4"/>
    <p:sldId id="327" r:id="rId5"/>
    <p:sldId id="324" r:id="rId6"/>
  </p:sldIdLst>
  <p:sldSz cx="9144000" cy="6858000" type="screen4x3"/>
  <p:notesSz cx="6724650" cy="987425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80"/>
    <a:srgbClr val="E17000"/>
    <a:srgbClr val="EEAF30"/>
    <a:srgbClr val="3C8A2E"/>
    <a:srgbClr val="80379B"/>
    <a:srgbClr val="C1BB00"/>
    <a:srgbClr val="3B008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- aks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829" autoAdjust="0"/>
  </p:normalViewPr>
  <p:slideViewPr>
    <p:cSldViewPr snapToGrid="0" snapToObjects="1">
      <p:cViewPr>
        <p:scale>
          <a:sx n="150" d="100"/>
          <a:sy n="150" d="100"/>
        </p:scale>
        <p:origin x="-4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9079" y="0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824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9079" y="9378824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5C47EA-4678-41BD-87C1-EB2F1FA94538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5602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9079" y="0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3763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465" y="4690269"/>
            <a:ext cx="537972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9079" y="9378824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F3479A-B40C-4189-8688-687AEC28B2C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7332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BB9660-95FD-4FD1-A968-10532B44D986}" type="slidenum">
              <a:rPr lang="nb-NO"/>
              <a:pPr/>
              <a:t>1</a:t>
            </a:fld>
            <a:endParaRPr lang="nb-NO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41363"/>
            <a:ext cx="4937125" cy="3702050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893763" y="741363"/>
            <a:ext cx="4937125" cy="370205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3479A-B40C-4189-8688-687AEC28B2C0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329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937125" cy="3702050"/>
          </a:xfrm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b-NO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unibuss_powerpoint_graph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36552" y="1958976"/>
            <a:ext cx="5199063" cy="1235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36552" y="3194051"/>
            <a:ext cx="5199063" cy="1208088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Klikk for å redigere undertittelstil i malen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D59641D3-47AB-40FF-8FA6-69F02D8F44F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24A2FED5-03C0-471E-824F-71DC26BEC7CC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865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99250" y="1397000"/>
            <a:ext cx="2120900" cy="466407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36550" y="1397000"/>
            <a:ext cx="6210300" cy="466407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F44DDF6E-1DDC-468B-8A2E-E61A2A9A0CC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5156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2"/>
            <a:ext cx="9144000" cy="6854917"/>
          </a:xfrm>
          <a:prstGeom prst="rect">
            <a:avLst/>
          </a:prstGeom>
        </p:spPr>
      </p:pic>
      <p:pic>
        <p:nvPicPr>
          <p:cNvPr id="14" name="Bilde 13" descr="Logo-hvi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88" y="6217069"/>
            <a:ext cx="1159780" cy="29642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ktangel 9"/>
          <p:cNvSpPr/>
          <p:nvPr userDrawn="1"/>
        </p:nvSpPr>
        <p:spPr>
          <a:xfrm>
            <a:off x="467544" y="1124744"/>
            <a:ext cx="8280920" cy="276030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defTabSz="914299"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srgbClr val="FFFFFF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1188" y="2132860"/>
            <a:ext cx="7772400" cy="81608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11188" y="1220755"/>
            <a:ext cx="7777236" cy="864096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 marL="4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15616" y="6238210"/>
            <a:ext cx="1008112" cy="292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>
                <a:solidFill>
                  <a:srgbClr val="FFFFFF"/>
                </a:solidFill>
              </a:rPr>
              <a:t>25.03.2015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2195736" y="6238210"/>
            <a:ext cx="5184576" cy="292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>
                <a:solidFill>
                  <a:srgbClr val="FFFFFF"/>
                </a:solidFill>
              </a:rPr>
              <a:t>Unibuss - Best på buss – kundens første valg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11188" y="6237312"/>
            <a:ext cx="405408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>
                <a:solidFill>
                  <a:srgbClr val="FFFFFF"/>
                </a:solidFill>
              </a:rPr>
              <a:pPr/>
              <a:t>‹#›</a:t>
            </a:fld>
            <a:endParaRPr lang="nb-NO">
              <a:solidFill>
                <a:srgbClr val="FFFFFF"/>
              </a:solidFill>
            </a:endParaRPr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2948949"/>
            <a:ext cx="7777162" cy="864865"/>
          </a:xfrm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Klikk for å legge til sted og dato</a:t>
            </a:r>
            <a:br>
              <a:rPr lang="nb-NO" dirty="0" smtClean="0"/>
            </a:br>
            <a:r>
              <a:rPr lang="nb-NO" dirty="0" smtClean="0"/>
              <a:t>og fornavn, etternavn og stillingstittel</a:t>
            </a:r>
          </a:p>
        </p:txBody>
      </p:sp>
    </p:spTree>
    <p:extLst>
      <p:ext uri="{BB962C8B-B14F-4D97-AF65-F5344CB8AC3E}">
        <p14:creationId xmlns:p14="http://schemas.microsoft.com/office/powerpoint/2010/main" val="2120138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25.03.2015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Unibuss - Best på buss – kundens første valg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>
                <a:solidFill>
                  <a:srgbClr val="32374B"/>
                </a:solidFill>
              </a:rPr>
              <a:pPr/>
              <a:t>‹#›</a:t>
            </a:fld>
            <a:endParaRPr lang="nb-NO">
              <a:solidFill>
                <a:srgbClr val="3237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96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11188" y="1412777"/>
            <a:ext cx="3744788" cy="47133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16016" y="1412777"/>
            <a:ext cx="3970784" cy="47133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25.03.2015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Unibuss - Best på buss – kundens første valg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>
                <a:solidFill>
                  <a:srgbClr val="32374B"/>
                </a:solidFill>
              </a:rPr>
              <a:pPr/>
              <a:t>‹#›</a:t>
            </a:fld>
            <a:endParaRPr lang="nb-NO">
              <a:solidFill>
                <a:srgbClr val="3237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788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11188" y="1412777"/>
            <a:ext cx="3744788" cy="855761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150" indent="0">
              <a:buNone/>
              <a:defRPr sz="2000" b="1"/>
            </a:lvl2pPr>
            <a:lvl3pPr marL="914299" indent="0">
              <a:buNone/>
              <a:defRPr sz="1800" b="1"/>
            </a:lvl3pPr>
            <a:lvl4pPr marL="1371449" indent="0">
              <a:buNone/>
              <a:defRPr sz="1600" b="1"/>
            </a:lvl4pPr>
            <a:lvl5pPr marL="1828597" indent="0">
              <a:buNone/>
              <a:defRPr sz="1600" b="1"/>
            </a:lvl5pPr>
            <a:lvl6pPr marL="2285747" indent="0">
              <a:buNone/>
              <a:defRPr sz="1600" b="1"/>
            </a:lvl6pPr>
            <a:lvl7pPr marL="2742896" indent="0">
              <a:buNone/>
              <a:defRPr sz="1600" b="1"/>
            </a:lvl7pPr>
            <a:lvl8pPr marL="3200046" indent="0">
              <a:buNone/>
              <a:defRPr sz="1600" b="1"/>
            </a:lvl8pPr>
            <a:lvl9pPr marL="3657195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1188" y="2276872"/>
            <a:ext cx="3744788" cy="38492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16018" y="1412776"/>
            <a:ext cx="4032697" cy="8640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0" indent="0">
              <a:buNone/>
              <a:defRPr sz="2000" b="1"/>
            </a:lvl2pPr>
            <a:lvl3pPr marL="914299" indent="0">
              <a:buNone/>
              <a:defRPr sz="1800" b="1"/>
            </a:lvl3pPr>
            <a:lvl4pPr marL="1371449" indent="0">
              <a:buNone/>
              <a:defRPr sz="1600" b="1"/>
            </a:lvl4pPr>
            <a:lvl5pPr marL="1828597" indent="0">
              <a:buNone/>
              <a:defRPr sz="1600" b="1"/>
            </a:lvl5pPr>
            <a:lvl6pPr marL="2285747" indent="0">
              <a:buNone/>
              <a:defRPr sz="1600" b="1"/>
            </a:lvl6pPr>
            <a:lvl7pPr marL="2742896" indent="0">
              <a:buNone/>
              <a:defRPr sz="1600" b="1"/>
            </a:lvl7pPr>
            <a:lvl8pPr marL="3200046" indent="0">
              <a:buNone/>
              <a:defRPr sz="1600" b="1"/>
            </a:lvl8pPr>
            <a:lvl9pPr marL="3657195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716016" y="2174875"/>
            <a:ext cx="397078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25.03.2015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Unibuss - Best på buss – kundens første valg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>
                <a:solidFill>
                  <a:srgbClr val="32374B"/>
                </a:solidFill>
              </a:rPr>
              <a:pPr/>
              <a:t>‹#›</a:t>
            </a:fld>
            <a:endParaRPr lang="nb-NO">
              <a:solidFill>
                <a:srgbClr val="3237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06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ødtekst med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11190" y="1412776"/>
            <a:ext cx="8137525" cy="1944216"/>
          </a:xfrm>
        </p:spPr>
        <p:txBody>
          <a:bodyPr tIns="71992" anchor="t">
            <a:normAutofit/>
          </a:bodyPr>
          <a:lstStyle>
            <a:lvl1pPr marL="0" indent="0">
              <a:buNone/>
              <a:defRPr sz="2400" b="0"/>
            </a:lvl1pPr>
            <a:lvl2pPr marL="457150" indent="0">
              <a:buNone/>
              <a:defRPr sz="2000" b="1"/>
            </a:lvl2pPr>
            <a:lvl3pPr marL="914299" indent="0">
              <a:buNone/>
              <a:defRPr sz="1800" b="1"/>
            </a:lvl3pPr>
            <a:lvl4pPr marL="1371449" indent="0">
              <a:buNone/>
              <a:defRPr sz="1600" b="1"/>
            </a:lvl4pPr>
            <a:lvl5pPr marL="1828597" indent="0">
              <a:buNone/>
              <a:defRPr sz="1600" b="1"/>
            </a:lvl5pPr>
            <a:lvl6pPr marL="2285747" indent="0">
              <a:buNone/>
              <a:defRPr sz="1600" b="1"/>
            </a:lvl6pPr>
            <a:lvl7pPr marL="2742896" indent="0">
              <a:buNone/>
              <a:defRPr sz="1600" b="1"/>
            </a:lvl7pPr>
            <a:lvl8pPr marL="3200046" indent="0">
              <a:buNone/>
              <a:defRPr sz="1600" b="1"/>
            </a:lvl8pPr>
            <a:lvl9pPr marL="3657195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skrive brødtekst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1190" y="3429000"/>
            <a:ext cx="8137525" cy="26971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25.03.2015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Unibuss - Best på buss – kundens første valg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>
                <a:solidFill>
                  <a:srgbClr val="32374B"/>
                </a:solidFill>
              </a:rPr>
              <a:pPr/>
              <a:t>‹#›</a:t>
            </a:fld>
            <a:endParaRPr lang="nb-NO">
              <a:solidFill>
                <a:srgbClr val="3237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914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25.03.2015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Unibuss - Best på buss – kundens første valg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>
                <a:solidFill>
                  <a:srgbClr val="32374B"/>
                </a:solidFill>
              </a:rPr>
              <a:pPr/>
              <a:t>‹#›</a:t>
            </a:fld>
            <a:endParaRPr lang="nb-NO">
              <a:solidFill>
                <a:srgbClr val="3237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973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25.03.2015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Unibuss - Best på buss – kundens første valg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>
                <a:solidFill>
                  <a:srgbClr val="32374B"/>
                </a:solidFill>
              </a:rPr>
              <a:pPr/>
              <a:t>‹#›</a:t>
            </a:fld>
            <a:endParaRPr lang="nb-NO">
              <a:solidFill>
                <a:srgbClr val="3237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958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vadratisk bil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714103" y="1628775"/>
            <a:ext cx="3651420" cy="3636000"/>
          </a:xfrm>
        </p:spPr>
        <p:txBody>
          <a:bodyPr/>
          <a:lstStyle>
            <a:lvl1pPr marL="0" indent="0">
              <a:buNone/>
              <a:defRPr sz="3200"/>
            </a:lvl1pPr>
            <a:lvl2pPr marL="457150" indent="0">
              <a:buNone/>
              <a:defRPr sz="2800"/>
            </a:lvl2pPr>
            <a:lvl3pPr marL="914299" indent="0">
              <a:buNone/>
              <a:defRPr sz="2400"/>
            </a:lvl3pPr>
            <a:lvl4pPr marL="1371449" indent="0">
              <a:buNone/>
              <a:defRPr sz="2000"/>
            </a:lvl4pPr>
            <a:lvl5pPr marL="1828597" indent="0">
              <a:buNone/>
              <a:defRPr sz="2000"/>
            </a:lvl5pPr>
            <a:lvl6pPr marL="2285747" indent="0">
              <a:buNone/>
              <a:defRPr sz="2000"/>
            </a:lvl6pPr>
            <a:lvl7pPr marL="2742896" indent="0">
              <a:buNone/>
              <a:defRPr sz="2000"/>
            </a:lvl7pPr>
            <a:lvl8pPr marL="3200046" indent="0">
              <a:buNone/>
              <a:defRPr sz="2000"/>
            </a:lvl8pPr>
            <a:lvl9pPr marL="3657195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25.03.2015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Unibuss - Best på buss – kundens første valg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>
                <a:solidFill>
                  <a:srgbClr val="32374B"/>
                </a:solidFill>
              </a:rPr>
              <a:pPr/>
              <a:t>‹#›</a:t>
            </a:fld>
            <a:endParaRPr lang="nb-NO">
              <a:solidFill>
                <a:srgbClr val="32374B"/>
              </a:solidFill>
            </a:endParaRPr>
          </a:p>
        </p:txBody>
      </p:sp>
      <p:sp>
        <p:nvSpPr>
          <p:cNvPr id="9" name="Plassholder for innhold 3"/>
          <p:cNvSpPr>
            <a:spLocks noGrp="1"/>
          </p:cNvSpPr>
          <p:nvPr>
            <p:ph sz="half" idx="2"/>
          </p:nvPr>
        </p:nvSpPr>
        <p:spPr>
          <a:xfrm>
            <a:off x="4716016" y="1412777"/>
            <a:ext cx="3970784" cy="388843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0" name="Tittel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75240" cy="71973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53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1BBC253A-BD5C-4D47-96EF-D3703C41FF3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0521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a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714103" y="1628775"/>
            <a:ext cx="8034610" cy="3636000"/>
          </a:xfrm>
        </p:spPr>
        <p:txBody>
          <a:bodyPr/>
          <a:lstStyle>
            <a:lvl1pPr marL="0" indent="0">
              <a:buNone/>
              <a:defRPr sz="3200"/>
            </a:lvl1pPr>
            <a:lvl2pPr marL="457150" indent="0">
              <a:buNone/>
              <a:defRPr sz="2800"/>
            </a:lvl2pPr>
            <a:lvl3pPr marL="914299" indent="0">
              <a:buNone/>
              <a:defRPr sz="2400"/>
            </a:lvl3pPr>
            <a:lvl4pPr marL="1371449" indent="0">
              <a:buNone/>
              <a:defRPr sz="2000"/>
            </a:lvl4pPr>
            <a:lvl5pPr marL="1828597" indent="0">
              <a:buNone/>
              <a:defRPr sz="2000"/>
            </a:lvl5pPr>
            <a:lvl6pPr marL="2285747" indent="0">
              <a:buNone/>
              <a:defRPr sz="2000"/>
            </a:lvl6pPr>
            <a:lvl7pPr marL="2742896" indent="0">
              <a:buNone/>
              <a:defRPr sz="2000"/>
            </a:lvl7pPr>
            <a:lvl8pPr marL="3200046" indent="0">
              <a:buNone/>
              <a:defRPr sz="2000"/>
            </a:lvl8pPr>
            <a:lvl9pPr marL="3657195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25.03.2015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Unibuss - Best på buss – kundens første valg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>
                <a:solidFill>
                  <a:srgbClr val="32374B"/>
                </a:solidFill>
              </a:rPr>
              <a:pPr/>
              <a:t>‹#›</a:t>
            </a:fld>
            <a:endParaRPr lang="nb-NO">
              <a:solidFill>
                <a:srgbClr val="32374B"/>
              </a:solidFill>
            </a:endParaRPr>
          </a:p>
        </p:txBody>
      </p:sp>
      <p:sp>
        <p:nvSpPr>
          <p:cNvPr id="10" name="Tittel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75240" cy="71973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9153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25.03.2015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Unibuss - Best på buss – kundens første valg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>
                <a:solidFill>
                  <a:srgbClr val="32374B"/>
                </a:solidFill>
              </a:rPr>
              <a:pPr/>
              <a:t>‹#›</a:t>
            </a:fld>
            <a:endParaRPr lang="nb-NO">
              <a:solidFill>
                <a:srgbClr val="3237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983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25.03.2015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srgbClr val="32374B"/>
                </a:solidFill>
              </a:rPr>
              <a:t>Unibuss - Best på buss – kundens første valg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>
                <a:solidFill>
                  <a:srgbClr val="32374B"/>
                </a:solidFill>
              </a:rPr>
              <a:pPr/>
              <a:t>‹#›</a:t>
            </a:fld>
            <a:endParaRPr lang="nb-NO">
              <a:solidFill>
                <a:srgbClr val="3237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682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 med hvit log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1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>
            <a:lvl1pPr>
              <a:defRPr sz="2000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>
                <a:solidFill>
                  <a:schemeClr val="bg1"/>
                </a:solidFill>
              </a:rPr>
              <a:t>Trykk på knappen midt i lysbildet for å sette inn heldekkende bilde</a:t>
            </a:r>
            <a:endParaRPr lang="nb-NO" dirty="0"/>
          </a:p>
        </p:txBody>
      </p:sp>
      <p:sp>
        <p:nvSpPr>
          <p:cNvPr id="21" name="Plassholder for tekst 20"/>
          <p:cNvSpPr>
            <a:spLocks noGrp="1"/>
          </p:cNvSpPr>
          <p:nvPr>
            <p:ph type="body" sz="quarter" idx="11" hasCustomPrompt="1"/>
          </p:nvPr>
        </p:nvSpPr>
        <p:spPr>
          <a:xfrm>
            <a:off x="7624801" y="6206401"/>
            <a:ext cx="1171709" cy="30394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09257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 med sort log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1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r>
              <a:rPr lang="nb-NO" dirty="0" smtClean="0">
                <a:solidFill>
                  <a:schemeClr val="bg1"/>
                </a:solidFill>
              </a:rPr>
              <a:t>Trykk på knappen midt i lysbildet for å sette inn heldekkende bilde</a:t>
            </a:r>
            <a:br>
              <a:rPr lang="nb-NO" dirty="0" smtClean="0">
                <a:solidFill>
                  <a:schemeClr val="bg1"/>
                </a:solidFill>
              </a:rPr>
            </a:br>
            <a:endParaRPr lang="nb-NO" dirty="0"/>
          </a:p>
        </p:txBody>
      </p:sp>
      <p:sp>
        <p:nvSpPr>
          <p:cNvPr id="4" name="Plassholder for tekst 20"/>
          <p:cNvSpPr>
            <a:spLocks noGrp="1"/>
          </p:cNvSpPr>
          <p:nvPr>
            <p:ph type="body" sz="quarter" idx="12" hasCustomPrompt="1"/>
          </p:nvPr>
        </p:nvSpPr>
        <p:spPr>
          <a:xfrm>
            <a:off x="7624801" y="6206401"/>
            <a:ext cx="1171709" cy="30394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0537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10C35942-4C64-4162-BB05-93FD472BFEF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939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36550" y="2630488"/>
            <a:ext cx="4165600" cy="343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54550" y="2630488"/>
            <a:ext cx="4165600" cy="343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0F3AAECD-623D-418E-8145-09F2C135BFE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537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6EB20DAD-42EA-4B1A-83C1-50BA5528F79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927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ABC55CC5-BBF4-4C89-AA74-31E09E1740A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605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8DC0D8FA-489E-4AA2-8DD3-C7335879AB5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248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49CDE9F0-FA77-4ED3-8B85-6408AAA4B30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404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B903236D-0312-4BCA-910A-535F4CE4570C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549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unibuss_powerpoint_strip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6550" y="1397000"/>
            <a:ext cx="8483600" cy="12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6550" y="2630488"/>
            <a:ext cx="8483600" cy="343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6551" y="6061076"/>
            <a:ext cx="2030413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50" y="6061076"/>
            <a:ext cx="27051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95765" y="6061076"/>
            <a:ext cx="752475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/>
              <a:t>Side </a:t>
            </a:r>
            <a:fld id="{73A84BBB-FC8E-4B90-BD7D-B2A4EAAB875A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75240" cy="719733"/>
          </a:xfrm>
          <a:prstGeom prst="rect">
            <a:avLst/>
          </a:prstGeom>
        </p:spPr>
        <p:txBody>
          <a:bodyPr vert="horz" lIns="91430" tIns="45715" rIns="91430" bIns="45715" rtlCol="0" anchor="b">
            <a:no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11190" y="1412778"/>
            <a:ext cx="8137525" cy="4497388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15616" y="6238210"/>
            <a:ext cx="1008112" cy="292220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marL="0" algn="l" defTabSz="914299" rtl="0" eaLnBrk="1" latinLnBrk="0" hangingPunct="1">
              <a:defRPr lang="nb-NO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smtClean="0">
                <a:solidFill>
                  <a:srgbClr val="32374B"/>
                </a:solidFill>
              </a:rPr>
              <a:t>25.03.2015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195736" y="6238210"/>
            <a:ext cx="5184576" cy="292220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marL="0" algn="l" defTabSz="914299" rtl="0" eaLnBrk="1" latinLnBrk="0" hangingPunct="1">
              <a:defRPr lang="nb-NO" sz="12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smtClean="0">
                <a:solidFill>
                  <a:srgbClr val="32374B"/>
                </a:solidFill>
              </a:rPr>
              <a:t>Unibuss - Best på buss – kundens første valg</a:t>
            </a:r>
            <a:endParaRPr>
              <a:solidFill>
                <a:srgbClr val="32374B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11188" y="6237312"/>
            <a:ext cx="405408" cy="28803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defTabSz="914299" fontAlgn="auto">
              <a:spcBef>
                <a:spcPts val="0"/>
              </a:spcBef>
              <a:spcAft>
                <a:spcPts val="0"/>
              </a:spcAft>
            </a:pPr>
            <a:fld id="{7B785221-A51B-4371-B866-038075B34EEB}" type="slidenum">
              <a:rPr lang="nb-NO" smtClean="0">
                <a:solidFill>
                  <a:srgbClr val="32374B"/>
                </a:solidFill>
                <a:latin typeface="Arial"/>
              </a:rPr>
              <a:pPr defTabSz="914299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srgbClr val="32374B"/>
              </a:solidFill>
              <a:latin typeface="Arial"/>
            </a:endParaRPr>
          </a:p>
        </p:txBody>
      </p:sp>
      <p:pic>
        <p:nvPicPr>
          <p:cNvPr id="13" name="Bilde 12" descr="Logo-hvit.png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7686" y="6210089"/>
            <a:ext cx="1171312" cy="2993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094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299" rtl="0" eaLnBrk="1" latinLnBrk="0" hangingPunct="1">
        <a:spcBef>
          <a:spcPct val="0"/>
        </a:spcBef>
        <a:buNone/>
        <a:defRPr sz="29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845" indent="-269845" algn="l" defTabSz="914299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39690" indent="-269845" algn="l" defTabSz="91429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−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09535" indent="-269845" algn="l" defTabSz="91429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380" indent="-269845" algn="l" defTabSz="91429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−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289" indent="-261909" algn="l" defTabSz="91429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−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22" indent="-228575" algn="l" defTabSz="91429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71" indent="-228575" algn="l" defTabSz="91429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21" indent="-228575" algn="l" defTabSz="91429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70" indent="-228575" algn="l" defTabSz="91429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0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9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9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7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7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96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46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95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2" y="4965701"/>
            <a:ext cx="5199063" cy="110032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nb-NO" sz="3200" dirty="0" smtClean="0"/>
              <a:t>Erfaringer fra drift</a:t>
            </a:r>
            <a:br>
              <a:rPr lang="nb-NO" sz="3200" dirty="0" smtClean="0"/>
            </a:br>
            <a:r>
              <a:rPr lang="nb-NO" sz="1050" dirty="0"/>
              <a:t/>
            </a:r>
            <a:br>
              <a:rPr lang="nb-NO" sz="1050" dirty="0"/>
            </a:br>
            <a:r>
              <a:rPr lang="nb-NO" sz="3200" dirty="0" smtClean="0"/>
              <a:t>Sentrum / linje 22 &amp; 25</a:t>
            </a:r>
            <a:endParaRPr lang="nb-NO" dirty="0"/>
          </a:p>
        </p:txBody>
      </p:sp>
      <p:sp>
        <p:nvSpPr>
          <p:cNvPr id="3" name="Rektangel 2"/>
          <p:cNvSpPr/>
          <p:nvPr/>
        </p:nvSpPr>
        <p:spPr>
          <a:xfrm>
            <a:off x="7351684" y="5697337"/>
            <a:ext cx="1462040" cy="36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200" i="1" dirty="0" smtClean="0">
                <a:solidFill>
                  <a:schemeClr val="bg1"/>
                </a:solidFill>
              </a:rPr>
              <a:t>Frank Reichel</a:t>
            </a:r>
            <a:endParaRPr lang="nb-NO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176867"/>
            <a:ext cx="8483600" cy="1233488"/>
          </a:xfrm>
        </p:spPr>
        <p:txBody>
          <a:bodyPr/>
          <a:lstStyle/>
          <a:p>
            <a:pPr algn="ctr"/>
            <a:r>
              <a:rPr lang="nb-NO" dirty="0" smtClean="0">
                <a:solidFill>
                  <a:srgbClr val="002060"/>
                </a:solidFill>
              </a:rPr>
              <a:t>ERFARINGER FRA DRIFT</a:t>
            </a:r>
            <a:endParaRPr lang="nb-NO" dirty="0">
              <a:solidFill>
                <a:srgbClr val="00206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nb-NO" sz="16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nb-NO" sz="16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nb-NO" sz="16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25.03.2015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 - Best på buss – kundens første valg</a:t>
            </a:r>
            <a:endParaRPr lang="nb-NO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115555"/>
              </p:ext>
            </p:extLst>
          </p:nvPr>
        </p:nvGraphicFramePr>
        <p:xfrm>
          <a:off x="438151" y="2334049"/>
          <a:ext cx="4680903" cy="333925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44843"/>
                <a:gridCol w="1344930"/>
                <a:gridCol w="1167130"/>
                <a:gridCol w="1524000"/>
              </a:tblGrid>
              <a:tr h="417407"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/>
                        <a:t>Linje</a:t>
                      </a:r>
                      <a:endParaRPr lang="nb-NO" sz="1100" dirty="0"/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/>
                        <a:t>Holdeplasser</a:t>
                      </a:r>
                      <a:endParaRPr lang="nb-NO" sz="1100" dirty="0"/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/>
                        <a:t>ca. kjøretid</a:t>
                      </a:r>
                      <a:endParaRPr lang="nb-NO" sz="1100" dirty="0"/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/>
                        <a:t>Kontrakt</a:t>
                      </a:r>
                      <a:endParaRPr lang="nb-NO" sz="1100" dirty="0"/>
                    </a:p>
                  </a:txBody>
                  <a:tcPr marT="60960" marB="60960" anchor="ctr"/>
                </a:tc>
              </a:tr>
              <a:tr h="417407"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24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32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Sentrum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</a:tr>
              <a:tr h="417407"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21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22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30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Sentrum</a:t>
                      </a:r>
                    </a:p>
                  </a:txBody>
                  <a:tcPr marT="60960" marB="60960" anchor="ctr"/>
                </a:tc>
              </a:tr>
              <a:tr h="417407"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34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27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30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Sentrum</a:t>
                      </a:r>
                    </a:p>
                  </a:txBody>
                  <a:tcPr marT="60960" marB="60960" anchor="ctr"/>
                </a:tc>
              </a:tr>
              <a:tr h="417407"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37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31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37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Sentrum</a:t>
                      </a:r>
                    </a:p>
                  </a:txBody>
                  <a:tcPr marT="60960" marB="60960" anchor="ctr"/>
                </a:tc>
              </a:tr>
              <a:tr h="417407"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54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28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36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Sentrum</a:t>
                      </a:r>
                    </a:p>
                  </a:txBody>
                  <a:tcPr marT="60960" marB="60960" anchor="ctr"/>
                </a:tc>
              </a:tr>
              <a:tr h="417407"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22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49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55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22 / 25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</a:tr>
              <a:tr h="417407"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53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60</a:t>
                      </a:r>
                      <a:endParaRPr lang="nb-NO" sz="11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rgbClr val="002060"/>
                          </a:solidFill>
                        </a:rPr>
                        <a:t>22 / 25</a:t>
                      </a:r>
                    </a:p>
                  </a:txBody>
                  <a:tcPr marT="60960" marB="60960" anchor="ctr"/>
                </a:tc>
              </a:tr>
            </a:tbl>
          </a:graphicData>
        </a:graphic>
      </p:graphicFrame>
      <p:sp>
        <p:nvSpPr>
          <p:cNvPr id="10" name="Plassholder for innhold 2"/>
          <p:cNvSpPr txBox="1">
            <a:spLocks/>
          </p:cNvSpPr>
          <p:nvPr/>
        </p:nvSpPr>
        <p:spPr bwMode="auto">
          <a:xfrm>
            <a:off x="4892674" y="2721824"/>
            <a:ext cx="4187826" cy="2951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Tx/>
              <a:buNone/>
            </a:pPr>
            <a:r>
              <a:rPr lang="nb-NO" sz="1200" b="1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SENTRUMSKONTRAKT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20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ca. 5 Mill km / år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ca. 4,2 Mill km med leddbuss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ca. 0,9 Mill km med solobuss (Etanol)</a:t>
            </a:r>
            <a:endParaRPr lang="nb-NO" sz="12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20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Nattkjøring Linje 37 alle dager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20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Morgenbusslinjer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20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Nattbusslinjer i helgene</a:t>
            </a:r>
          </a:p>
          <a:p>
            <a:pPr marL="0" indent="0">
              <a:buFontTx/>
              <a:buNone/>
            </a:pPr>
            <a:endParaRPr lang="nb-NO" sz="12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nb-NO" sz="1200" b="1" dirty="0">
                <a:solidFill>
                  <a:srgbClr val="002060"/>
                </a:solidFill>
                <a:latin typeface="Arial" charset="0"/>
                <a:cs typeface="Arial" charset="0"/>
              </a:rPr>
              <a:t>LINJE 22 &amp; 25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200" dirty="0">
                <a:solidFill>
                  <a:srgbClr val="002060"/>
                </a:solidFill>
                <a:latin typeface="Arial" charset="0"/>
                <a:cs typeface="Arial" charset="0"/>
              </a:rPr>
              <a:t>ca. 1,4 Mill km / </a:t>
            </a:r>
            <a:r>
              <a:rPr lang="nb-NO" sz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år med solobuss</a:t>
            </a:r>
            <a:endParaRPr lang="nb-NO" sz="12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Linje </a:t>
            </a:r>
            <a:r>
              <a:rPr lang="nb-NO" sz="1200" dirty="0">
                <a:solidFill>
                  <a:srgbClr val="002060"/>
                </a:solidFill>
                <a:latin typeface="Arial" charset="0"/>
                <a:cs typeface="Arial" charset="0"/>
              </a:rPr>
              <a:t>22 mandag – fredag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Linje </a:t>
            </a:r>
            <a:r>
              <a:rPr lang="nb-NO" sz="1200" dirty="0">
                <a:solidFill>
                  <a:srgbClr val="002060"/>
                </a:solidFill>
                <a:latin typeface="Arial" charset="0"/>
                <a:cs typeface="Arial" charset="0"/>
              </a:rPr>
              <a:t>25 alle dager</a:t>
            </a:r>
          </a:p>
          <a:p>
            <a:pPr marL="0" indent="0">
              <a:lnSpc>
                <a:spcPct val="150000"/>
              </a:lnSpc>
              <a:buFontTx/>
              <a:buNone/>
            </a:pPr>
            <a:endParaRPr lang="nb-NO" sz="12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endParaRPr lang="nb-NO" sz="12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70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25.03.2015</a:t>
            </a:r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9" name="Plassholder for innhold 2"/>
          <p:cNvSpPr>
            <a:spLocks noGrp="1"/>
          </p:cNvSpPr>
          <p:nvPr>
            <p:ph sz="half" idx="1"/>
          </p:nvPr>
        </p:nvSpPr>
        <p:spPr>
          <a:xfrm>
            <a:off x="107950" y="2209271"/>
            <a:ext cx="4611689" cy="4049712"/>
          </a:xfrm>
        </p:spPr>
        <p:txBody>
          <a:bodyPr/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b-NO" sz="1200" b="1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PERSONAL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>
                <a:solidFill>
                  <a:srgbClr val="002060"/>
                </a:solidFill>
                <a:latin typeface="Arial" charset="0"/>
                <a:cs typeface="Arial" charset="0"/>
              </a:rPr>
              <a:t>Ønskelig med rullende og defensiv kjørestil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Gjennomsnittsalder ca. 50 år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Mange nasjonaliteter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Stresset trafikkmiljø (arbeidstid 34 t/uke)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Kjøretider i rushtiden kan skape stress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Tar tid å bygge opp kompetanse &amp; kvalitet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b-NO" sz="1200" b="1" kern="1200" dirty="0">
                <a:solidFill>
                  <a:srgbClr val="002060"/>
                </a:solidFill>
                <a:latin typeface="Arial" charset="0"/>
                <a:cs typeface="Arial" charset="0"/>
              </a:rPr>
              <a:t>MATERIELL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Ofte </a:t>
            </a:r>
            <a:r>
              <a:rPr lang="nb-NO" sz="1050" kern="1200" dirty="0">
                <a:solidFill>
                  <a:srgbClr val="002060"/>
                </a:solidFill>
                <a:latin typeface="Arial" charset="0"/>
                <a:cs typeface="Arial" charset="0"/>
              </a:rPr>
              <a:t>fulle busser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>
                <a:solidFill>
                  <a:srgbClr val="002060"/>
                </a:solidFill>
                <a:latin typeface="Arial" charset="0"/>
                <a:cs typeface="Arial" charset="0"/>
              </a:rPr>
              <a:t>Stor slitasje på </a:t>
            </a: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en godt brukt vognpark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Tagging og hærverk</a:t>
            </a:r>
            <a:endParaRPr lang="nb-NO" sz="1050" kern="12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Utfordringer på vedlikehold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Begrenset </a:t>
            </a:r>
            <a:r>
              <a:rPr lang="nb-NO" sz="1050" kern="1200" dirty="0">
                <a:solidFill>
                  <a:srgbClr val="002060"/>
                </a:solidFill>
                <a:latin typeface="Arial" charset="0"/>
                <a:cs typeface="Arial" charset="0"/>
              </a:rPr>
              <a:t>tilgjengelighet = </a:t>
            </a:r>
            <a:r>
              <a:rPr lang="nb-NO" sz="1050" kern="1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mye nattarbeid</a:t>
            </a:r>
            <a:endParaRPr lang="nb-NO" sz="1050" kern="12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0" indent="0">
              <a:spcAft>
                <a:spcPts val="0"/>
              </a:spcAft>
              <a:buNone/>
            </a:pPr>
            <a:endParaRPr lang="nb-NO" sz="12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0" indent="0">
              <a:lnSpc>
                <a:spcPct val="150000"/>
              </a:lnSpc>
              <a:spcAft>
                <a:spcPts val="0"/>
              </a:spcAft>
              <a:buNone/>
            </a:pPr>
            <a:endParaRPr lang="nb-NO" sz="12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0" indent="0">
              <a:lnSpc>
                <a:spcPct val="150000"/>
              </a:lnSpc>
              <a:spcAft>
                <a:spcPts val="0"/>
              </a:spcAft>
              <a:buNone/>
            </a:pPr>
            <a:endParaRPr lang="nb-NO" sz="12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Plassholder for innhold 2"/>
          <p:cNvSpPr txBox="1">
            <a:spLocks/>
          </p:cNvSpPr>
          <p:nvPr/>
        </p:nvSpPr>
        <p:spPr bwMode="auto">
          <a:xfrm>
            <a:off x="3926320" y="2175405"/>
            <a:ext cx="5122430" cy="404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b-NO" sz="1200" b="1" dirty="0">
                <a:solidFill>
                  <a:srgbClr val="002060"/>
                </a:solidFill>
                <a:latin typeface="Arial" charset="0"/>
                <a:cs typeface="Arial" charset="0"/>
              </a:rPr>
              <a:t>INFRASTRUKTUR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Mange trafikanter, tett </a:t>
            </a:r>
            <a:r>
              <a:rPr lang="nb-NO" sz="1050" dirty="0">
                <a:solidFill>
                  <a:srgbClr val="002060"/>
                </a:solidFill>
                <a:latin typeface="Arial" charset="0"/>
                <a:cs typeface="Arial" charset="0"/>
              </a:rPr>
              <a:t>trafikkbilde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dirty="0">
                <a:solidFill>
                  <a:srgbClr val="002060"/>
                </a:solidFill>
                <a:latin typeface="Arial" charset="0"/>
                <a:cs typeface="Arial" charset="0"/>
              </a:rPr>
              <a:t>Trange traseer </a:t>
            </a:r>
            <a:r>
              <a:rPr lang="nb-NO" sz="105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= høy skaderisiko</a:t>
            </a:r>
            <a:endParaRPr lang="nb-NO" sz="105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dirty="0">
                <a:solidFill>
                  <a:srgbClr val="002060"/>
                </a:solidFill>
                <a:latin typeface="Arial" charset="0"/>
                <a:cs typeface="Arial" charset="0"/>
              </a:rPr>
              <a:t>Deler traseer med </a:t>
            </a:r>
            <a:r>
              <a:rPr lang="nb-NO" sz="105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trikk</a:t>
            </a:r>
            <a:endParaRPr lang="nb-NO" sz="105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Fremkommelighetsproblem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Stor byggeaktivitet i Oslo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Lange og omfattende rushtider</a:t>
            </a:r>
            <a:endParaRPr lang="nb-NO" sz="105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b-NO" sz="1200" b="1" dirty="0">
                <a:solidFill>
                  <a:srgbClr val="002060"/>
                </a:solidFill>
                <a:latin typeface="Arial" charset="0"/>
                <a:cs typeface="Arial" charset="0"/>
              </a:rPr>
              <a:t>KUNDER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dirty="0">
                <a:solidFill>
                  <a:srgbClr val="002060"/>
                </a:solidFill>
                <a:latin typeface="Arial" charset="0"/>
                <a:cs typeface="Arial" charset="0"/>
              </a:rPr>
              <a:t>Delvis </a:t>
            </a:r>
            <a:r>
              <a:rPr lang="nb-NO" sz="105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«</a:t>
            </a:r>
            <a:r>
              <a:rPr lang="nb-NO" sz="1050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høy temperatur</a:t>
            </a:r>
            <a:r>
              <a:rPr lang="nb-NO" sz="105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»</a:t>
            </a:r>
            <a:endParaRPr lang="nb-NO" sz="105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dirty="0">
                <a:solidFill>
                  <a:srgbClr val="002060"/>
                </a:solidFill>
                <a:latin typeface="Arial" charset="0"/>
                <a:cs typeface="Arial" charset="0"/>
              </a:rPr>
              <a:t>Nattbusskjøring spesielt krevende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Påstigningsmønster (snik)</a:t>
            </a:r>
            <a:endParaRPr lang="nb-NO" sz="105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b-NO" sz="1200" b="1" dirty="0">
                <a:solidFill>
                  <a:srgbClr val="002060"/>
                </a:solidFill>
                <a:latin typeface="Arial" charset="0"/>
                <a:cs typeface="Arial" charset="0"/>
              </a:rPr>
              <a:t>ANDRE TRAFIKANTER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dirty="0">
                <a:solidFill>
                  <a:srgbClr val="002060"/>
                </a:solidFill>
                <a:latin typeface="Arial" charset="0"/>
                <a:cs typeface="Arial" charset="0"/>
              </a:rPr>
              <a:t>Mange «myke trafikanter»</a:t>
            </a:r>
          </a:p>
          <a:p>
            <a:pPr lvl="1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b-NO" sz="1050" dirty="0">
                <a:solidFill>
                  <a:srgbClr val="002060"/>
                </a:solidFill>
                <a:latin typeface="Arial" charset="0"/>
                <a:cs typeface="Arial" charset="0"/>
              </a:rPr>
              <a:t>Spesielle utfordringer med </a:t>
            </a:r>
            <a:r>
              <a:rPr lang="nb-NO" sz="105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drosjer &amp; sykler i hovedstaden</a:t>
            </a:r>
            <a:endParaRPr lang="nb-NO" sz="105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nb-NO" sz="105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0">
              <a:spcAft>
                <a:spcPts val="0"/>
              </a:spcAft>
              <a:buFontTx/>
              <a:buNone/>
            </a:pPr>
            <a:endParaRPr lang="nb-NO" sz="12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FontTx/>
              <a:buNone/>
            </a:pPr>
            <a:endParaRPr lang="nb-NO" sz="12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FontTx/>
              <a:buNone/>
            </a:pPr>
            <a:endParaRPr lang="nb-NO" sz="1200" kern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Tittel 1"/>
          <p:cNvSpPr>
            <a:spLocks noGrp="1"/>
          </p:cNvSpPr>
          <p:nvPr>
            <p:ph type="title"/>
          </p:nvPr>
        </p:nvSpPr>
        <p:spPr>
          <a:xfrm>
            <a:off x="336550" y="1176867"/>
            <a:ext cx="8483600" cy="1233488"/>
          </a:xfrm>
        </p:spPr>
        <p:txBody>
          <a:bodyPr/>
          <a:lstStyle/>
          <a:p>
            <a:pPr algn="ctr"/>
            <a:r>
              <a:rPr lang="nb-NO" dirty="0" smtClean="0">
                <a:solidFill>
                  <a:srgbClr val="002060"/>
                </a:solidFill>
              </a:rPr>
              <a:t>ERFARINGER FRA DRIFT</a:t>
            </a:r>
            <a:endParaRPr lang="nb-NO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39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1397001"/>
            <a:ext cx="8483600" cy="673100"/>
          </a:xfrm>
        </p:spPr>
        <p:txBody>
          <a:bodyPr/>
          <a:lstStyle/>
          <a:p>
            <a:pPr algn="ctr"/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endParaRPr lang="nb-NO" dirty="0" smtClean="0"/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892300"/>
            <a:ext cx="8483600" cy="3185160"/>
          </a:xfrm>
          <a:solidFill>
            <a:schemeClr val="bg1"/>
          </a:solidFill>
        </p:spPr>
        <p:txBody>
          <a:bodyPr/>
          <a:lstStyle/>
          <a:p>
            <a:pPr marL="0" lvl="0" indent="0" algn="ctr">
              <a:spcAft>
                <a:spcPts val="600"/>
              </a:spcAft>
              <a:buNone/>
            </a:pPr>
            <a:endParaRPr lang="nb-NO" sz="5400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lvl="0" indent="0" algn="ctr">
              <a:spcAft>
                <a:spcPts val="600"/>
              </a:spcAft>
              <a:buNone/>
            </a:pPr>
            <a:r>
              <a:rPr lang="nb-NO" sz="5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SPØRSMÅL</a:t>
            </a:r>
          </a:p>
          <a:p>
            <a:pPr marL="0" lvl="0" indent="0" algn="ctr">
              <a:spcAft>
                <a:spcPts val="600"/>
              </a:spcAft>
              <a:buNone/>
            </a:pPr>
            <a:endParaRPr lang="nb-NO" sz="5400" dirty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Unibuss - Best på buss – kundens første valg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25.03.2015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44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buss_revisjon1">
  <a:themeElements>
    <a:clrScheme name="Unibuss_revisjon1 1">
      <a:dk1>
        <a:srgbClr val="000000"/>
      </a:dk1>
      <a:lt1>
        <a:srgbClr val="FFFFFF"/>
      </a:lt1>
      <a:dk2>
        <a:srgbClr val="D5D5D6"/>
      </a:dk2>
      <a:lt2>
        <a:srgbClr val="979797"/>
      </a:lt2>
      <a:accent1>
        <a:srgbClr val="009FBC"/>
      </a:accent1>
      <a:accent2>
        <a:srgbClr val="005798"/>
      </a:accent2>
      <a:accent3>
        <a:srgbClr val="FFFFFF"/>
      </a:accent3>
      <a:accent4>
        <a:srgbClr val="000000"/>
      </a:accent4>
      <a:accent5>
        <a:srgbClr val="AACDDA"/>
      </a:accent5>
      <a:accent6>
        <a:srgbClr val="004E89"/>
      </a:accent6>
      <a:hlink>
        <a:srgbClr val="BDBCBD"/>
      </a:hlink>
      <a:folHlink>
        <a:srgbClr val="2278A8"/>
      </a:folHlink>
    </a:clrScheme>
    <a:fontScheme name="Unibuss_revisjon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buss_revisjon1 1">
        <a:dk1>
          <a:srgbClr val="000000"/>
        </a:dk1>
        <a:lt1>
          <a:srgbClr val="FFFFFF"/>
        </a:lt1>
        <a:dk2>
          <a:srgbClr val="D5D5D6"/>
        </a:dk2>
        <a:lt2>
          <a:srgbClr val="979797"/>
        </a:lt2>
        <a:accent1>
          <a:srgbClr val="009FBC"/>
        </a:accent1>
        <a:accent2>
          <a:srgbClr val="005798"/>
        </a:accent2>
        <a:accent3>
          <a:srgbClr val="FFFFFF"/>
        </a:accent3>
        <a:accent4>
          <a:srgbClr val="000000"/>
        </a:accent4>
        <a:accent5>
          <a:srgbClr val="AACDDA"/>
        </a:accent5>
        <a:accent6>
          <a:srgbClr val="004E89"/>
        </a:accent6>
        <a:hlink>
          <a:srgbClr val="BDBCBD"/>
        </a:hlink>
        <a:folHlink>
          <a:srgbClr val="2278A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uter_Powerpointmal-WideScreen_4">
  <a:themeElements>
    <a:clrScheme name="Ruter">
      <a:dk1>
        <a:sysClr val="windowText" lastClr="000000"/>
      </a:dk1>
      <a:lt1>
        <a:srgbClr val="FFFFFF"/>
      </a:lt1>
      <a:dk2>
        <a:srgbClr val="32374B"/>
      </a:dk2>
      <a:lt2>
        <a:srgbClr val="AAAAB4"/>
      </a:lt2>
      <a:accent1>
        <a:srgbClr val="E60000"/>
      </a:accent1>
      <a:accent2>
        <a:srgbClr val="F07800"/>
      </a:accent2>
      <a:accent3>
        <a:srgbClr val="FFC800"/>
      </a:accent3>
      <a:accent4>
        <a:srgbClr val="87B914"/>
      </a:accent4>
      <a:accent5>
        <a:srgbClr val="41BECD"/>
      </a:accent5>
      <a:accent6>
        <a:srgbClr val="6E0A14"/>
      </a:accent6>
      <a:hlink>
        <a:srgbClr val="32374B"/>
      </a:hlink>
      <a:folHlink>
        <a:srgbClr val="AAAAB4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Unibuss_revisjon1</Template>
  <TotalTime>2021</TotalTime>
  <Words>247</Words>
  <Application>Microsoft Office PowerPoint</Application>
  <PresentationFormat>Skjermfremvisning (4:3)</PresentationFormat>
  <Paragraphs>90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4</vt:i4>
      </vt:variant>
    </vt:vector>
  </HeadingPairs>
  <TitlesOfParts>
    <vt:vector size="6" baseType="lpstr">
      <vt:lpstr>Unibuss_revisjon1</vt:lpstr>
      <vt:lpstr>Ruter_Powerpointmal-WideScreen_4</vt:lpstr>
      <vt:lpstr>Erfaringer fra drift  Sentrum / linje 22 &amp; 25</vt:lpstr>
      <vt:lpstr>ERFARINGER FRA DRIFT</vt:lpstr>
      <vt:lpstr>ERFARINGER FRA DRIFT</vt:lpstr>
      <vt:lpstr>  </vt:lpstr>
    </vt:vector>
  </TitlesOfParts>
  <Company>SPORVEIEN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ÅSE HARDANG</dc:creator>
  <dc:description>Dev by addpoint.no</dc:description>
  <cp:lastModifiedBy>Reichel, Frank</cp:lastModifiedBy>
  <cp:revision>196</cp:revision>
  <cp:lastPrinted>2015-01-21T12:49:36Z</cp:lastPrinted>
  <dcterms:created xsi:type="dcterms:W3CDTF">2008-09-25T11:33:14Z</dcterms:created>
  <dcterms:modified xsi:type="dcterms:W3CDTF">2015-03-25T06:08:58Z</dcterms:modified>
  <cp:category>Presentasjon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</Properties>
</file>