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24" r:id="rId3"/>
    <p:sldId id="426" r:id="rId4"/>
    <p:sldId id="385" r:id="rId5"/>
    <p:sldId id="390" r:id="rId6"/>
    <p:sldId id="389" r:id="rId7"/>
    <p:sldId id="397" r:id="rId8"/>
    <p:sldId id="430" r:id="rId9"/>
    <p:sldId id="370" r:id="rId10"/>
    <p:sldId id="400" r:id="rId11"/>
    <p:sldId id="401" r:id="rId12"/>
  </p:sldIdLst>
  <p:sldSz cx="10801350" cy="7561263"/>
  <p:notesSz cx="6797675" cy="9928225"/>
  <p:defaultTextStyle>
    <a:defPPr>
      <a:defRPr lang="nb-NO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56" autoAdjust="0"/>
    <p:restoredTop sz="77639" autoAdjust="0"/>
  </p:normalViewPr>
  <p:slideViewPr>
    <p:cSldViewPr snapToObjects="1">
      <p:cViewPr varScale="1">
        <p:scale>
          <a:sx n="87" d="100"/>
          <a:sy n="87" d="100"/>
        </p:scale>
        <p:origin x="-1200" y="12"/>
      </p:cViewPr>
      <p:guideLst>
        <p:guide orient="horz" pos="2382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412"/>
          </a:xfrm>
          <a:prstGeom prst="rect">
            <a:avLst/>
          </a:prstGeom>
        </p:spPr>
        <p:txBody>
          <a:bodyPr vert="horz" lIns="91039" tIns="45520" rIns="91039" bIns="45520" rtlCol="0"/>
          <a:lstStyle>
            <a:lvl1pPr algn="l">
              <a:defRPr sz="11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6412"/>
          </a:xfrm>
          <a:prstGeom prst="rect">
            <a:avLst/>
          </a:prstGeom>
        </p:spPr>
        <p:txBody>
          <a:bodyPr vert="horz" lIns="91039" tIns="45520" rIns="91039" bIns="45520" rtlCol="0"/>
          <a:lstStyle>
            <a:lvl1pPr algn="r">
              <a:defRPr sz="1100"/>
            </a:lvl1pPr>
          </a:lstStyle>
          <a:p>
            <a:fld id="{4E4CC115-8078-449F-9078-7F2E58087785}" type="datetimeFigureOut">
              <a:rPr lang="nb-NO" smtClean="0"/>
              <a:t>30.03.2016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30219"/>
            <a:ext cx="2946400" cy="496412"/>
          </a:xfrm>
          <a:prstGeom prst="rect">
            <a:avLst/>
          </a:prstGeom>
        </p:spPr>
        <p:txBody>
          <a:bodyPr vert="horz" lIns="91039" tIns="45520" rIns="91039" bIns="45520" rtlCol="0" anchor="b"/>
          <a:lstStyle>
            <a:lvl1pPr algn="l">
              <a:defRPr sz="11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90" y="9430219"/>
            <a:ext cx="2946400" cy="496412"/>
          </a:xfrm>
          <a:prstGeom prst="rect">
            <a:avLst/>
          </a:prstGeom>
        </p:spPr>
        <p:txBody>
          <a:bodyPr vert="horz" lIns="91039" tIns="45520" rIns="91039" bIns="45520" rtlCol="0" anchor="b"/>
          <a:lstStyle>
            <a:lvl1pPr algn="r">
              <a:defRPr sz="1100"/>
            </a:lvl1pPr>
          </a:lstStyle>
          <a:p>
            <a:fld id="{18BE8FA6-5515-4965-88C1-A35AD42C11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9758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039" tIns="45520" rIns="91039" bIns="45520" rtlCol="0"/>
          <a:lstStyle>
            <a:lvl1pPr algn="l">
              <a:defRPr sz="11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1039" tIns="45520" rIns="91039" bIns="45520" rtlCol="0"/>
          <a:lstStyle>
            <a:lvl1pPr algn="r">
              <a:defRPr sz="1100"/>
            </a:lvl1pPr>
          </a:lstStyle>
          <a:p>
            <a:fld id="{6A3C0815-C672-429E-89C0-DCF9087C9329}" type="datetimeFigureOut">
              <a:rPr lang="nb-NO" smtClean="0"/>
              <a:t>30.03.2016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746125"/>
            <a:ext cx="53181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9" tIns="45520" rIns="91039" bIns="455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039" tIns="45520" rIns="91039" bIns="455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1039" tIns="45520" rIns="91039" bIns="45520" rtlCol="0" anchor="b"/>
          <a:lstStyle>
            <a:lvl1pPr algn="l">
              <a:defRPr sz="11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1039" tIns="45520" rIns="91039" bIns="45520" rtlCol="0" anchor="b"/>
          <a:lstStyle>
            <a:lvl1pPr algn="r">
              <a:defRPr sz="1100"/>
            </a:lvl1pPr>
          </a:lstStyle>
          <a:p>
            <a:fld id="{EBB156F9-3208-4973-85E9-048AC4060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849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56F9-3208-4973-85E9-048AC4060EBF}" type="slidenum">
              <a:rPr lang="nb-NO" smtClean="0"/>
              <a:t>1</a:t>
            </a:fld>
            <a:endParaRPr lang="nb-N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41363" y="746125"/>
            <a:ext cx="5314950" cy="37226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68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39775" y="746125"/>
            <a:ext cx="5318125" cy="37226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DDE6-C5ED-485E-94A4-B17646A404E9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56F9-3208-4973-85E9-048AC4060EB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974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41363" y="746125"/>
            <a:ext cx="5314950" cy="37226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DDE6-C5ED-485E-94A4-B17646A404E9}" type="slidenum">
              <a:rPr lang="nb-NO" smtClean="0">
                <a:solidFill>
                  <a:prstClr val="black"/>
                </a:solidFill>
              </a:rPr>
              <a:pPr/>
              <a:t>7</a:t>
            </a:fld>
            <a:endParaRPr lang="nb-NO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9775" y="746125"/>
            <a:ext cx="5318125" cy="3722688"/>
          </a:xfrm>
          <a:ln/>
        </p:spPr>
      </p:sp>
      <p:sp>
        <p:nvSpPr>
          <p:cNvPr id="3277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SINTEF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samler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inn data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fra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bilene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for å se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hvordan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ytelse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og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batteri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påvirkes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av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nordisk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klima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. Oslo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kommune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er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prosjekteier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og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tilrettelegger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for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hurtiglading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av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testbilene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(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kommunen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skal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etablere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to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hurtigladere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som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kan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forhåndsreserveres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av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Bring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på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dagtid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og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som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kan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benyttes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av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andre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f.eks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taxi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på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ettermiddag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,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kveld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og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altLang="nb-NO" sz="1600" dirty="0" err="1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natt</a:t>
            </a:r>
            <a:r>
              <a:rPr lang="en-GB" altLang="nb-NO" sz="1600" dirty="0">
                <a:solidFill>
                  <a:srgbClr val="0F298F"/>
                </a:solidFill>
                <a:ea typeface="ＭＳ Ｐゴシック" pitchFamily="34" charset="-128"/>
                <a:cs typeface="Arial" charset="0"/>
              </a:rPr>
              <a:t>).</a:t>
            </a:r>
            <a:endParaRPr lang="en-GB" altLang="nb-NO" dirty="0" smtClean="0"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nb-NO" sz="1600" dirty="0">
              <a:solidFill>
                <a:srgbClr val="0F298F"/>
              </a:solidFill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dirty="0" smtClean="0">
                <a:ea typeface="ＭＳ Ｐゴシック" pitchFamily="34" charset="-128"/>
              </a:rPr>
              <a:t>Dette er et elbilprosjekt som skal demonstrere elektriske varebiler og lastebiler. Vi har fokusert veldig mye på tilrettelegging for privatbiler, så det er viktig å nå begynne fokuset på varebiler og næringsdrivende. </a:t>
            </a:r>
            <a:br>
              <a:rPr lang="nb-NO" altLang="nb-NO" dirty="0" smtClean="0">
                <a:ea typeface="ＭＳ Ｐゴシック" pitchFamily="34" charset="-128"/>
              </a:rPr>
            </a:br>
            <a:r>
              <a:rPr lang="nb-NO" altLang="nb-NO" dirty="0" smtClean="0">
                <a:ea typeface="ＭＳ Ｐゴシック" pitchFamily="34" charset="-128"/>
              </a:rPr>
              <a:t/>
            </a:r>
            <a:br>
              <a:rPr lang="nb-NO" altLang="nb-NO" dirty="0" smtClean="0">
                <a:ea typeface="ＭＳ Ｐゴシック" pitchFamily="34" charset="-128"/>
              </a:rPr>
            </a:br>
            <a:r>
              <a:rPr lang="nb-NO" altLang="nb-NO" dirty="0" smtClean="0">
                <a:ea typeface="ＭＳ Ｐゴシック" pitchFamily="34" charset="-128"/>
              </a:rPr>
              <a:t>I Oslo vil demonstratoren foregå ved at Bring skal bruke 4 el-varebiler i flåten sin, og transportere varer og gjøre </a:t>
            </a:r>
            <a:r>
              <a:rPr lang="nb-NO" altLang="nb-NO" dirty="0" err="1" smtClean="0">
                <a:ea typeface="ＭＳ Ｐゴシック" pitchFamily="34" charset="-128"/>
              </a:rPr>
              <a:t>budoppdrag</a:t>
            </a:r>
            <a:r>
              <a:rPr lang="nb-NO" altLang="nb-NO" dirty="0" smtClean="0">
                <a:ea typeface="ＭＳ Ｐゴシック" pitchFamily="34" charset="-128"/>
              </a:rPr>
              <a:t> med disse. De skal kjøre faste ruter på morgen og ettermiddag, og på formiddagen ta tilfeldige </a:t>
            </a:r>
            <a:r>
              <a:rPr lang="nb-NO" altLang="nb-NO" dirty="0" err="1" smtClean="0">
                <a:ea typeface="ＭＳ Ｐゴシック" pitchFamily="34" charset="-128"/>
              </a:rPr>
              <a:t>budoppdrag</a:t>
            </a:r>
            <a:r>
              <a:rPr lang="nb-NO" altLang="nb-NO" dirty="0" smtClean="0">
                <a:ea typeface="ＭＳ Ｐゴシック" pitchFamily="34" charset="-128"/>
              </a:rPr>
              <a:t>. Sintef samler inn data fra bilene, og de sammenlignes med tilsvarende bensin- og diesel varebiler for å se på utslipp, driftskostnader etc. og om </a:t>
            </a:r>
            <a:r>
              <a:rPr lang="nb-NO" altLang="nb-NO" dirty="0" err="1" smtClean="0">
                <a:ea typeface="ＭＳ Ｐゴシック" pitchFamily="34" charset="-128"/>
              </a:rPr>
              <a:t>elvarebiler</a:t>
            </a:r>
            <a:r>
              <a:rPr lang="nb-NO" altLang="nb-NO" dirty="0" smtClean="0">
                <a:ea typeface="ＭＳ Ｐゴシック" pitchFamily="34" charset="-128"/>
              </a:rPr>
              <a:t> kan erstatte fossilbiler. </a:t>
            </a:r>
            <a:br>
              <a:rPr lang="nb-NO" altLang="nb-NO" dirty="0" smtClean="0">
                <a:ea typeface="ＭＳ Ｐゴシック" pitchFamily="34" charset="-128"/>
              </a:rPr>
            </a:br>
            <a:r>
              <a:rPr lang="nb-NO" altLang="nb-NO" dirty="0" smtClean="0">
                <a:ea typeface="ＭＳ Ｐゴシック" pitchFamily="34" charset="-128"/>
              </a:rPr>
              <a:t/>
            </a:r>
            <a:br>
              <a:rPr lang="nb-NO" altLang="nb-NO" dirty="0" smtClean="0">
                <a:ea typeface="ＭＳ Ｐゴシック" pitchFamily="34" charset="-128"/>
              </a:rPr>
            </a:br>
            <a:r>
              <a:rPr lang="nb-NO" altLang="nb-NO" dirty="0" smtClean="0">
                <a:ea typeface="ＭＳ Ｐゴシック" pitchFamily="34" charset="-128"/>
              </a:rPr>
              <a:t>De andre byene som er med i prosjektet skal bl.a. teste ut større elektriske lastebiler (3,5 tonn – 18 tonn) for å distribuere drikkevarer (Heineken i Rotterdam og Amsterdam), Stockholm og Madrid skal ha ulike former for konsolideringssenter der «last </a:t>
            </a:r>
            <a:r>
              <a:rPr lang="nb-NO" altLang="nb-NO" dirty="0" err="1" smtClean="0">
                <a:ea typeface="ＭＳ Ｐゴシック" pitchFamily="34" charset="-128"/>
              </a:rPr>
              <a:t>mile</a:t>
            </a:r>
            <a:r>
              <a:rPr lang="nb-NO" altLang="nb-NO" dirty="0" smtClean="0">
                <a:ea typeface="ＭＳ Ｐゴシック" pitchFamily="34" charset="-128"/>
              </a:rPr>
              <a:t> </a:t>
            </a:r>
            <a:r>
              <a:rPr lang="nb-NO" altLang="nb-NO" dirty="0" err="1" smtClean="0">
                <a:ea typeface="ＭＳ Ｐゴシック" pitchFamily="34" charset="-128"/>
              </a:rPr>
              <a:t>delivery</a:t>
            </a:r>
            <a:r>
              <a:rPr lang="nb-NO" altLang="nb-NO" dirty="0" smtClean="0">
                <a:ea typeface="ＭＳ Ｐゴシック" pitchFamily="34" charset="-128"/>
              </a:rPr>
              <a:t>» skal skje med el-varebiler, mens Lisboa skal bl.a. benytte </a:t>
            </a:r>
            <a:r>
              <a:rPr lang="nb-NO" altLang="nb-NO" dirty="0" err="1" smtClean="0">
                <a:ea typeface="ＭＳ Ｐゴシック" pitchFamily="34" charset="-128"/>
              </a:rPr>
              <a:t>elvarebiler</a:t>
            </a:r>
            <a:r>
              <a:rPr lang="nb-NO" altLang="nb-NO" dirty="0" smtClean="0">
                <a:ea typeface="ＭＳ Ｐゴシック" pitchFamily="34" charset="-128"/>
              </a:rPr>
              <a:t> i den kommunale flåten til å hente penger fra og reparere parkeringsautomater, til renovasjon og i parkvesenet til vedlikehold av parker og plasser.</a:t>
            </a:r>
          </a:p>
          <a:p>
            <a:pPr eaLnBrk="1" hangingPunct="1">
              <a:spcBef>
                <a:spcPct val="0"/>
              </a:spcBef>
            </a:pPr>
            <a:endParaRPr lang="nb-NO" altLang="nb-NO" sz="1600" dirty="0">
              <a:ea typeface="ＭＳ Ｐゴシック" pitchFamily="34" charset="-128"/>
            </a:endParaRPr>
          </a:p>
        </p:txBody>
      </p:sp>
      <p:sp>
        <p:nvSpPr>
          <p:cNvPr id="327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649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641" indent="-296400" defTabSz="989649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5603" indent="-237121" defTabSz="989649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9844" indent="-237121" defTabSz="989649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084" indent="-237121" defTabSz="989649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8325" indent="-237121" defTabSz="9896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2566" indent="-237121" defTabSz="9896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6807" indent="-237121" defTabSz="9896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1048" indent="-237121" defTabSz="9896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022C3C9-B495-4070-A408-77DC1626F5C2}" type="slidenum">
              <a:rPr lang="nb-NO" altLang="nb-NO" sz="1200">
                <a:latin typeface="Times" charset="0"/>
                <a:ea typeface="ＭＳ Ｐゴシック" pitchFamily="34" charset="-128"/>
              </a:rPr>
              <a:pPr/>
              <a:t>8</a:t>
            </a:fld>
            <a:endParaRPr lang="nb-NO" altLang="nb-NO" sz="120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56F9-3208-4973-85E9-048AC4060EB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549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DDE6-C5ED-485E-94A4-B17646A404E9}" type="slidenum">
              <a:rPr lang="nb-NO" smtClean="0">
                <a:solidFill>
                  <a:prstClr val="black"/>
                </a:solidFill>
              </a:rPr>
              <a:pPr/>
              <a:t>10</a:t>
            </a:fld>
            <a:endParaRPr lang="nb-NO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56F9-3208-4973-85E9-048AC4060EB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00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mal_inde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3" y="2635"/>
            <a:ext cx="10803600" cy="7559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9200" y="4595996"/>
            <a:ext cx="4601995" cy="1938992"/>
          </a:xfrm>
        </p:spPr>
        <p:txBody>
          <a:bodyPr wrap="square" anchor="t" anchorCtr="0">
            <a:spAutoFit/>
          </a:bodyPr>
          <a:lstStyle>
            <a:lvl1pPr algn="l">
              <a:defRPr sz="4200" b="1">
                <a:solidFill>
                  <a:srgbClr val="00338E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9200" y="5883473"/>
            <a:ext cx="4601995" cy="130303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100" b="0" cap="all" baseline="0">
                <a:solidFill>
                  <a:schemeClr val="bg1"/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78463" y="4085541"/>
            <a:ext cx="4602732" cy="287338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 smtClean="0"/>
              <a:t>Stikktittel</a:t>
            </a:r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90000" y="2723967"/>
            <a:ext cx="4302000" cy="415300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5508000" y="2723967"/>
            <a:ext cx="4302000" cy="415300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000" y="2821891"/>
            <a:ext cx="4266659" cy="646331"/>
          </a:xfrm>
        </p:spPr>
        <p:txBody>
          <a:bodyPr>
            <a:spAutoFit/>
          </a:bodyPr>
          <a:lstStyle>
            <a:lvl1pPr>
              <a:defRPr sz="4200" i="1" cap="none" baseline="0"/>
            </a:lvl1pPr>
          </a:lstStyle>
          <a:p>
            <a:r>
              <a:rPr lang="en-US" dirty="0" err="1" smtClean="0"/>
              <a:t>Sitat</a:t>
            </a:r>
            <a:endParaRPr lang="nb-NO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97200" y="0"/>
            <a:ext cx="5304150" cy="7561263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oppslag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801350" cy="7561263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5629383"/>
            <a:ext cx="8497163" cy="1415772"/>
          </a:xfrm>
        </p:spPr>
        <p:txBody>
          <a:bodyPr wrap="square" anchor="b" anchorCtr="0">
            <a:spAutoFit/>
          </a:bodyPr>
          <a:lstStyle>
            <a:lvl1pPr algn="l">
              <a:defRPr sz="4600" b="0">
                <a:solidFill>
                  <a:schemeClr val="accent5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067" y="7008171"/>
            <a:ext cx="2520315" cy="402567"/>
          </a:xfrm>
          <a:prstGeom prst="rect">
            <a:avLst/>
          </a:prstGeom>
        </p:spPr>
        <p:txBody>
          <a:bodyPr/>
          <a:lstStyle/>
          <a:p>
            <a:fld id="{357AEEF6-67F4-442C-82CC-B4840A2ED817}" type="datetimeFigureOut">
              <a:rPr lang="nb-NO" smtClean="0"/>
              <a:pPr/>
              <a:t>30.03.2016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0968" y="7008171"/>
            <a:ext cx="2520315" cy="402567"/>
          </a:xfrm>
          <a:prstGeom prst="rect">
            <a:avLst/>
          </a:prstGeom>
        </p:spPr>
        <p:txBody>
          <a:bodyPr/>
          <a:lstStyle/>
          <a:p>
            <a:fld id="{03411626-DF19-401E-B955-E8753E103F0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540067" y="7008171"/>
            <a:ext cx="2520315" cy="402567"/>
          </a:xfrm>
          <a:prstGeom prst="rect">
            <a:avLst/>
          </a:prstGeom>
        </p:spPr>
        <p:txBody>
          <a:bodyPr lIns="104927" tIns="52464" rIns="104927" bIns="52464"/>
          <a:lstStyle/>
          <a:p>
            <a:fld id="{BB0CC2D6-6C53-4B81-BFFF-9FCB8D8C73D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 lIns="104927" tIns="52464" rIns="104927" bIns="52464"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7740968" y="7008171"/>
            <a:ext cx="2520315" cy="402567"/>
          </a:xfrm>
          <a:prstGeom prst="rect">
            <a:avLst/>
          </a:prstGeom>
        </p:spPr>
        <p:txBody>
          <a:bodyPr lIns="104927" tIns="52464" rIns="104927" bIns="52464"/>
          <a:lstStyle/>
          <a:p>
            <a:fld id="{62E0188B-CA9D-4410-85E7-1B9D1541FFA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2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brødteks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692534"/>
            <a:ext cx="9721215" cy="401067"/>
          </a:xfrm>
        </p:spPr>
        <p:txBody>
          <a:bodyPr anchor="t">
            <a:normAutofit/>
          </a:bodyPr>
          <a:lstStyle>
            <a:lvl1pPr marL="0" indent="0"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093601"/>
            <a:ext cx="9721215" cy="455426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70241" indent="0">
              <a:buNone/>
              <a:defRPr sz="1800"/>
            </a:lvl2pPr>
            <a:lvl3pPr marL="700721" indent="0">
              <a:buNone/>
              <a:defRPr sz="1800"/>
            </a:lvl3pPr>
            <a:lvl4pPr marL="1031201" indent="0">
              <a:buNone/>
              <a:defRPr sz="1800"/>
            </a:lvl4pPr>
            <a:lvl5pPr marL="1361681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38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kstsid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4" y="0"/>
            <a:ext cx="10799086" cy="75560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00" y="2077535"/>
            <a:ext cx="8820000" cy="4770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00" y="2723967"/>
            <a:ext cx="8820000" cy="415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8" r:id="rId5"/>
    <p:sldLayoutId id="2147483655" r:id="rId6"/>
    <p:sldLayoutId id="2147483663" r:id="rId7"/>
    <p:sldLayoutId id="2147483664" r:id="rId8"/>
  </p:sldLayoutIdLst>
  <p:txStyles>
    <p:titleStyle>
      <a:lvl1pPr algn="l" defTabSz="1049274" rtl="0" eaLnBrk="1" latinLnBrk="0" hangingPunct="1">
        <a:spcBef>
          <a:spcPct val="0"/>
        </a:spcBef>
        <a:buNone/>
        <a:defRPr sz="31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49274" rtl="0" eaLnBrk="1" latinLnBrk="0" hangingPunct="1">
        <a:spcBef>
          <a:spcPct val="20000"/>
        </a:spcBef>
        <a:buFont typeface="Arial" pitchFamily="34" charset="0"/>
        <a:buChar char="​"/>
        <a:defRPr sz="2250" kern="1200">
          <a:solidFill>
            <a:schemeClr val="tx2"/>
          </a:solidFill>
          <a:latin typeface="+mj-lt"/>
          <a:ea typeface="+mn-ea"/>
          <a:cs typeface="+mn-cs"/>
        </a:defRPr>
      </a:lvl1pPr>
      <a:lvl2pPr marL="177800" indent="-177800" algn="l" defTabSz="1049274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2563" algn="l" defTabSz="1049274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indent="-174625" algn="l" defTabSz="1049274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4625" algn="l" defTabSz="1049274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88307" y="2786268"/>
            <a:ext cx="7992888" cy="2800767"/>
          </a:xfrm>
        </p:spPr>
        <p:txBody>
          <a:bodyPr/>
          <a:lstStyle/>
          <a:p>
            <a:r>
              <a:rPr lang="nb-NO" dirty="0" smtClean="0"/>
              <a:t>Bærekraftig mobilitet </a:t>
            </a:r>
            <a:br>
              <a:rPr lang="nb-NO" dirty="0" smtClean="0"/>
            </a:br>
            <a:r>
              <a:rPr lang="nb-NO" dirty="0" smtClean="0"/>
              <a:t>i oslo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2800" dirty="0" smtClean="0"/>
              <a:t> 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/>
              <a:t>B</a:t>
            </a:r>
            <a:r>
              <a:rPr lang="nb-NO" sz="2800" dirty="0" smtClean="0"/>
              <a:t>ymiljøetaten</a:t>
            </a:r>
            <a:endParaRPr lang="nb-NO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29158" y="5574040"/>
            <a:ext cx="6912031" cy="877678"/>
          </a:xfrm>
        </p:spPr>
        <p:txBody>
          <a:bodyPr/>
          <a:lstStyle/>
          <a:p>
            <a:r>
              <a:rPr lang="nb-NO" sz="2400" dirty="0" smtClean="0"/>
              <a:t>Dialogkonferanse ruter 3103016</a:t>
            </a:r>
            <a:endParaRPr lang="nb-NO" sz="2400" dirty="0" smtClean="0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byradslederens-avdeling.oslo.kommune.no/getfile.php/byr%C3%A5dslederens%20avdeling%20%28BLA%29/Internett%20%28BLA%29/Designhandbok/miljo/Frise/jpg-rgb/frise_fullfarge.jpg"/>
          <p:cNvPicPr>
            <a:picLocks noChangeAspect="1" noChangeArrowheads="1"/>
          </p:cNvPicPr>
          <p:nvPr/>
        </p:nvPicPr>
        <p:blipFill>
          <a:blip r:embed="rId3" cstate="print"/>
          <a:srcRect l="14143"/>
          <a:stretch>
            <a:fillRect/>
          </a:stretch>
        </p:blipFill>
        <p:spPr bwMode="auto">
          <a:xfrm>
            <a:off x="6552803" y="7034842"/>
            <a:ext cx="4066946" cy="44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346" y="2827925"/>
            <a:ext cx="9611718" cy="12702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nb-NO" dirty="0" smtClean="0">
                <a:cs typeface="Arial" panose="020B0604020202020204" pitchFamily="34" charset="0"/>
              </a:rPr>
              <a:t> </a:t>
            </a:r>
            <a:endParaRPr lang="nb-NO" dirty="0">
              <a:cs typeface="Arial" panose="020B0604020202020204" pitchFamily="34" charset="0"/>
            </a:endParaRP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31" y="841812"/>
            <a:ext cx="6246512" cy="514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913238" y="207985"/>
            <a:ext cx="7230053" cy="598395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nb-NO" sz="3200" dirty="0" smtClean="0">
                <a:solidFill>
                  <a:schemeClr val="accent1"/>
                </a:solidFill>
                <a:latin typeface="+mj-lt"/>
              </a:rPr>
              <a:t>   BILDELING / SAMKJØRING</a:t>
            </a:r>
            <a:endParaRPr lang="nb-NO" sz="32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Picture 2" descr="C:\Users\kh75\AppData\Local\Microsoft\Windows\Temporary Internet Files\Content.Outlook\WCJ7OZ9V\BYM_typografisk signatur_web_mediu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6588943"/>
            <a:ext cx="2227118" cy="80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2088307" y="6275979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>
                <a:solidFill>
                  <a:schemeClr val="accent1"/>
                </a:solidFill>
                <a:latin typeface="+mj-lt"/>
              </a:rPr>
              <a:t>Én bildelings bil reduserer behovet for egne biler i et antall av 8 – 15 biler ! </a:t>
            </a:r>
            <a:endParaRPr lang="nb-NO" sz="1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13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55521" y="214546"/>
            <a:ext cx="8945829" cy="576064"/>
          </a:xfrm>
        </p:spPr>
        <p:txBody>
          <a:bodyPr/>
          <a:lstStyle/>
          <a:p>
            <a:r>
              <a:rPr lang="nb-NO" b="1" dirty="0" smtClean="0"/>
              <a:t>«BILFRITT byliv» – NY UTFORDRING</a:t>
            </a:r>
            <a:endParaRPr lang="nb-NO" b="1" dirty="0"/>
          </a:p>
        </p:txBody>
      </p:sp>
      <p:pic>
        <p:nvPicPr>
          <p:cNvPr id="4" name="Plassholder for innhold 3" descr="&lt;p&gt;BILSTANS: Karl Johans gate med sidegater, Kvadraturen, Stortingsgata og ned til Aker Brygge, området rundt Tinghuset, Grensen, Stortorget, deler av Torggata, området rundt Oslo City og Operakvarteret skal tømmes for privatbiler.&lt;br/&gt;&lt;/p&gt;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07" y="1404937"/>
            <a:ext cx="8424936" cy="57600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/>
          <p:cNvSpPr txBox="1"/>
          <p:nvPr/>
        </p:nvSpPr>
        <p:spPr>
          <a:xfrm>
            <a:off x="288107" y="692372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u="sng" dirty="0" smtClean="0">
                <a:latin typeface="+mj-lt"/>
              </a:rPr>
              <a:t>Kilde: VG</a:t>
            </a:r>
            <a:endParaRPr lang="nb-NO" sz="18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98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99" y="988851"/>
            <a:ext cx="9282410" cy="645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5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Eksempler på virkemiddelbruk</a:t>
            </a:r>
            <a:endParaRPr lang="nb-NO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357786"/>
              </p:ext>
            </p:extLst>
          </p:nvPr>
        </p:nvGraphicFramePr>
        <p:xfrm>
          <a:off x="596324" y="1075718"/>
          <a:ext cx="9484935" cy="5550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1250"/>
                <a:gridCol w="6183685"/>
              </a:tblGrid>
              <a:tr h="408868">
                <a:tc>
                  <a:txBody>
                    <a:bodyPr/>
                    <a:lstStyle/>
                    <a:p>
                      <a:r>
                        <a:rPr lang="nb-NO" sz="1100" dirty="0" smtClean="0">
                          <a:latin typeface="+mj-lt"/>
                        </a:rPr>
                        <a:t>Tiltak / mål</a:t>
                      </a:r>
                      <a:endParaRPr lang="nb-NO" sz="1100" dirty="0">
                        <a:latin typeface="+mj-lt"/>
                      </a:endParaRPr>
                    </a:p>
                  </a:txBody>
                  <a:tcPr marL="108013" marR="108013" marT="50408" marB="50408"/>
                </a:tc>
                <a:tc>
                  <a:txBody>
                    <a:bodyPr/>
                    <a:lstStyle/>
                    <a:p>
                      <a:r>
                        <a:rPr lang="nb-NO" sz="1100" dirty="0" smtClean="0">
                          <a:latin typeface="+mj-lt"/>
                        </a:rPr>
                        <a:t>Virkemiddel</a:t>
                      </a:r>
                      <a:endParaRPr lang="nb-NO" sz="1100" dirty="0">
                        <a:latin typeface="+mj-lt"/>
                      </a:endParaRPr>
                    </a:p>
                  </a:txBody>
                  <a:tcPr marL="108013" marR="108013" marT="50408" marB="50408"/>
                </a:tc>
              </a:tr>
              <a:tr h="470479">
                <a:tc>
                  <a:txBody>
                    <a:bodyPr/>
                    <a:lstStyle/>
                    <a:p>
                      <a:r>
                        <a:rPr lang="nb-NO" sz="1100" b="0" dirty="0" smtClean="0">
                          <a:latin typeface="+mj-lt"/>
                        </a:rPr>
                        <a:t>Fossilfri anleggsdrift: </a:t>
                      </a:r>
                      <a:endParaRPr lang="nb-NO" sz="1100" b="0" dirty="0">
                        <a:latin typeface="+mj-lt"/>
                      </a:endParaRPr>
                    </a:p>
                  </a:txBody>
                  <a:tcPr marL="108013" marR="108013" marT="50408" marB="5040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 smtClean="0">
                          <a:latin typeface="+mj-lt"/>
                        </a:rPr>
                        <a:t>Grønne anskaffelser, krav</a:t>
                      </a:r>
                      <a:r>
                        <a:rPr lang="nb-NO" sz="1100" baseline="0" dirty="0" smtClean="0">
                          <a:latin typeface="+mj-lt"/>
                        </a:rPr>
                        <a:t> </a:t>
                      </a:r>
                      <a:r>
                        <a:rPr lang="nb-NO" sz="1100" baseline="0" dirty="0" err="1" smtClean="0">
                          <a:latin typeface="+mj-lt"/>
                        </a:rPr>
                        <a:t>ift</a:t>
                      </a:r>
                      <a:r>
                        <a:rPr lang="nb-NO" sz="1100" baseline="0" dirty="0" smtClean="0">
                          <a:latin typeface="+mj-lt"/>
                        </a:rPr>
                        <a:t> utslipp fra kommunale prosjekter.</a:t>
                      </a:r>
                      <a:endParaRPr lang="nb-NO" sz="1100" dirty="0" smtClean="0">
                        <a:latin typeface="+mj-lt"/>
                      </a:endParaRPr>
                    </a:p>
                    <a:p>
                      <a:endParaRPr lang="nb-NO" sz="1100" dirty="0">
                        <a:latin typeface="+mj-lt"/>
                      </a:endParaRPr>
                    </a:p>
                  </a:txBody>
                  <a:tcPr marL="108013" marR="108013" marT="50408" marB="50408"/>
                </a:tc>
              </a:tr>
              <a:tr h="840140">
                <a:tc>
                  <a:txBody>
                    <a:bodyPr/>
                    <a:lstStyle/>
                    <a:p>
                      <a:r>
                        <a:rPr lang="nb-NO" sz="1100" b="0" dirty="0" smtClean="0">
                          <a:latin typeface="+mj-lt"/>
                        </a:rPr>
                        <a:t>Fossilfri tunggodstransport</a:t>
                      </a:r>
                      <a:endParaRPr lang="nb-NO" sz="1100" b="0" dirty="0">
                        <a:latin typeface="+mj-lt"/>
                      </a:endParaRPr>
                    </a:p>
                  </a:txBody>
                  <a:tcPr marL="108013" marR="108013" marT="50408" marB="5040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 smtClean="0">
                          <a:latin typeface="+mj-lt"/>
                        </a:rPr>
                        <a:t>Grønne transportanskaffelser, tilrettelegging for tomtetilgang ved behov, energistasjoner, aktiv bruk av kommunens muligheter som planmyndighet, tydelige prioriteringer i Kommuneplanen</a:t>
                      </a:r>
                    </a:p>
                    <a:p>
                      <a:endParaRPr lang="nb-NO" sz="1100" dirty="0">
                        <a:latin typeface="+mj-lt"/>
                      </a:endParaRPr>
                    </a:p>
                  </a:txBody>
                  <a:tcPr marL="108013" marR="108013" marT="50408" marB="50408"/>
                </a:tc>
              </a:tr>
              <a:tr h="655309">
                <a:tc>
                  <a:txBody>
                    <a:bodyPr/>
                    <a:lstStyle/>
                    <a:p>
                      <a:r>
                        <a:rPr lang="nb-NO" sz="1100" dirty="0" smtClean="0">
                          <a:latin typeface="+mj-lt"/>
                        </a:rPr>
                        <a:t>Nullutslipps drosjenæring</a:t>
                      </a:r>
                      <a:endParaRPr lang="nb-NO" sz="1100" dirty="0">
                        <a:latin typeface="+mj-lt"/>
                      </a:endParaRPr>
                    </a:p>
                  </a:txBody>
                  <a:tcPr marL="108013" marR="108013" marT="50408" marB="5040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 smtClean="0">
                          <a:latin typeface="+mj-lt"/>
                        </a:rPr>
                        <a:t>Kommunen som kravsetter, nullutslippssoner, tomter/samspill med privat næring for energistasjoner og hurtigladere, planarbeid</a:t>
                      </a:r>
                    </a:p>
                    <a:p>
                      <a:endParaRPr lang="nb-NO" sz="1100" dirty="0">
                        <a:latin typeface="+mj-lt"/>
                      </a:endParaRPr>
                    </a:p>
                  </a:txBody>
                  <a:tcPr marL="108013" marR="108013" marT="50408" marB="50408"/>
                </a:tc>
              </a:tr>
              <a:tr h="655309">
                <a:tc>
                  <a:txBody>
                    <a:bodyPr/>
                    <a:lstStyle/>
                    <a:p>
                      <a:r>
                        <a:rPr lang="nb-NO" sz="1100" dirty="0" smtClean="0">
                          <a:latin typeface="+mj-lt"/>
                        </a:rPr>
                        <a:t>Nullutslipp kollektiv: </a:t>
                      </a:r>
                      <a:endParaRPr lang="nb-NO" sz="1100" dirty="0">
                        <a:latin typeface="+mj-lt"/>
                      </a:endParaRPr>
                    </a:p>
                  </a:txBody>
                  <a:tcPr marL="108013" marR="108013" marT="50408" marB="5040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 smtClean="0">
                          <a:latin typeface="+mj-lt"/>
                        </a:rPr>
                        <a:t>Grønne anskaffelser, nullutslippssoner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 smtClean="0">
                          <a:latin typeface="+mj-lt"/>
                        </a:rPr>
                        <a:t>Tilrettelegging av areal,</a:t>
                      </a:r>
                      <a:r>
                        <a:rPr lang="nb-NO" sz="1100" baseline="0" dirty="0" smtClean="0">
                          <a:latin typeface="+mj-lt"/>
                        </a:rPr>
                        <a:t> Energiplan </a:t>
                      </a:r>
                      <a:endParaRPr lang="nb-NO" sz="1100" dirty="0" smtClean="0">
                        <a:latin typeface="+mj-lt"/>
                      </a:endParaRPr>
                    </a:p>
                    <a:p>
                      <a:endParaRPr lang="nb-NO" sz="1100" dirty="0">
                        <a:latin typeface="+mj-lt"/>
                      </a:endParaRPr>
                    </a:p>
                  </a:txBody>
                  <a:tcPr marL="108013" marR="108013" marT="50408" marB="50408"/>
                </a:tc>
              </a:tr>
              <a:tr h="1579464">
                <a:tc>
                  <a:txBody>
                    <a:bodyPr/>
                    <a:lstStyle/>
                    <a:p>
                      <a:r>
                        <a:rPr lang="nb-NO" sz="1100" dirty="0" smtClean="0">
                          <a:latin typeface="+mj-lt"/>
                        </a:rPr>
                        <a:t>20% reduksjon</a:t>
                      </a:r>
                      <a:r>
                        <a:rPr lang="nb-NO" sz="1100" baseline="0" dirty="0" smtClean="0">
                          <a:latin typeface="+mj-lt"/>
                        </a:rPr>
                        <a:t> i biltrafikken</a:t>
                      </a:r>
                      <a:endParaRPr lang="nb-NO" sz="1100" dirty="0">
                        <a:latin typeface="+mj-lt"/>
                      </a:endParaRPr>
                    </a:p>
                  </a:txBody>
                  <a:tcPr marL="108013" marR="108013" marT="50408" marB="50408"/>
                </a:tc>
                <a:tc>
                  <a:txBody>
                    <a:bodyPr/>
                    <a:lstStyle/>
                    <a:p>
                      <a:r>
                        <a:rPr lang="nb-NO" sz="1100" dirty="0" smtClean="0">
                          <a:latin typeface="+mj-lt"/>
                        </a:rPr>
                        <a:t>Kommunen som utvikler av kollektivinfrastruktur</a:t>
                      </a:r>
                    </a:p>
                    <a:p>
                      <a:r>
                        <a:rPr lang="nb-NO" sz="1100" dirty="0" smtClean="0">
                          <a:latin typeface="+mj-lt"/>
                        </a:rPr>
                        <a:t>Kommunen som påvirker lovverket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 smtClean="0">
                          <a:latin typeface="+mj-lt"/>
                        </a:rPr>
                        <a:t>Bruk</a:t>
                      </a:r>
                      <a:r>
                        <a:rPr lang="nb-NO" sz="1100" baseline="0" dirty="0" smtClean="0">
                          <a:latin typeface="+mj-lt"/>
                        </a:rPr>
                        <a:t> av bilfrie soner, parkeringsrestriksjoner</a:t>
                      </a:r>
                      <a:endParaRPr lang="nb-NO" sz="1100" dirty="0" smtClean="0">
                        <a:latin typeface="+mj-lt"/>
                      </a:endParaRPr>
                    </a:p>
                    <a:p>
                      <a:endParaRPr lang="nb-NO" sz="1100" dirty="0" smtClean="0">
                        <a:latin typeface="+mj-lt"/>
                      </a:endParaRPr>
                    </a:p>
                    <a:p>
                      <a:r>
                        <a:rPr lang="nb-NO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Infrastruktur for elektrifisering av transportsektor: </a:t>
                      </a:r>
                    </a:p>
                    <a:p>
                      <a:r>
                        <a:rPr lang="nb-NO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Kommunens eierstyring, </a:t>
                      </a:r>
                    </a:p>
                    <a:p>
                      <a:r>
                        <a:rPr lang="nb-NO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Kommunens samspill med Hafslund gjennom plansamarbeid</a:t>
                      </a:r>
                    </a:p>
                    <a:p>
                      <a:endParaRPr lang="nb-NO" sz="1100" dirty="0">
                        <a:latin typeface="+mj-lt"/>
                      </a:endParaRPr>
                    </a:p>
                  </a:txBody>
                  <a:tcPr marL="108013" marR="108013" marT="50408" marB="50408"/>
                </a:tc>
              </a:tr>
              <a:tr h="470479">
                <a:tc>
                  <a:txBody>
                    <a:bodyPr/>
                    <a:lstStyle/>
                    <a:p>
                      <a:r>
                        <a:rPr lang="nb-NO" sz="1100" dirty="0" smtClean="0">
                          <a:latin typeface="+mj-lt"/>
                        </a:rPr>
                        <a:t>Utslippsfri personbilpark</a:t>
                      </a:r>
                    </a:p>
                  </a:txBody>
                  <a:tcPr marL="108013" marR="108013" marT="50408" marB="50408"/>
                </a:tc>
                <a:tc>
                  <a:txBody>
                    <a:bodyPr/>
                    <a:lstStyle/>
                    <a:p>
                      <a:r>
                        <a:rPr lang="nb-NO" sz="1100" dirty="0" smtClean="0">
                          <a:latin typeface="+mj-lt"/>
                        </a:rPr>
                        <a:t>Tilrettelegging </a:t>
                      </a:r>
                      <a:r>
                        <a:rPr lang="nb-NO" sz="1100" dirty="0" err="1" smtClean="0">
                          <a:latin typeface="+mj-lt"/>
                        </a:rPr>
                        <a:t>vha</a:t>
                      </a:r>
                      <a:r>
                        <a:rPr lang="nb-NO" sz="1100" dirty="0" smtClean="0">
                          <a:latin typeface="+mj-lt"/>
                        </a:rPr>
                        <a:t> areal til energistasjoner. Prioritering</a:t>
                      </a:r>
                      <a:r>
                        <a:rPr lang="nb-NO" sz="1100" baseline="0" dirty="0" smtClean="0">
                          <a:latin typeface="+mj-lt"/>
                        </a:rPr>
                        <a:t> i </a:t>
                      </a:r>
                      <a:r>
                        <a:rPr lang="nb-NO" sz="1100" baseline="0" dirty="0" err="1" smtClean="0">
                          <a:latin typeface="+mj-lt"/>
                        </a:rPr>
                        <a:t>infrastr.invest</a:t>
                      </a:r>
                      <a:r>
                        <a:rPr lang="nb-NO" sz="1100" baseline="0" dirty="0" smtClean="0">
                          <a:latin typeface="+mj-lt"/>
                        </a:rPr>
                        <a:t>.</a:t>
                      </a:r>
                      <a:endParaRPr lang="nb-NO" sz="11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aseline="0" dirty="0" smtClean="0">
                          <a:latin typeface="+mj-lt"/>
                        </a:rPr>
                        <a:t>Lavutslipps-/nullutslippssoner, miljø og tidsdifferensierte bompengeavgifter</a:t>
                      </a:r>
                      <a:endParaRPr lang="nb-NO" sz="1100" dirty="0">
                        <a:latin typeface="+mj-lt"/>
                      </a:endParaRPr>
                    </a:p>
                  </a:txBody>
                  <a:tcPr marL="108013" marR="108013" marT="50408" marB="50408"/>
                </a:tc>
              </a:tr>
              <a:tr h="470479">
                <a:tc>
                  <a:txBody>
                    <a:bodyPr/>
                    <a:lstStyle/>
                    <a:p>
                      <a:r>
                        <a:rPr lang="nb-NO" sz="1100" dirty="0" smtClean="0">
                          <a:latin typeface="+mj-lt"/>
                        </a:rPr>
                        <a:t>All transportvekst tas</a:t>
                      </a:r>
                      <a:r>
                        <a:rPr lang="nb-NO" sz="1100" baseline="0" dirty="0" smtClean="0">
                          <a:latin typeface="+mj-lt"/>
                        </a:rPr>
                        <a:t> av kollektivt, sykkel og gange</a:t>
                      </a:r>
                      <a:endParaRPr lang="nb-NO" sz="1100" dirty="0">
                        <a:latin typeface="+mj-lt"/>
                      </a:endParaRPr>
                    </a:p>
                  </a:txBody>
                  <a:tcPr marL="108013" marR="108013" marT="50408" marB="5040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 smtClean="0">
                          <a:latin typeface="+mj-lt"/>
                        </a:rPr>
                        <a:t>Kommunen som ansvarlig for å utvikle kollektivtransporten</a:t>
                      </a:r>
                    </a:p>
                    <a:p>
                      <a:endParaRPr lang="nb-NO" sz="1100" dirty="0">
                        <a:latin typeface="+mj-lt"/>
                      </a:endParaRPr>
                    </a:p>
                  </a:txBody>
                  <a:tcPr marL="108013" marR="108013" marT="50408" marB="50408"/>
                </a:tc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3672483" y="540271"/>
            <a:ext cx="53285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+mj-lt"/>
              </a:rPr>
              <a:t>Handlingsplan Klima- og energistrategien</a:t>
            </a:r>
            <a:endParaRPr lang="nb-NO" dirty="0">
              <a:latin typeface="+mj-lt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7" y="6858669"/>
            <a:ext cx="602223" cy="7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byradslederens-avdeling.oslo.kommune.no/getfile.php/byr%C3%A5dslederens%20avdeling%20%28BLA%29/Internett%20%28BLA%29/Designhandbok/miljo/Frise/jpg-rgb/frise_fullfarge.jpg"/>
          <p:cNvPicPr>
            <a:picLocks noChangeAspect="1" noChangeArrowheads="1"/>
          </p:cNvPicPr>
          <p:nvPr/>
        </p:nvPicPr>
        <p:blipFill>
          <a:blip r:embed="rId3" cstate="print"/>
          <a:srcRect l="14143"/>
          <a:stretch>
            <a:fillRect/>
          </a:stretch>
        </p:blipFill>
        <p:spPr bwMode="auto">
          <a:xfrm>
            <a:off x="5544691" y="6940854"/>
            <a:ext cx="5044759" cy="54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Sylinder 1"/>
          <p:cNvSpPr txBox="1"/>
          <p:nvPr/>
        </p:nvSpPr>
        <p:spPr>
          <a:xfrm>
            <a:off x="1913235" y="263233"/>
            <a:ext cx="8676213" cy="967727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algn="ctr"/>
            <a:r>
              <a:rPr lang="nb-NO" sz="2800" dirty="0" smtClean="0">
                <a:solidFill>
                  <a:schemeClr val="accent1"/>
                </a:solidFill>
                <a:latin typeface="+mj-lt"/>
              </a:rPr>
              <a:t>100 PUNKTSPLANEN FOR KOLLEKTIVTRAFIKK FREMKOMMELIGHET !</a:t>
            </a:r>
            <a:endParaRPr lang="nb-NO" sz="28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1" y="1260351"/>
            <a:ext cx="9777617" cy="534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kh75\AppData\Local\Microsoft\Windows\Temporary Internet Files\Content.Outlook\WCJ7OZ9V\BYM_typografisk signatur_web_mediu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6682104"/>
            <a:ext cx="2227118" cy="80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uter 0802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1209" y="6878707"/>
            <a:ext cx="1459328" cy="27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9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2736379" y="180231"/>
            <a:ext cx="6624736" cy="584775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r>
              <a:rPr lang="nb-NO" sz="3200" dirty="0" smtClean="0">
                <a:solidFill>
                  <a:srgbClr val="0070C0"/>
                </a:solidFill>
                <a:latin typeface="+mj-lt"/>
              </a:rPr>
              <a:t>GANGE </a:t>
            </a:r>
            <a:r>
              <a:rPr lang="nb-NO" sz="3200" dirty="0" smtClean="0">
                <a:solidFill>
                  <a:srgbClr val="0070C0"/>
                </a:solidFill>
                <a:latin typeface="+mj-lt"/>
              </a:rPr>
              <a:t>UTGJØR CA </a:t>
            </a:r>
            <a:r>
              <a:rPr lang="nb-NO" sz="3200" dirty="0" smtClean="0">
                <a:solidFill>
                  <a:srgbClr val="0070C0"/>
                </a:solidFill>
                <a:latin typeface="+mj-lt"/>
              </a:rPr>
              <a:t>25 </a:t>
            </a:r>
            <a:r>
              <a:rPr lang="nb-NO" sz="3200" dirty="0" smtClean="0">
                <a:solidFill>
                  <a:srgbClr val="0070C0"/>
                </a:solidFill>
                <a:latin typeface="+mj-lt"/>
              </a:rPr>
              <a:t>%.  </a:t>
            </a:r>
            <a:endParaRPr lang="nb-NO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Picture 2" descr="C:\Users\kh75\AppData\Local\Microsoft\Windows\Temporary Internet Files\Content.Outlook\WCJ7OZ9V\BYM_typografisk signatur_web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7" y="6760075"/>
            <a:ext cx="2227118" cy="80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3940331" y="7154058"/>
            <a:ext cx="2263875" cy="321396"/>
          </a:xfrm>
          <a:prstGeom prst="rect">
            <a:avLst/>
          </a:prstGeom>
        </p:spPr>
        <p:txBody>
          <a:bodyPr wrap="none" lIns="104927" tIns="52464" rIns="104927" bIns="52464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Transport og Logistikk 2014</a:t>
            </a:r>
          </a:p>
        </p:txBody>
      </p:sp>
      <p:pic>
        <p:nvPicPr>
          <p:cNvPr id="2050" name="Picture 2" descr="\\oslofelles.oslo.kommune.no\home-is\BYM-USER-1\BYM124100\Documents\Bysamarbeid\SUMP presentasjon\20120524 BME 1281 Gangfe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74" y="972319"/>
            <a:ext cx="8533023" cy="568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yradslederens-avdeling.oslo.kommune.no/getfile.php/byr%C3%A5dslederens%20avdeling%20%28BLA%29/Internett%20%28BLA%29/Designhandbok/miljo/Frise/jpg-rgb/frise_fullfarge.jpg"/>
          <p:cNvPicPr>
            <a:picLocks noChangeAspect="1" noChangeArrowheads="1"/>
          </p:cNvPicPr>
          <p:nvPr/>
        </p:nvPicPr>
        <p:blipFill>
          <a:blip r:embed="rId5" cstate="print"/>
          <a:srcRect l="14143"/>
          <a:stretch>
            <a:fillRect/>
          </a:stretch>
        </p:blipFill>
        <p:spPr bwMode="auto">
          <a:xfrm>
            <a:off x="6480794" y="7019615"/>
            <a:ext cx="4320555" cy="46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1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2736379" y="180231"/>
            <a:ext cx="7920880" cy="584767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r>
              <a:rPr lang="nb-NO" sz="3200" dirty="0" smtClean="0">
                <a:solidFill>
                  <a:srgbClr val="0070C0"/>
                </a:solidFill>
                <a:latin typeface="+mj-lt"/>
              </a:rPr>
              <a:t>SYKKEL I SENTRUM </a:t>
            </a:r>
            <a:endParaRPr lang="nb-NO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Picture 2" descr="C:\Users\kh75\AppData\Local\Microsoft\Windows\Temporary Internet Files\Content.Outlook\WCJ7OZ9V\BYM_typografisk signatur_web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4" y="6656818"/>
            <a:ext cx="2227118" cy="80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3940331" y="7154058"/>
            <a:ext cx="2263875" cy="321396"/>
          </a:xfrm>
          <a:prstGeom prst="rect">
            <a:avLst/>
          </a:prstGeom>
        </p:spPr>
        <p:txBody>
          <a:bodyPr wrap="none" lIns="104927" tIns="52464" rIns="104927" bIns="52464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Transport og Logistikk 2014</a:t>
            </a:r>
          </a:p>
        </p:txBody>
      </p:sp>
      <p:pic>
        <p:nvPicPr>
          <p:cNvPr id="1026" name="Picture 2" descr="\\oslofelles.oslo.kommune.no\home-is\BYM-USER-1\BYM124100\Documents\Bysamarbeid\SUMP presentasjon\20120522 BME 0351 Rødasfalt sykkelfe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31" y="792522"/>
            <a:ext cx="4632350" cy="69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09261" y="2340471"/>
            <a:ext cx="2227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latin typeface="+mj-lt"/>
              </a:rPr>
              <a:t>Ca</a:t>
            </a:r>
            <a:r>
              <a:rPr lang="nb-NO" dirty="0" smtClean="0">
                <a:latin typeface="+mj-lt"/>
              </a:rPr>
              <a:t> 8 % i 2014 sykkelandel. </a:t>
            </a:r>
            <a:endParaRPr lang="nb-NO" dirty="0">
              <a:latin typeface="+mj-lt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09261" y="3924647"/>
            <a:ext cx="22271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+mj-lt"/>
              </a:rPr>
              <a:t>Gange og sykkel kan på sikt utgjøre nær 50% av personreisene</a:t>
            </a:r>
            <a:endParaRPr lang="nb-N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1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byradslederens-avdeling.oslo.kommune.no/getfile.php/byr%C3%A5dslederens%20avdeling%20%28BLA%29/Internett%20%28BLA%29/Designhandbok/miljo/Frise/jpg-rgb/frise_fullfarge.jpg"/>
          <p:cNvPicPr>
            <a:picLocks noChangeAspect="1" noChangeArrowheads="1"/>
          </p:cNvPicPr>
          <p:nvPr/>
        </p:nvPicPr>
        <p:blipFill>
          <a:blip r:embed="rId3" cstate="print"/>
          <a:srcRect l="14143"/>
          <a:stretch>
            <a:fillRect/>
          </a:stretch>
        </p:blipFill>
        <p:spPr bwMode="auto">
          <a:xfrm>
            <a:off x="6264771" y="6972245"/>
            <a:ext cx="4324679" cy="47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43" y="1836415"/>
            <a:ext cx="8575167" cy="458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2088308" y="420813"/>
            <a:ext cx="7716022" cy="1090838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algn="ctr"/>
            <a:r>
              <a:rPr lang="nb-NO" sz="3200" dirty="0" smtClean="0">
                <a:solidFill>
                  <a:schemeClr val="accent1"/>
                </a:solidFill>
                <a:latin typeface="+mj-lt"/>
              </a:rPr>
              <a:t>EL KJØRETØYER – PARKERING OG LADING - BOOKING</a:t>
            </a:r>
          </a:p>
        </p:txBody>
      </p:sp>
      <p:pic>
        <p:nvPicPr>
          <p:cNvPr id="5" name="Picture 2" descr="C:\Users\kh75\AppData\Local\Microsoft\Windows\Temporary Internet Files\Content.Outlook\WCJ7OZ9V\BYM_typografisk signatur_web_mediu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5" y="6600028"/>
            <a:ext cx="2227118" cy="80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7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/>
          <p:cNvSpPr txBox="1">
            <a:spLocks noChangeArrowheads="1"/>
          </p:cNvSpPr>
          <p:nvPr/>
        </p:nvSpPr>
        <p:spPr bwMode="auto">
          <a:xfrm>
            <a:off x="1021038" y="328868"/>
            <a:ext cx="9612451" cy="5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Fokus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på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elektrisk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varetransport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(EFV)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TekstSylinder 9"/>
          <p:cNvSpPr txBox="1">
            <a:spLocks noChangeArrowheads="1"/>
          </p:cNvSpPr>
          <p:nvPr/>
        </p:nvSpPr>
        <p:spPr bwMode="auto">
          <a:xfrm>
            <a:off x="847606" y="1204263"/>
            <a:ext cx="5895737" cy="2691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927" tIns="52464" rIns="104927" bIns="52464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rgbClr val="002396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–"/>
              <a:defRPr sz="2000">
                <a:solidFill>
                  <a:srgbClr val="002396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1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nb-NO" sz="2100" dirty="0" smtClean="0">
                <a:solidFill>
                  <a:srgbClr val="0F298F"/>
                </a:solidFill>
              </a:rPr>
              <a:t>EU </a:t>
            </a:r>
            <a:r>
              <a:rPr lang="en-GB" altLang="nb-NO" sz="2100" dirty="0" err="1" smtClean="0">
                <a:solidFill>
                  <a:srgbClr val="0F298F"/>
                </a:solidFill>
              </a:rPr>
              <a:t>prosjektet</a:t>
            </a:r>
            <a:r>
              <a:rPr lang="en-GB" altLang="nb-NO" sz="2100" dirty="0" smtClean="0">
                <a:solidFill>
                  <a:srgbClr val="0F298F"/>
                </a:solidFill>
              </a:rPr>
              <a:t> FR-EVUE </a:t>
            </a:r>
            <a:r>
              <a:rPr lang="en-GB" altLang="nb-NO" sz="2100" dirty="0">
                <a:solidFill>
                  <a:srgbClr val="0F298F"/>
                </a:solidFill>
              </a:rPr>
              <a:t>2013 – 2017 </a:t>
            </a:r>
            <a:br>
              <a:rPr lang="en-GB" altLang="nb-NO" sz="2100" dirty="0">
                <a:solidFill>
                  <a:srgbClr val="0F298F"/>
                </a:solidFill>
              </a:rPr>
            </a:br>
            <a:r>
              <a:rPr lang="en-GB" altLang="nb-NO" sz="2100" dirty="0">
                <a:solidFill>
                  <a:srgbClr val="0F298F"/>
                </a:solidFill>
              </a:rPr>
              <a:t>Freight Electric Vehicles In Urban Europe.</a:t>
            </a:r>
            <a:br>
              <a:rPr lang="en-GB" altLang="nb-NO" sz="2100" dirty="0">
                <a:solidFill>
                  <a:srgbClr val="0F298F"/>
                </a:solidFill>
              </a:rPr>
            </a:br>
            <a:endParaRPr lang="en-GB" altLang="nb-NO" sz="2100" dirty="0">
              <a:solidFill>
                <a:srgbClr val="0F298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nb-NO" sz="2100" dirty="0" smtClean="0">
                <a:solidFill>
                  <a:srgbClr val="0F298F"/>
                </a:solidFill>
              </a:rPr>
              <a:t>BRING tester </a:t>
            </a:r>
            <a:r>
              <a:rPr lang="en-GB" altLang="nb-NO" sz="2100" dirty="0" err="1" smtClean="0">
                <a:solidFill>
                  <a:srgbClr val="0F298F"/>
                </a:solidFill>
              </a:rPr>
              <a:t>bruk</a:t>
            </a:r>
            <a:r>
              <a:rPr lang="en-GB" altLang="nb-NO" sz="2100" dirty="0" smtClean="0">
                <a:solidFill>
                  <a:srgbClr val="0F298F"/>
                </a:solidFill>
              </a:rPr>
              <a:t> </a:t>
            </a:r>
            <a:r>
              <a:rPr lang="en-GB" altLang="nb-NO" sz="2100" dirty="0" err="1" smtClean="0">
                <a:solidFill>
                  <a:srgbClr val="0F298F"/>
                </a:solidFill>
              </a:rPr>
              <a:t>av</a:t>
            </a:r>
            <a:r>
              <a:rPr lang="en-GB" altLang="nb-NO" sz="2100" dirty="0" smtClean="0">
                <a:solidFill>
                  <a:srgbClr val="0F298F"/>
                </a:solidFill>
              </a:rPr>
              <a:t> EV </a:t>
            </a:r>
            <a:r>
              <a:rPr lang="en-GB" altLang="nb-NO" sz="2100" dirty="0" err="1" smtClean="0">
                <a:solidFill>
                  <a:srgbClr val="0F298F"/>
                </a:solidFill>
              </a:rPr>
              <a:t>varetransport</a:t>
            </a:r>
            <a:endParaRPr lang="en-GB" altLang="nb-NO" sz="2100" dirty="0" smtClean="0">
              <a:solidFill>
                <a:srgbClr val="0F298F"/>
              </a:solidFill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nb-NO" sz="2100" dirty="0" smtClean="0">
                <a:solidFill>
                  <a:srgbClr val="0F298F"/>
                </a:solidFill>
              </a:rPr>
              <a:t>     </a:t>
            </a:r>
            <a:r>
              <a:rPr lang="en-GB" altLang="nb-NO" sz="2100" dirty="0" err="1" smtClean="0">
                <a:solidFill>
                  <a:srgbClr val="0F298F"/>
                </a:solidFill>
              </a:rPr>
              <a:t>i</a:t>
            </a:r>
            <a:r>
              <a:rPr lang="en-GB" altLang="nb-NO" sz="2100" dirty="0" smtClean="0">
                <a:solidFill>
                  <a:srgbClr val="0F298F"/>
                </a:solidFill>
              </a:rPr>
              <a:t> </a:t>
            </a:r>
            <a:r>
              <a:rPr lang="en-GB" altLang="nb-NO" sz="2100" dirty="0" err="1" smtClean="0">
                <a:solidFill>
                  <a:srgbClr val="0F298F"/>
                </a:solidFill>
              </a:rPr>
              <a:t>vinterdrifts</a:t>
            </a:r>
            <a:r>
              <a:rPr lang="en-GB" altLang="nb-NO" sz="2100" dirty="0" smtClean="0">
                <a:solidFill>
                  <a:srgbClr val="0F298F"/>
                </a:solidFill>
              </a:rPr>
              <a:t> </a:t>
            </a:r>
            <a:r>
              <a:rPr lang="en-GB" altLang="nb-NO" sz="2100" dirty="0" err="1" smtClean="0">
                <a:solidFill>
                  <a:srgbClr val="0F298F"/>
                </a:solidFill>
              </a:rPr>
              <a:t>forhold</a:t>
            </a:r>
            <a:r>
              <a:rPr lang="en-GB" altLang="nb-NO" sz="2100" dirty="0" smtClean="0">
                <a:solidFill>
                  <a:srgbClr val="0F298F"/>
                </a:solidFill>
              </a:rPr>
              <a:t>. SINTEF </a:t>
            </a:r>
            <a:r>
              <a:rPr lang="en-GB" altLang="nb-NO" sz="2100" dirty="0" err="1" smtClean="0">
                <a:solidFill>
                  <a:srgbClr val="0F298F"/>
                </a:solidFill>
              </a:rPr>
              <a:t>forskningspart</a:t>
            </a:r>
            <a:r>
              <a:rPr lang="en-GB" altLang="nb-NO" sz="2100" dirty="0">
                <a:solidFill>
                  <a:srgbClr val="0F298F"/>
                </a:solidFill>
              </a:rPr>
              <a:t/>
            </a:r>
            <a:br>
              <a:rPr lang="en-GB" altLang="nb-NO" sz="2100" dirty="0">
                <a:solidFill>
                  <a:srgbClr val="0F298F"/>
                </a:solidFill>
              </a:rPr>
            </a:br>
            <a:endParaRPr lang="en-GB" altLang="nb-NO" sz="2100" dirty="0">
              <a:solidFill>
                <a:srgbClr val="0F298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nb-NO" sz="2100" dirty="0" smtClean="0">
                <a:solidFill>
                  <a:srgbClr val="0F298F"/>
                </a:solidFill>
              </a:rPr>
              <a:t>Oslo </a:t>
            </a:r>
            <a:r>
              <a:rPr lang="en-GB" altLang="nb-NO" sz="2100" dirty="0" err="1" smtClean="0">
                <a:solidFill>
                  <a:srgbClr val="0F298F"/>
                </a:solidFill>
              </a:rPr>
              <a:t>kommune</a:t>
            </a:r>
            <a:r>
              <a:rPr lang="en-GB" altLang="nb-NO" sz="2100" dirty="0" smtClean="0">
                <a:solidFill>
                  <a:srgbClr val="0F298F"/>
                </a:solidFill>
              </a:rPr>
              <a:t> </a:t>
            </a:r>
            <a:r>
              <a:rPr lang="en-GB" altLang="nb-NO" sz="2100" dirty="0" err="1" smtClean="0">
                <a:solidFill>
                  <a:srgbClr val="0F298F"/>
                </a:solidFill>
              </a:rPr>
              <a:t>er</a:t>
            </a:r>
            <a:r>
              <a:rPr lang="en-GB" altLang="nb-NO" sz="2100" dirty="0" smtClean="0">
                <a:solidFill>
                  <a:srgbClr val="0F298F"/>
                </a:solidFill>
              </a:rPr>
              <a:t> </a:t>
            </a:r>
            <a:r>
              <a:rPr lang="en-GB" altLang="nb-NO" sz="2100" dirty="0" err="1" smtClean="0">
                <a:solidFill>
                  <a:srgbClr val="0F298F"/>
                </a:solidFill>
              </a:rPr>
              <a:t>norsk</a:t>
            </a:r>
            <a:r>
              <a:rPr lang="en-GB" altLang="nb-NO" sz="2100" dirty="0" smtClean="0">
                <a:solidFill>
                  <a:srgbClr val="0F298F"/>
                </a:solidFill>
              </a:rPr>
              <a:t> partner, </a:t>
            </a:r>
            <a:r>
              <a:rPr lang="en-GB" altLang="nb-NO" sz="2100" dirty="0" err="1" smtClean="0">
                <a:solidFill>
                  <a:srgbClr val="0F298F"/>
                </a:solidFill>
              </a:rPr>
              <a:t>og</a:t>
            </a:r>
            <a:r>
              <a:rPr lang="en-GB" altLang="nb-NO" sz="2100" dirty="0" smtClean="0">
                <a:solidFill>
                  <a:srgbClr val="0F298F"/>
                </a:solidFill>
              </a:rPr>
              <a:t> </a:t>
            </a:r>
            <a:r>
              <a:rPr lang="en-GB" altLang="nb-NO" sz="2100" dirty="0" err="1" smtClean="0">
                <a:solidFill>
                  <a:srgbClr val="0F298F"/>
                </a:solidFill>
              </a:rPr>
              <a:t>har</a:t>
            </a:r>
            <a:r>
              <a:rPr lang="en-GB" altLang="nb-NO" sz="2100" dirty="0" smtClean="0">
                <a:solidFill>
                  <a:srgbClr val="0F298F"/>
                </a:solidFill>
              </a:rPr>
              <a:t> </a:t>
            </a:r>
            <a:r>
              <a:rPr lang="en-GB" altLang="nb-NO" sz="2100" dirty="0" err="1" smtClean="0">
                <a:solidFill>
                  <a:srgbClr val="0F298F"/>
                </a:solidFill>
              </a:rPr>
              <a:t>etablert</a:t>
            </a:r>
            <a:r>
              <a:rPr lang="en-GB" altLang="nb-NO" sz="2100" dirty="0" smtClean="0">
                <a:solidFill>
                  <a:srgbClr val="0F298F"/>
                </a:solidFill>
              </a:rPr>
              <a:t> </a:t>
            </a:r>
            <a:r>
              <a:rPr lang="en-GB" altLang="nb-NO" sz="2100" dirty="0" err="1" smtClean="0">
                <a:solidFill>
                  <a:srgbClr val="0F298F"/>
                </a:solidFill>
              </a:rPr>
              <a:t>hurtigladere</a:t>
            </a:r>
            <a:r>
              <a:rPr lang="en-GB" altLang="nb-NO" sz="2100" dirty="0" smtClean="0">
                <a:solidFill>
                  <a:srgbClr val="0F298F"/>
                </a:solidFill>
              </a:rPr>
              <a:t> for </a:t>
            </a:r>
            <a:r>
              <a:rPr lang="en-GB" altLang="nb-NO" sz="2100" dirty="0" err="1" smtClean="0">
                <a:solidFill>
                  <a:srgbClr val="0F298F"/>
                </a:solidFill>
              </a:rPr>
              <a:t>varetransport</a:t>
            </a:r>
            <a:endParaRPr lang="en-GB" altLang="nb-NO" sz="2100" dirty="0">
              <a:solidFill>
                <a:schemeClr val="tx1"/>
              </a:solidFill>
            </a:endParaRPr>
          </a:p>
        </p:txBody>
      </p:sp>
      <p:sp>
        <p:nvSpPr>
          <p:cNvPr id="18437" name="Rektangel 11"/>
          <p:cNvSpPr>
            <a:spLocks noChangeArrowheads="1"/>
          </p:cNvSpPr>
          <p:nvPr/>
        </p:nvSpPr>
        <p:spPr bwMode="auto">
          <a:xfrm>
            <a:off x="1147643" y="6955662"/>
            <a:ext cx="9016127" cy="6056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927" tIns="52464" rIns="104927" bIns="52464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rgbClr val="002396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–"/>
              <a:defRPr sz="2000">
                <a:solidFill>
                  <a:srgbClr val="002396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1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b-NO" altLang="nb-NO" sz="140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659" y="6519840"/>
            <a:ext cx="1903362" cy="87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886" y="6287051"/>
            <a:ext cx="1457058" cy="110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Bilde 2" descr="PowerPoint-lysbildefremvisning - [FR-EVUE Presentation] - Microsoft PowerPoin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5" t="23625" r="18878" b="12418"/>
          <a:stretch>
            <a:fillRect/>
          </a:stretch>
        </p:blipFill>
        <p:spPr bwMode="auto">
          <a:xfrm>
            <a:off x="6835231" y="1874564"/>
            <a:ext cx="3754219" cy="391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Bild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37" y="6376664"/>
            <a:ext cx="2405221" cy="96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Bild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77" y="6700118"/>
            <a:ext cx="2659082" cy="51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lassholder for innhold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99" y="4136786"/>
            <a:ext cx="3085278" cy="2313957"/>
          </a:xfrm>
          <a:prstGeom prst="rect">
            <a:avLst/>
          </a:prstGeom>
        </p:spPr>
      </p:pic>
      <p:pic>
        <p:nvPicPr>
          <p:cNvPr id="13" name="Picture 2" descr="C:\Users\kh75\AppData\Local\Microsoft\Windows\Temporary Internet Files\Content.Outlook\WCJ7OZ9V\BYM_typografisk signatur_web_mediu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" y="6519841"/>
            <a:ext cx="2672262" cy="96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Documents and Settings\sam124100\Mine dokumenter\ITS Bilder\Stockholm NVTF\Autop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48" y="295663"/>
            <a:ext cx="4206875" cy="63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760685" y="1908423"/>
            <a:ext cx="5400675" cy="3785644"/>
          </a:xfrm>
          <a:prstGeom prst="rect">
            <a:avLst/>
          </a:prstGeom>
        </p:spPr>
        <p:txBody>
          <a:bodyPr lIns="91434" tIns="45716" rIns="91434" bIns="45716">
            <a:spAutoFit/>
          </a:bodyPr>
          <a:lstStyle/>
          <a:p>
            <a:pPr>
              <a:defRPr/>
            </a:pPr>
            <a:r>
              <a:rPr lang="nb-NO" sz="2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AutoPass</a:t>
            </a:r>
            <a:r>
              <a:rPr lang="nb-NO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er et norskutviklet</a:t>
            </a:r>
          </a:p>
          <a:p>
            <a:pPr>
              <a:defRPr/>
            </a:pPr>
            <a:r>
              <a:rPr lang="nb-NO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bompengeinnkrevingssystem med potensial for andre anvendelser:</a:t>
            </a:r>
            <a:endParaRPr lang="nb-NO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nb-NO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nb-NO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Rushtidsavgift/miljødifferensiert</a:t>
            </a:r>
          </a:p>
          <a:p>
            <a:pPr marL="342900" indent="-342900">
              <a:buFontTx/>
              <a:buChar char="-"/>
              <a:defRPr/>
            </a:pPr>
            <a:r>
              <a:rPr lang="nb-NO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Reisetids målinger (</a:t>
            </a:r>
            <a:r>
              <a:rPr lang="nb-NO" sz="2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køkontroll</a:t>
            </a:r>
            <a:r>
              <a:rPr lang="nb-NO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Tx/>
              <a:buChar char="-"/>
              <a:defRPr/>
            </a:pPr>
            <a:r>
              <a:rPr lang="nb-NO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Parkeringsbetaling/kontroll/styring</a:t>
            </a:r>
          </a:p>
          <a:p>
            <a:pPr marL="342900" indent="-342900">
              <a:buFontTx/>
              <a:buChar char="-"/>
              <a:defRPr/>
            </a:pPr>
            <a:r>
              <a:rPr lang="nb-NO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Adgang til Lav (Null)</a:t>
            </a:r>
            <a:r>
              <a:rPr lang="nb-NO" sz="2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UtslippSoner</a:t>
            </a:r>
            <a:endParaRPr lang="nb-NO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nb-NO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Innfartsparkering, betaling/kontroll</a:t>
            </a:r>
            <a:endParaRPr lang="nb-NO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nb-NO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kh75\AppData\Local\Microsoft\Windows\Temporary Internet Files\Content.Outlook\WCJ7OZ9V\BYM_typografisk signatur_web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6679318"/>
            <a:ext cx="2227118" cy="80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2371209" y="324247"/>
            <a:ext cx="3317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tx2"/>
                </a:solidFill>
                <a:latin typeface="+mj-lt"/>
              </a:rPr>
              <a:t>BETALING / STYRING  - ITS</a:t>
            </a:r>
            <a:endParaRPr lang="nb-NO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2" descr="http://byradslederens-avdeling.oslo.kommune.no/getfile.php/byr%C3%A5dslederens%20avdeling%20%28BLA%29/Internett%20%28BLA%29/Designhandbok/miljo/Frise/jpg-rgb/frise_fullfarge.jpg"/>
          <p:cNvPicPr>
            <a:picLocks noChangeAspect="1" noChangeArrowheads="1"/>
          </p:cNvPicPr>
          <p:nvPr/>
        </p:nvPicPr>
        <p:blipFill>
          <a:blip r:embed="rId5" cstate="print"/>
          <a:srcRect l="14143"/>
          <a:stretch>
            <a:fillRect/>
          </a:stretch>
        </p:blipFill>
        <p:spPr bwMode="auto">
          <a:xfrm>
            <a:off x="6696819" y="7066154"/>
            <a:ext cx="3892631" cy="42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7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_presentasjon_BYM">
  <a:themeElements>
    <a:clrScheme name="Bymiljøutvikling">
      <a:dk1>
        <a:sysClr val="windowText" lastClr="000000"/>
      </a:dk1>
      <a:lt1>
        <a:sysClr val="window" lastClr="FFFFFF"/>
      </a:lt1>
      <a:dk2>
        <a:srgbClr val="00338E"/>
      </a:dk2>
      <a:lt2>
        <a:srgbClr val="98C6EA"/>
      </a:lt2>
      <a:accent1>
        <a:srgbClr val="00338E"/>
      </a:accent1>
      <a:accent2>
        <a:srgbClr val="98C6EA"/>
      </a:accent2>
      <a:accent3>
        <a:srgbClr val="69BE28"/>
      </a:accent3>
      <a:accent4>
        <a:srgbClr val="EAAB00"/>
      </a:accent4>
      <a:accent5>
        <a:srgbClr val="004438"/>
      </a:accent5>
      <a:accent6>
        <a:srgbClr val="D2492A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Mal_presentasjon_BYM</Template>
  <TotalTime>6916</TotalTime>
  <Words>379</Words>
  <Application>Microsoft Office PowerPoint</Application>
  <PresentationFormat>Egendefinert</PresentationFormat>
  <Paragraphs>66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Mal_presentasjon_BYM</vt:lpstr>
      <vt:lpstr>Bærekraftig mobilitet  i oslo    Bymiljøetaten</vt:lpstr>
      <vt:lpstr>PowerPoint-presentasjon</vt:lpstr>
      <vt:lpstr>Eksempler på virkemiddelbruk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«BILFRITT byliv» – NY UTFORDRING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Ingrid Elisabeth Vedeler</dc:creator>
  <dc:description>Template by addpoint.no</dc:description>
  <cp:lastModifiedBy>Helge Jensen</cp:lastModifiedBy>
  <cp:revision>304</cp:revision>
  <cp:lastPrinted>2015-11-23T08:03:21Z</cp:lastPrinted>
  <dcterms:created xsi:type="dcterms:W3CDTF">2012-03-28T12:24:01Z</dcterms:created>
  <dcterms:modified xsi:type="dcterms:W3CDTF">2016-03-30T07:55:11Z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