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56" r:id="rId5"/>
  </p:sldMasterIdLst>
  <p:notesMasterIdLst>
    <p:notesMasterId r:id="rId23"/>
  </p:notesMasterIdLst>
  <p:sldIdLst>
    <p:sldId id="11455" r:id="rId6"/>
    <p:sldId id="4024" r:id="rId7"/>
    <p:sldId id="3965" r:id="rId8"/>
    <p:sldId id="11454" r:id="rId9"/>
    <p:sldId id="11398" r:id="rId10"/>
    <p:sldId id="11452" r:id="rId11"/>
    <p:sldId id="11437" r:id="rId12"/>
    <p:sldId id="11451" r:id="rId13"/>
    <p:sldId id="11439" r:id="rId14"/>
    <p:sldId id="4062" r:id="rId15"/>
    <p:sldId id="11440" r:id="rId16"/>
    <p:sldId id="11456" r:id="rId17"/>
    <p:sldId id="262" r:id="rId18"/>
    <p:sldId id="11445" r:id="rId19"/>
    <p:sldId id="260" r:id="rId20"/>
    <p:sldId id="11450" r:id="rId21"/>
    <p:sldId id="11453" r:id="rId22"/>
  </p:sldIdLst>
  <p:sldSz cx="9144000" cy="5145088"/>
  <p:notesSz cx="6858000" cy="9144000"/>
  <p:defaultTextStyle>
    <a:defPPr>
      <a:defRPr lang="nb-NO"/>
    </a:defPPr>
    <a:lvl1pPr marL="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and Trine" initials="HT" lastIdx="7" clrIdx="0">
    <p:extLst>
      <p:ext uri="{19B8F6BF-5375-455C-9EA6-DF929625EA0E}">
        <p15:presenceInfo xmlns:p15="http://schemas.microsoft.com/office/powerpoint/2012/main" userId="S::trine.holand@ruter.no::5c9f70e5-c4e2-42d1-b460-887de32d1d3a" providerId="AD"/>
      </p:ext>
    </p:extLst>
  </p:cmAuthor>
  <p:cmAuthor id="2" name="Janborg Gro Feldberg" initials="JGF" lastIdx="1" clrIdx="1">
    <p:extLst>
      <p:ext uri="{19B8F6BF-5375-455C-9EA6-DF929625EA0E}">
        <p15:presenceInfo xmlns:p15="http://schemas.microsoft.com/office/powerpoint/2012/main" userId="S::gro.janborg@ruter.no::ee26e00c-e65e-40ed-bf25-6bb323f7e9e6" providerId="AD"/>
      </p:ext>
    </p:extLst>
  </p:cmAuthor>
  <p:cmAuthor id="3" name="Westad Kristoffer" initials="WK" lastIdx="1" clrIdx="2">
    <p:extLst>
      <p:ext uri="{19B8F6BF-5375-455C-9EA6-DF929625EA0E}">
        <p15:presenceInfo xmlns:p15="http://schemas.microsoft.com/office/powerpoint/2012/main" userId="S::kristoffer.westad@ruter.no::e3a89de9-10b4-4ca1-a900-433283431eea" providerId="AD"/>
      </p:ext>
    </p:extLst>
  </p:cmAuthor>
  <p:cmAuthor id="4" name="Brattøy Steffen Wiger" initials="BSW" lastIdx="2" clrIdx="3">
    <p:extLst>
      <p:ext uri="{19B8F6BF-5375-455C-9EA6-DF929625EA0E}">
        <p15:presenceInfo xmlns:p15="http://schemas.microsoft.com/office/powerpoint/2012/main" userId="S::Steffen.Brattoy@ruter.no::2b738418-4d78-4a9c-b091-fed65c9b64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B91"/>
    <a:srgbClr val="FEEEE1"/>
    <a:srgbClr val="808080"/>
    <a:srgbClr val="000066"/>
    <a:srgbClr val="F5F5F5"/>
    <a:srgbClr val="707070"/>
    <a:srgbClr val="32374B"/>
    <a:srgbClr val="252525"/>
    <a:srgbClr val="555555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9C9FB-C957-4F81-9EF0-1626229FAB75}" v="2" dt="2021-04-22T09:28:04.472"/>
    <p1510:client id="{0F08782A-479A-493F-BFA6-8FBA9C009C52}" v="2" dt="2021-04-21T10:32:04.759"/>
    <p1510:client id="{127A3941-3A45-4686-9A2B-4492D1C3226D}" v="341" dt="2021-04-21T11:16:14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9" autoAdjust="0"/>
    <p:restoredTop sz="89701" autoAdjust="0"/>
  </p:normalViewPr>
  <p:slideViewPr>
    <p:cSldViewPr snapToGrid="0">
      <p:cViewPr varScale="1">
        <p:scale>
          <a:sx n="154" d="100"/>
          <a:sy n="154" d="100"/>
        </p:scale>
        <p:origin x="306" y="13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dal Zita" userId="99c19950-0ef5-48ae-a820-8a4bdd14cca0" providerId="ADAL" clId="{7E133CBA-1E32-4F14-8291-789030A22E69}"/>
    <pc:docChg chg="custSel modSld">
      <pc:chgData name="Asdal Zita" userId="99c19950-0ef5-48ae-a820-8a4bdd14cca0" providerId="ADAL" clId="{7E133CBA-1E32-4F14-8291-789030A22E69}" dt="2021-04-21T11:35:52.754" v="3" actId="20577"/>
      <pc:docMkLst>
        <pc:docMk/>
      </pc:docMkLst>
      <pc:sldChg chg="modSp mod">
        <pc:chgData name="Asdal Zita" userId="99c19950-0ef5-48ae-a820-8a4bdd14cca0" providerId="ADAL" clId="{7E133CBA-1E32-4F14-8291-789030A22E69}" dt="2021-04-21T11:35:52.754" v="3" actId="20577"/>
        <pc:sldMkLst>
          <pc:docMk/>
          <pc:sldMk cId="1535340951" sldId="11398"/>
        </pc:sldMkLst>
        <pc:spChg chg="mod">
          <ac:chgData name="Asdal Zita" userId="99c19950-0ef5-48ae-a820-8a4bdd14cca0" providerId="ADAL" clId="{7E133CBA-1E32-4F14-8291-789030A22E69}" dt="2021-04-21T11:35:52.754" v="3" actId="20577"/>
          <ac:spMkLst>
            <pc:docMk/>
            <pc:sldMk cId="1535340951" sldId="11398"/>
            <ac:spMk id="5" creationId="{BAB13EF2-89EE-49C7-AE87-98096FE40DCF}"/>
          </ac:spMkLst>
        </pc:spChg>
      </pc:sldChg>
      <pc:sldChg chg="modSp mod">
        <pc:chgData name="Asdal Zita" userId="99c19950-0ef5-48ae-a820-8a4bdd14cca0" providerId="ADAL" clId="{7E133CBA-1E32-4F14-8291-789030A22E69}" dt="2021-04-21T11:35:49.579" v="1" actId="20577"/>
        <pc:sldMkLst>
          <pc:docMk/>
          <pc:sldMk cId="3561554490" sldId="11455"/>
        </pc:sldMkLst>
        <pc:spChg chg="mod">
          <ac:chgData name="Asdal Zita" userId="99c19950-0ef5-48ae-a820-8a4bdd14cca0" providerId="ADAL" clId="{7E133CBA-1E32-4F14-8291-789030A22E69}" dt="2021-04-21T11:35:49.579" v="1" actId="20577"/>
          <ac:spMkLst>
            <pc:docMk/>
            <pc:sldMk cId="3561554490" sldId="11455"/>
            <ac:spMk id="5" creationId="{BAB13EF2-89EE-49C7-AE87-98096FE40DCF}"/>
          </ac:spMkLst>
        </pc:spChg>
      </pc:sldChg>
    </pc:docChg>
  </pc:docChgLst>
  <pc:docChgLst>
    <pc:chgData name="Asdal Zita" userId="99c19950-0ef5-48ae-a820-8a4bdd14cca0" providerId="ADAL" clId="{127A3941-3A45-4686-9A2B-4492D1C3226D}"/>
    <pc:docChg chg="custSel addSld delSld modSld sldOrd">
      <pc:chgData name="Asdal Zita" userId="99c19950-0ef5-48ae-a820-8a4bdd14cca0" providerId="ADAL" clId="{127A3941-3A45-4686-9A2B-4492D1C3226D}" dt="2021-04-21T11:16:20.696" v="345" actId="27636"/>
      <pc:docMkLst>
        <pc:docMk/>
      </pc:docMkLst>
      <pc:sldChg chg="modTransition">
        <pc:chgData name="Asdal Zita" userId="99c19950-0ef5-48ae-a820-8a4bdd14cca0" providerId="ADAL" clId="{127A3941-3A45-4686-9A2B-4492D1C3226D}" dt="2021-04-21T10:41:39.485" v="241"/>
        <pc:sldMkLst>
          <pc:docMk/>
          <pc:sldMk cId="736702089" sldId="260"/>
        </pc:sldMkLst>
      </pc:sldChg>
      <pc:sldChg chg="modSp mod modTransition">
        <pc:chgData name="Asdal Zita" userId="99c19950-0ef5-48ae-a820-8a4bdd14cca0" providerId="ADAL" clId="{127A3941-3A45-4686-9A2B-4492D1C3226D}" dt="2021-04-21T10:55:32.979" v="317" actId="20577"/>
        <pc:sldMkLst>
          <pc:docMk/>
          <pc:sldMk cId="1091604558" sldId="262"/>
        </pc:sldMkLst>
        <pc:spChg chg="mod">
          <ac:chgData name="Asdal Zita" userId="99c19950-0ef5-48ae-a820-8a4bdd14cca0" providerId="ADAL" clId="{127A3941-3A45-4686-9A2B-4492D1C3226D}" dt="2021-04-21T10:55:32.979" v="317" actId="20577"/>
          <ac:spMkLst>
            <pc:docMk/>
            <pc:sldMk cId="1091604558" sldId="262"/>
            <ac:spMk id="4" creationId="{78F9B697-14F5-49D5-B867-734AA94545F6}"/>
          </ac:spMkLst>
        </pc:spChg>
      </pc:sldChg>
      <pc:sldChg chg="delSp modSp mod ord modTransition">
        <pc:chgData name="Asdal Zita" userId="99c19950-0ef5-48ae-a820-8a4bdd14cca0" providerId="ADAL" clId="{127A3941-3A45-4686-9A2B-4492D1C3226D}" dt="2021-04-21T10:41:39.485" v="241"/>
        <pc:sldMkLst>
          <pc:docMk/>
          <pc:sldMk cId="233683231" sldId="3965"/>
        </pc:sldMkLst>
        <pc:spChg chg="mod">
          <ac:chgData name="Asdal Zita" userId="99c19950-0ef5-48ae-a820-8a4bdd14cca0" providerId="ADAL" clId="{127A3941-3A45-4686-9A2B-4492D1C3226D}" dt="2021-04-21T10:40:31.369" v="240" actId="1076"/>
          <ac:spMkLst>
            <pc:docMk/>
            <pc:sldMk cId="233683231" sldId="3965"/>
            <ac:spMk id="6" creationId="{65068C53-F2A1-4508-A860-53512F69C29F}"/>
          </ac:spMkLst>
        </pc:spChg>
        <pc:spChg chg="del">
          <ac:chgData name="Asdal Zita" userId="99c19950-0ef5-48ae-a820-8a4bdd14cca0" providerId="ADAL" clId="{127A3941-3A45-4686-9A2B-4492D1C3226D}" dt="2021-04-21T10:40:23.110" v="236" actId="478"/>
          <ac:spMkLst>
            <pc:docMk/>
            <pc:sldMk cId="233683231" sldId="3965"/>
            <ac:spMk id="7" creationId="{99B63C33-8FF9-43BC-8EED-E9B2120969FE}"/>
          </ac:spMkLst>
        </pc:spChg>
        <pc:spChg chg="mod">
          <ac:chgData name="Asdal Zita" userId="99c19950-0ef5-48ae-a820-8a4bdd14cca0" providerId="ADAL" clId="{127A3941-3A45-4686-9A2B-4492D1C3226D}" dt="2021-04-21T10:40:29.808" v="239" actId="1076"/>
          <ac:spMkLst>
            <pc:docMk/>
            <pc:sldMk cId="233683231" sldId="3965"/>
            <ac:spMk id="16" creationId="{F6D882F3-E9D5-406B-B99E-63797D892B89}"/>
          </ac:spMkLst>
        </pc:spChg>
      </pc:sldChg>
      <pc:sldChg chg="add del ord modTransition">
        <pc:chgData name="Asdal Zita" userId="99c19950-0ef5-48ae-a820-8a4bdd14cca0" providerId="ADAL" clId="{127A3941-3A45-4686-9A2B-4492D1C3226D}" dt="2021-04-21T10:41:39.485" v="241"/>
        <pc:sldMkLst>
          <pc:docMk/>
          <pc:sldMk cId="305739564" sldId="4024"/>
        </pc:sldMkLst>
      </pc:sldChg>
      <pc:sldChg chg="modTransition">
        <pc:chgData name="Asdal Zita" userId="99c19950-0ef5-48ae-a820-8a4bdd14cca0" providerId="ADAL" clId="{127A3941-3A45-4686-9A2B-4492D1C3226D}" dt="2021-04-21T10:41:39.485" v="241"/>
        <pc:sldMkLst>
          <pc:docMk/>
          <pc:sldMk cId="2290434694" sldId="4062"/>
        </pc:sldMkLst>
      </pc:sldChg>
      <pc:sldChg chg="modSp mod modTransition">
        <pc:chgData name="Asdal Zita" userId="99c19950-0ef5-48ae-a820-8a4bdd14cca0" providerId="ADAL" clId="{127A3941-3A45-4686-9A2B-4492D1C3226D}" dt="2021-04-21T10:41:39.485" v="241"/>
        <pc:sldMkLst>
          <pc:docMk/>
          <pc:sldMk cId="83008548" sldId="4244"/>
        </pc:sldMkLst>
        <pc:spChg chg="mod">
          <ac:chgData name="Asdal Zita" userId="99c19950-0ef5-48ae-a820-8a4bdd14cca0" providerId="ADAL" clId="{127A3941-3A45-4686-9A2B-4492D1C3226D}" dt="2021-04-21T10:33:36.401" v="3" actId="2711"/>
          <ac:spMkLst>
            <pc:docMk/>
            <pc:sldMk cId="83008548" sldId="4244"/>
            <ac:spMk id="2" creationId="{096F5B1D-3B17-4E63-9204-F6D8AD91EB84}"/>
          </ac:spMkLst>
        </pc:spChg>
      </pc:sldChg>
      <pc:sldChg chg="modSp mod modTransition">
        <pc:chgData name="Asdal Zita" userId="99c19950-0ef5-48ae-a820-8a4bdd14cca0" providerId="ADAL" clId="{127A3941-3A45-4686-9A2B-4492D1C3226D}" dt="2021-04-21T10:41:39.485" v="241"/>
        <pc:sldMkLst>
          <pc:docMk/>
          <pc:sldMk cId="1535340951" sldId="11398"/>
        </pc:sldMkLst>
        <pc:spChg chg="mod">
          <ac:chgData name="Asdal Zita" userId="99c19950-0ef5-48ae-a820-8a4bdd14cca0" providerId="ADAL" clId="{127A3941-3A45-4686-9A2B-4492D1C3226D}" dt="2021-04-21T07:56:46.300" v="0" actId="6549"/>
          <ac:spMkLst>
            <pc:docMk/>
            <pc:sldMk cId="1535340951" sldId="11398"/>
            <ac:spMk id="4" creationId="{BFC08AB1-9C09-4B98-A387-0A2150ED493A}"/>
          </ac:spMkLst>
        </pc:spChg>
        <pc:spChg chg="mod">
          <ac:chgData name="Asdal Zita" userId="99c19950-0ef5-48ae-a820-8a4bdd14cca0" providerId="ADAL" clId="{127A3941-3A45-4686-9A2B-4492D1C3226D}" dt="2021-04-21T07:56:50.189" v="2" actId="20577"/>
          <ac:spMkLst>
            <pc:docMk/>
            <pc:sldMk cId="1535340951" sldId="11398"/>
            <ac:spMk id="5" creationId="{BAB13EF2-89EE-49C7-AE87-98096FE40DCF}"/>
          </ac:spMkLst>
        </pc:spChg>
      </pc:sldChg>
      <pc:sldChg chg="modSp mod modTransition">
        <pc:chgData name="Asdal Zita" userId="99c19950-0ef5-48ae-a820-8a4bdd14cca0" providerId="ADAL" clId="{127A3941-3A45-4686-9A2B-4492D1C3226D}" dt="2021-04-21T11:16:06.891" v="342" actId="404"/>
        <pc:sldMkLst>
          <pc:docMk/>
          <pc:sldMk cId="2373686851" sldId="11437"/>
        </pc:sldMkLst>
        <pc:spChg chg="mod">
          <ac:chgData name="Asdal Zita" userId="99c19950-0ef5-48ae-a820-8a4bdd14cca0" providerId="ADAL" clId="{127A3941-3A45-4686-9A2B-4492D1C3226D}" dt="2021-04-21T11:16:06.891" v="342" actId="404"/>
          <ac:spMkLst>
            <pc:docMk/>
            <pc:sldMk cId="2373686851" sldId="11437"/>
            <ac:spMk id="2" creationId="{A60030A8-A750-422F-8C77-BF34DE924827}"/>
          </ac:spMkLst>
        </pc:spChg>
        <pc:graphicFrameChg chg="mod">
          <ac:chgData name="Asdal Zita" userId="99c19950-0ef5-48ae-a820-8a4bdd14cca0" providerId="ADAL" clId="{127A3941-3A45-4686-9A2B-4492D1C3226D}" dt="2021-04-21T11:16:03.711" v="341" actId="2711"/>
          <ac:graphicFrameMkLst>
            <pc:docMk/>
            <pc:sldMk cId="2373686851" sldId="11437"/>
            <ac:graphicFrameMk id="4" creationId="{32ECAB5D-F4E0-4937-AA42-C2749783D939}"/>
          </ac:graphicFrameMkLst>
        </pc:graphicFrameChg>
      </pc:sldChg>
      <pc:sldChg chg="modSp mod modTransition">
        <pc:chgData name="Asdal Zita" userId="99c19950-0ef5-48ae-a820-8a4bdd14cca0" providerId="ADAL" clId="{127A3941-3A45-4686-9A2B-4492D1C3226D}" dt="2021-04-21T11:16:20.696" v="345" actId="27636"/>
        <pc:sldMkLst>
          <pc:docMk/>
          <pc:sldMk cId="1177859881" sldId="11439"/>
        </pc:sldMkLst>
        <pc:spChg chg="mod">
          <ac:chgData name="Asdal Zita" userId="99c19950-0ef5-48ae-a820-8a4bdd14cca0" providerId="ADAL" clId="{127A3941-3A45-4686-9A2B-4492D1C3226D}" dt="2021-04-21T11:16:20.686" v="344" actId="2711"/>
          <ac:spMkLst>
            <pc:docMk/>
            <pc:sldMk cId="1177859881" sldId="11439"/>
            <ac:spMk id="2" creationId="{44BC6A82-CA77-43AD-BA35-054132A9EF1F}"/>
          </ac:spMkLst>
        </pc:spChg>
        <pc:spChg chg="mod">
          <ac:chgData name="Asdal Zita" userId="99c19950-0ef5-48ae-a820-8a4bdd14cca0" providerId="ADAL" clId="{127A3941-3A45-4686-9A2B-4492D1C3226D}" dt="2021-04-21T11:16:20.696" v="345" actId="27636"/>
          <ac:spMkLst>
            <pc:docMk/>
            <pc:sldMk cId="1177859881" sldId="11439"/>
            <ac:spMk id="5" creationId="{170E8BB9-1382-4BBF-89C9-87509134E033}"/>
          </ac:spMkLst>
        </pc:spChg>
      </pc:sldChg>
      <pc:sldChg chg="modTransition">
        <pc:chgData name="Asdal Zita" userId="99c19950-0ef5-48ae-a820-8a4bdd14cca0" providerId="ADAL" clId="{127A3941-3A45-4686-9A2B-4492D1C3226D}" dt="2021-04-21T10:41:39.485" v="241"/>
        <pc:sldMkLst>
          <pc:docMk/>
          <pc:sldMk cId="569126568" sldId="11440"/>
        </pc:sldMkLst>
      </pc:sldChg>
      <pc:sldChg chg="modTransition">
        <pc:chgData name="Asdal Zita" userId="99c19950-0ef5-48ae-a820-8a4bdd14cca0" providerId="ADAL" clId="{127A3941-3A45-4686-9A2B-4492D1C3226D}" dt="2021-04-21T10:41:39.485" v="241"/>
        <pc:sldMkLst>
          <pc:docMk/>
          <pc:sldMk cId="2636954499" sldId="11445"/>
        </pc:sldMkLst>
      </pc:sldChg>
      <pc:sldChg chg="modTransition">
        <pc:chgData name="Asdal Zita" userId="99c19950-0ef5-48ae-a820-8a4bdd14cca0" providerId="ADAL" clId="{127A3941-3A45-4686-9A2B-4492D1C3226D}" dt="2021-04-21T10:41:39.485" v="241"/>
        <pc:sldMkLst>
          <pc:docMk/>
          <pc:sldMk cId="2473787814" sldId="11450"/>
        </pc:sldMkLst>
      </pc:sldChg>
      <pc:sldChg chg="modSp modTransition">
        <pc:chgData name="Asdal Zita" userId="99c19950-0ef5-48ae-a820-8a4bdd14cca0" providerId="ADAL" clId="{127A3941-3A45-4686-9A2B-4492D1C3226D}" dt="2021-04-21T11:16:14.384" v="343" actId="2711"/>
        <pc:sldMkLst>
          <pc:docMk/>
          <pc:sldMk cId="794165124" sldId="11451"/>
        </pc:sldMkLst>
        <pc:spChg chg="mod">
          <ac:chgData name="Asdal Zita" userId="99c19950-0ef5-48ae-a820-8a4bdd14cca0" providerId="ADAL" clId="{127A3941-3A45-4686-9A2B-4492D1C3226D}" dt="2021-04-21T11:16:14.384" v="343" actId="2711"/>
          <ac:spMkLst>
            <pc:docMk/>
            <pc:sldMk cId="794165124" sldId="11451"/>
            <ac:spMk id="2" creationId="{6724A263-23A5-4A6E-8B20-4A1F78D43749}"/>
          </ac:spMkLst>
        </pc:spChg>
        <pc:spChg chg="mod">
          <ac:chgData name="Asdal Zita" userId="99c19950-0ef5-48ae-a820-8a4bdd14cca0" providerId="ADAL" clId="{127A3941-3A45-4686-9A2B-4492D1C3226D}" dt="2021-04-21T11:16:14.384" v="343" actId="2711"/>
          <ac:spMkLst>
            <pc:docMk/>
            <pc:sldMk cId="794165124" sldId="11451"/>
            <ac:spMk id="3" creationId="{A0CE95EE-765B-4633-B985-AE99C291A70B}"/>
          </ac:spMkLst>
        </pc:spChg>
        <pc:spChg chg="mod">
          <ac:chgData name="Asdal Zita" userId="99c19950-0ef5-48ae-a820-8a4bdd14cca0" providerId="ADAL" clId="{127A3941-3A45-4686-9A2B-4492D1C3226D}" dt="2021-04-21T11:16:14.384" v="343" actId="2711"/>
          <ac:spMkLst>
            <pc:docMk/>
            <pc:sldMk cId="794165124" sldId="11451"/>
            <ac:spMk id="7" creationId="{3967AD65-C3EA-40E4-8A84-3E990A2D476C}"/>
          </ac:spMkLst>
        </pc:spChg>
        <pc:picChg chg="mod">
          <ac:chgData name="Asdal Zita" userId="99c19950-0ef5-48ae-a820-8a4bdd14cca0" providerId="ADAL" clId="{127A3941-3A45-4686-9A2B-4492D1C3226D}" dt="2021-04-21T11:16:14.384" v="343" actId="2711"/>
          <ac:picMkLst>
            <pc:docMk/>
            <pc:sldMk cId="794165124" sldId="11451"/>
            <ac:picMk id="8" creationId="{BB69CA6E-9D06-4489-9E7D-451FB237ADBC}"/>
          </ac:picMkLst>
        </pc:picChg>
        <pc:picChg chg="mod">
          <ac:chgData name="Asdal Zita" userId="99c19950-0ef5-48ae-a820-8a4bdd14cca0" providerId="ADAL" clId="{127A3941-3A45-4686-9A2B-4492D1C3226D}" dt="2021-04-21T11:16:14.384" v="343" actId="2711"/>
          <ac:picMkLst>
            <pc:docMk/>
            <pc:sldMk cId="794165124" sldId="11451"/>
            <ac:picMk id="123906" creationId="{775A25E3-01E6-449B-98C8-A50C4B3CDD37}"/>
          </ac:picMkLst>
        </pc:picChg>
        <pc:picChg chg="mod">
          <ac:chgData name="Asdal Zita" userId="99c19950-0ef5-48ae-a820-8a4bdd14cca0" providerId="ADAL" clId="{127A3941-3A45-4686-9A2B-4492D1C3226D}" dt="2021-04-21T11:16:14.384" v="343" actId="2711"/>
          <ac:picMkLst>
            <pc:docMk/>
            <pc:sldMk cId="794165124" sldId="11451"/>
            <ac:picMk id="123910" creationId="{CCB2E6FE-FB1B-4578-B94F-E1FBF8C70415}"/>
          </ac:picMkLst>
        </pc:picChg>
      </pc:sldChg>
      <pc:sldChg chg="modTransition">
        <pc:chgData name="Asdal Zita" userId="99c19950-0ef5-48ae-a820-8a4bdd14cca0" providerId="ADAL" clId="{127A3941-3A45-4686-9A2B-4492D1C3226D}" dt="2021-04-21T10:41:39.485" v="241"/>
        <pc:sldMkLst>
          <pc:docMk/>
          <pc:sldMk cId="4014999283" sldId="11452"/>
        </pc:sldMkLst>
      </pc:sldChg>
      <pc:sldChg chg="modTransition">
        <pc:chgData name="Asdal Zita" userId="99c19950-0ef5-48ae-a820-8a4bdd14cca0" providerId="ADAL" clId="{127A3941-3A45-4686-9A2B-4492D1C3226D}" dt="2021-04-21T10:41:39.485" v="241"/>
        <pc:sldMkLst>
          <pc:docMk/>
          <pc:sldMk cId="2846611981" sldId="11453"/>
        </pc:sldMkLst>
      </pc:sldChg>
      <pc:sldChg chg="addSp modSp mod ord modTransition">
        <pc:chgData name="Asdal Zita" userId="99c19950-0ef5-48ae-a820-8a4bdd14cca0" providerId="ADAL" clId="{127A3941-3A45-4686-9A2B-4492D1C3226D}" dt="2021-04-21T11:15:45.839" v="340" actId="1076"/>
        <pc:sldMkLst>
          <pc:docMk/>
          <pc:sldMk cId="865569994" sldId="11454"/>
        </pc:sldMkLst>
        <pc:spChg chg="mod">
          <ac:chgData name="Asdal Zita" userId="99c19950-0ef5-48ae-a820-8a4bdd14cca0" providerId="ADAL" clId="{127A3941-3A45-4686-9A2B-4492D1C3226D}" dt="2021-04-21T10:34:40.202" v="118" actId="20577"/>
          <ac:spMkLst>
            <pc:docMk/>
            <pc:sldMk cId="865569994" sldId="11454"/>
            <ac:spMk id="2" creationId="{770E67FF-3FC6-4B13-BB8D-D8426DE2E5C2}"/>
          </ac:spMkLst>
        </pc:spChg>
        <pc:spChg chg="mod">
          <ac:chgData name="Asdal Zita" userId="99c19950-0ef5-48ae-a820-8a4bdd14cca0" providerId="ADAL" clId="{127A3941-3A45-4686-9A2B-4492D1C3226D}" dt="2021-04-21T11:14:50.389" v="325" actId="6549"/>
          <ac:spMkLst>
            <pc:docMk/>
            <pc:sldMk cId="865569994" sldId="11454"/>
            <ac:spMk id="3" creationId="{9FBB9B15-327E-4CEA-8E5C-8582032BBE13}"/>
          </ac:spMkLst>
        </pc:spChg>
        <pc:spChg chg="mod">
          <ac:chgData name="Asdal Zita" userId="99c19950-0ef5-48ae-a820-8a4bdd14cca0" providerId="ADAL" clId="{127A3941-3A45-4686-9A2B-4492D1C3226D}" dt="2021-04-21T11:15:31.938" v="335" actId="6549"/>
          <ac:spMkLst>
            <pc:docMk/>
            <pc:sldMk cId="865569994" sldId="11454"/>
            <ac:spMk id="4" creationId="{9F13736E-9697-44D1-B126-020C944EF420}"/>
          </ac:spMkLst>
        </pc:spChg>
        <pc:picChg chg="add mod">
          <ac:chgData name="Asdal Zita" userId="99c19950-0ef5-48ae-a820-8a4bdd14cca0" providerId="ADAL" clId="{127A3941-3A45-4686-9A2B-4492D1C3226D}" dt="2021-04-21T11:15:45.839" v="340" actId="1076"/>
          <ac:picMkLst>
            <pc:docMk/>
            <pc:sldMk cId="865569994" sldId="11454"/>
            <ac:picMk id="6146" creationId="{731EEE1C-A4ED-4154-9314-D54DA4EEBB2B}"/>
          </ac:picMkLst>
        </pc:picChg>
        <pc:picChg chg="add mod">
          <ac:chgData name="Asdal Zita" userId="99c19950-0ef5-48ae-a820-8a4bdd14cca0" providerId="ADAL" clId="{127A3941-3A45-4686-9A2B-4492D1C3226D}" dt="2021-04-21T11:15:43.939" v="339" actId="1076"/>
          <ac:picMkLst>
            <pc:docMk/>
            <pc:sldMk cId="865569994" sldId="11454"/>
            <ac:picMk id="6148" creationId="{B4315035-2BB6-4092-B8DD-6EE7232AFB94}"/>
          </ac:picMkLst>
        </pc:picChg>
      </pc:sldChg>
      <pc:sldChg chg="modSp mod modTransition">
        <pc:chgData name="Asdal Zita" userId="99c19950-0ef5-48ae-a820-8a4bdd14cca0" providerId="ADAL" clId="{127A3941-3A45-4686-9A2B-4492D1C3226D}" dt="2021-04-21T10:41:39.485" v="241"/>
        <pc:sldMkLst>
          <pc:docMk/>
          <pc:sldMk cId="3561554490" sldId="11455"/>
        </pc:sldMkLst>
        <pc:spChg chg="mod">
          <ac:chgData name="Asdal Zita" userId="99c19950-0ef5-48ae-a820-8a4bdd14cca0" providerId="ADAL" clId="{127A3941-3A45-4686-9A2B-4492D1C3226D}" dt="2021-04-21T10:34:02.273" v="34" actId="20577"/>
          <ac:spMkLst>
            <pc:docMk/>
            <pc:sldMk cId="3561554490" sldId="11455"/>
            <ac:spMk id="2" creationId="{ADCB4AAE-7219-44F3-8A1B-24A613D430AB}"/>
          </ac:spMkLst>
        </pc:spChg>
      </pc:sldChg>
      <pc:sldChg chg="addSp delSp modSp new del ord">
        <pc:chgData name="Asdal Zita" userId="99c19950-0ef5-48ae-a820-8a4bdd14cca0" providerId="ADAL" clId="{127A3941-3A45-4686-9A2B-4492D1C3226D}" dt="2021-04-21T10:34:13.250" v="39" actId="47"/>
        <pc:sldMkLst>
          <pc:docMk/>
          <pc:sldMk cId="1544678788" sldId="11456"/>
        </pc:sldMkLst>
        <pc:spChg chg="del">
          <ac:chgData name="Asdal Zita" userId="99c19950-0ef5-48ae-a820-8a4bdd14cca0" providerId="ADAL" clId="{127A3941-3A45-4686-9A2B-4492D1C3226D}" dt="2021-04-21T10:34:08.988" v="36"/>
          <ac:spMkLst>
            <pc:docMk/>
            <pc:sldMk cId="1544678788" sldId="11456"/>
            <ac:spMk id="2" creationId="{1F0598FE-FC60-41FE-97B7-84EE1061B2E6}"/>
          </ac:spMkLst>
        </pc:spChg>
        <pc:spChg chg="del">
          <ac:chgData name="Asdal Zita" userId="99c19950-0ef5-48ae-a820-8a4bdd14cca0" providerId="ADAL" clId="{127A3941-3A45-4686-9A2B-4492D1C3226D}" dt="2021-04-21T10:34:08.988" v="36"/>
          <ac:spMkLst>
            <pc:docMk/>
            <pc:sldMk cId="1544678788" sldId="11456"/>
            <ac:spMk id="3" creationId="{03BCDE18-8384-4EE7-A381-3D2ACB70981C}"/>
          </ac:spMkLst>
        </pc:spChg>
        <pc:spChg chg="del">
          <ac:chgData name="Asdal Zita" userId="99c19950-0ef5-48ae-a820-8a4bdd14cca0" providerId="ADAL" clId="{127A3941-3A45-4686-9A2B-4492D1C3226D}" dt="2021-04-21T10:34:08.988" v="36"/>
          <ac:spMkLst>
            <pc:docMk/>
            <pc:sldMk cId="1544678788" sldId="11456"/>
            <ac:spMk id="4" creationId="{B42F44FE-9BAE-4CBC-9C96-A3A6B5360482}"/>
          </ac:spMkLst>
        </pc:spChg>
        <pc:spChg chg="add mod">
          <ac:chgData name="Asdal Zita" userId="99c19950-0ef5-48ae-a820-8a4bdd14cca0" providerId="ADAL" clId="{127A3941-3A45-4686-9A2B-4492D1C3226D}" dt="2021-04-21T10:34:08.988" v="36"/>
          <ac:spMkLst>
            <pc:docMk/>
            <pc:sldMk cId="1544678788" sldId="11456"/>
            <ac:spMk id="5" creationId="{B5DF8F5B-8427-4B15-9916-0F875649B30D}"/>
          </ac:spMkLst>
        </pc:spChg>
        <pc:spChg chg="add mod">
          <ac:chgData name="Asdal Zita" userId="99c19950-0ef5-48ae-a820-8a4bdd14cca0" providerId="ADAL" clId="{127A3941-3A45-4686-9A2B-4492D1C3226D}" dt="2021-04-21T10:34:08.988" v="36"/>
          <ac:spMkLst>
            <pc:docMk/>
            <pc:sldMk cId="1544678788" sldId="11456"/>
            <ac:spMk id="6" creationId="{4E2CBDF9-D32F-4CA8-99E6-8286B6AACA6F}"/>
          </ac:spMkLst>
        </pc:spChg>
        <pc:spChg chg="add mod">
          <ac:chgData name="Asdal Zita" userId="99c19950-0ef5-48ae-a820-8a4bdd14cca0" providerId="ADAL" clId="{127A3941-3A45-4686-9A2B-4492D1C3226D}" dt="2021-04-21T10:34:08.988" v="36"/>
          <ac:spMkLst>
            <pc:docMk/>
            <pc:sldMk cId="1544678788" sldId="11456"/>
            <ac:spMk id="7" creationId="{9F19076B-AB1E-4F7E-8061-2E7E8A33EA51}"/>
          </ac:spMkLst>
        </pc:spChg>
      </pc:sldChg>
    </pc:docChg>
  </pc:docChgLst>
  <pc:docChgLst>
    <pc:chgData name="Asdal Zita" userId="99c19950-0ef5-48ae-a820-8a4bdd14cca0" providerId="ADAL" clId="{09C9C9FB-C957-4F81-9EF0-1626229FAB75}"/>
    <pc:docChg chg="delSld modSld">
      <pc:chgData name="Asdal Zita" userId="99c19950-0ef5-48ae-a820-8a4bdd14cca0" providerId="ADAL" clId="{09C9C9FB-C957-4F81-9EF0-1626229FAB75}" dt="2021-04-22T09:28:08.522" v="1" actId="47"/>
      <pc:docMkLst>
        <pc:docMk/>
      </pc:docMkLst>
      <pc:sldChg chg="del">
        <pc:chgData name="Asdal Zita" userId="99c19950-0ef5-48ae-a820-8a4bdd14cca0" providerId="ADAL" clId="{09C9C9FB-C957-4F81-9EF0-1626229FAB75}" dt="2021-04-22T09:28:08.522" v="1" actId="47"/>
        <pc:sldMkLst>
          <pc:docMk/>
          <pc:sldMk cId="83008548" sldId="4244"/>
        </pc:sldMkLst>
      </pc:sldChg>
      <pc:sldChg chg="modSp">
        <pc:chgData name="Asdal Zita" userId="99c19950-0ef5-48ae-a820-8a4bdd14cca0" providerId="ADAL" clId="{09C9C9FB-C957-4F81-9EF0-1626229FAB75}" dt="2021-04-22T09:28:04.472" v="0"/>
        <pc:sldMkLst>
          <pc:docMk/>
          <pc:sldMk cId="2865322689" sldId="11456"/>
        </pc:sldMkLst>
        <pc:spChg chg="mod">
          <ac:chgData name="Asdal Zita" userId="99c19950-0ef5-48ae-a820-8a4bdd14cca0" providerId="ADAL" clId="{09C9C9FB-C957-4F81-9EF0-1626229FAB75}" dt="2021-04-22T09:28:04.472" v="0"/>
          <ac:spMkLst>
            <pc:docMk/>
            <pc:sldMk cId="2865322689" sldId="11456"/>
            <ac:spMk id="2" creationId="{096F5B1D-3B17-4E63-9204-F6D8AD91EB84}"/>
          </ac:spMkLst>
        </pc:spChg>
      </pc:sldChg>
    </pc:docChg>
  </pc:docChgLst>
  <pc:docChgLst>
    <pc:chgData name="Asdal Zita" userId="S::zita.asdal@ruter.no::99c19950-0ef5-48ae-a820-8a4bdd14cca0" providerId="AD" clId="Web-{0F08782A-479A-493F-BFA6-8FBA9C009C52}"/>
    <pc:docChg chg="addSld sldOrd">
      <pc:chgData name="Asdal Zita" userId="S::zita.asdal@ruter.no::99c19950-0ef5-48ae-a820-8a4bdd14cca0" providerId="AD" clId="Web-{0F08782A-479A-493F-BFA6-8FBA9C009C52}" dt="2021-04-21T10:32:04.759" v="1"/>
      <pc:docMkLst>
        <pc:docMk/>
      </pc:docMkLst>
      <pc:sldChg chg="new ord">
        <pc:chgData name="Asdal Zita" userId="S::zita.asdal@ruter.no::99c19950-0ef5-48ae-a820-8a4bdd14cca0" providerId="AD" clId="Web-{0F08782A-479A-493F-BFA6-8FBA9C009C52}" dt="2021-04-21T10:32:04.759" v="1"/>
        <pc:sldMkLst>
          <pc:docMk/>
          <pc:sldMk cId="865569994" sldId="1145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KH-SXD6E-001\Groups\30_Kommunikasjon\02_Prosjekt\Pressem&#248;ter%20trafikktall\Presentasjon%20av%202019%20tall_mars%202020\Kopi%20av%20Statistikk%20indeksutvikling%20bil%20og%20koll%20OSAK%202000-2019%20per%2020200228%20Hakse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ruter1-my.sharepoint.com/personal/trine_holand_ruter_no/Documents/Analyse/3.%20&#197;rsrapporttal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KH-SXD6E-001\Groups\40_&#216;konomi\4002%20Budsjett\Budsjett%202021\01%20Plan%20B\Egenkapitalutvikling\Utvikling%20egenkapital%202021-2022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82247765006386"/>
          <c:y val="3.5135135135135137E-2"/>
          <c:w val="0.78480204342273308"/>
          <c:h val="0.875"/>
        </c:manualLayout>
      </c:layout>
      <c:scatterChart>
        <c:scatterStyle val="lineMarker"/>
        <c:varyColors val="0"/>
        <c:ser>
          <c:idx val="0"/>
          <c:order val="0"/>
          <c:spPr>
            <a:ln w="12700" algn="ctr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Sheet1!$A$2:$F$2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CF-4CFB-9A10-91EC3E02C614}"/>
            </c:ext>
          </c:extLst>
        </c:ser>
        <c:ser>
          <c:idx val="1"/>
          <c:order val="1"/>
          <c:spPr>
            <a:ln w="19050" algn="ctr">
              <a:solidFill>
                <a:schemeClr val="accent4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Sheet1!$A$3:$F$3</c:f>
              <c:numCache>
                <c:formatCode>General</c:formatCode>
                <c:ptCount val="6"/>
                <c:pt idx="0">
                  <c:v>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4CF-4CFB-9A10-91EC3E02C614}"/>
            </c:ext>
          </c:extLst>
        </c:ser>
        <c:ser>
          <c:idx val="2"/>
          <c:order val="2"/>
          <c:spPr>
            <a:ln w="19050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Sheet1!$A$4:$F$4</c:f>
              <c:numCache>
                <c:formatCode>General</c:formatCode>
                <c:ptCount val="6"/>
                <c:pt idx="0">
                  <c:v>60</c:v>
                </c:pt>
                <c:pt idx="1">
                  <c:v>74</c:v>
                </c:pt>
                <c:pt idx="2">
                  <c:v>97</c:v>
                </c:pt>
                <c:pt idx="3">
                  <c:v>100</c:v>
                </c:pt>
                <c:pt idx="4">
                  <c:v>102</c:v>
                </c:pt>
                <c:pt idx="5">
                  <c:v>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4CF-4CFB-9A10-91EC3E02C614}"/>
            </c:ext>
          </c:extLst>
        </c:ser>
        <c:ser>
          <c:idx val="3"/>
          <c:order val="3"/>
          <c:spPr>
            <a:ln w="1905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Sheet1!$A$5:$F$5</c:f>
              <c:numCache>
                <c:formatCode>General</c:formatCode>
                <c:ptCount val="6"/>
                <c:pt idx="0">
                  <c:v>60</c:v>
                </c:pt>
                <c:pt idx="1">
                  <c:v>66</c:v>
                </c:pt>
                <c:pt idx="2">
                  <c:v>87</c:v>
                </c:pt>
                <c:pt idx="3">
                  <c:v>96</c:v>
                </c:pt>
                <c:pt idx="4">
                  <c:v>100</c:v>
                </c:pt>
                <c:pt idx="5">
                  <c:v>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4CF-4CFB-9A10-91EC3E02C614}"/>
            </c:ext>
          </c:extLst>
        </c:ser>
        <c:ser>
          <c:idx val="4"/>
          <c:order val="4"/>
          <c:spPr>
            <a:ln w="19050" algn="ctr">
              <a:solidFill>
                <a:schemeClr val="accent5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Sheet1!$A$6:$F$6</c:f>
              <c:numCache>
                <c:formatCode>General</c:formatCode>
                <c:ptCount val="6"/>
                <c:pt idx="0">
                  <c:v>60</c:v>
                </c:pt>
                <c:pt idx="1">
                  <c:v>56.999999999999993</c:v>
                </c:pt>
                <c:pt idx="2">
                  <c:v>82</c:v>
                </c:pt>
                <c:pt idx="3">
                  <c:v>91</c:v>
                </c:pt>
                <c:pt idx="4">
                  <c:v>95</c:v>
                </c:pt>
                <c:pt idx="5">
                  <c:v>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4CF-4CFB-9A10-91EC3E02C614}"/>
            </c:ext>
          </c:extLst>
        </c:ser>
        <c:ser>
          <c:idx val="5"/>
          <c:order val="5"/>
          <c:spPr>
            <a:ln w="19050" algn="ctr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Sheet1!$A$7:$F$7</c:f>
              <c:numCache>
                <c:formatCode>General</c:formatCode>
                <c:ptCount val="6"/>
                <c:pt idx="0">
                  <c:v>60</c:v>
                </c:pt>
                <c:pt idx="1">
                  <c:v>47</c:v>
                </c:pt>
                <c:pt idx="2">
                  <c:v>73</c:v>
                </c:pt>
                <c:pt idx="3">
                  <c:v>87</c:v>
                </c:pt>
                <c:pt idx="4">
                  <c:v>91</c:v>
                </c:pt>
                <c:pt idx="5">
                  <c:v>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4CF-4CFB-9A10-91EC3E02C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3278864"/>
        <c:axId val="1"/>
      </c:scatterChart>
      <c:valAx>
        <c:axId val="703278864"/>
        <c:scaling>
          <c:orientation val="minMax"/>
          <c:max val="2025"/>
          <c:min val="2020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1"/>
        <c:crosses val="min"/>
        <c:crossBetween val="midCat"/>
        <c:majorUnit val="1"/>
      </c:valAx>
      <c:valAx>
        <c:axId val="1"/>
        <c:scaling>
          <c:orientation val="minMax"/>
          <c:max val="1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703278864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466753162504056E-2"/>
          <c:y val="3.5135135135135137E-2"/>
          <c:w val="0.89004216672072656"/>
          <c:h val="0.875"/>
        </c:manualLayout>
      </c:layout>
      <c:scatterChart>
        <c:scatterStyle val="lineMarker"/>
        <c:varyColors val="0"/>
        <c:ser>
          <c:idx val="0"/>
          <c:order val="0"/>
          <c:spPr>
            <a:ln w="12700" algn="ctr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Sheet1!$A$2:$AZ$2</c:f>
              <c:numCache>
                <c:formatCode>General</c:formatCode>
                <c:ptCount val="5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  <c:pt idx="39">
                  <c:v>100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A1-4519-AEFE-A87C691D5C11}"/>
            </c:ext>
          </c:extLst>
        </c:ser>
        <c:ser>
          <c:idx val="1"/>
          <c:order val="1"/>
          <c:spPr>
            <a:ln w="28575" algn="ctr">
              <a:solidFill>
                <a:schemeClr val="accent4"/>
              </a:solidFill>
              <a:prstDash val="sysDot"/>
            </a:ln>
          </c:spPr>
          <c:marker>
            <c:symbol val="none"/>
          </c:marker>
          <c:dLbls>
            <c:dLbl>
              <c:idx val="12"/>
              <c:layout>
                <c:manualLayout>
                  <c:x val="9.0820629257216991E-3"/>
                  <c:y val="-2.90540540540540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Sheet1!$A$3:$AZ$3</c:f>
              <c:numCache>
                <c:formatCode>General</c:formatCode>
                <c:ptCount val="52"/>
                <c:pt idx="0">
                  <c:v>46</c:v>
                </c:pt>
                <c:pt idx="1">
                  <c:v>49</c:v>
                </c:pt>
                <c:pt idx="2">
                  <c:v>43</c:v>
                </c:pt>
                <c:pt idx="3">
                  <c:v>34</c:v>
                </c:pt>
                <c:pt idx="4">
                  <c:v>41</c:v>
                </c:pt>
                <c:pt idx="5">
                  <c:v>47</c:v>
                </c:pt>
                <c:pt idx="6">
                  <c:v>52</c:v>
                </c:pt>
                <c:pt idx="7">
                  <c:v>52</c:v>
                </c:pt>
                <c:pt idx="8">
                  <c:v>50</c:v>
                </c:pt>
                <c:pt idx="9">
                  <c:v>46</c:v>
                </c:pt>
                <c:pt idx="10">
                  <c:v>43</c:v>
                </c:pt>
                <c:pt idx="11">
                  <c:v>39</c:v>
                </c:pt>
                <c:pt idx="12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3A1-4519-AEFE-A87C691D5C11}"/>
            </c:ext>
          </c:extLst>
        </c:ser>
        <c:ser>
          <c:idx val="2"/>
          <c:order val="2"/>
          <c:spPr>
            <a:ln w="19050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Sheet1!$A$4:$AZ$4</c:f>
              <c:numCache>
                <c:formatCode>General</c:formatCode>
                <c:ptCount val="52"/>
                <c:pt idx="3">
                  <c:v>34</c:v>
                </c:pt>
                <c:pt idx="4">
                  <c:v>38</c:v>
                </c:pt>
                <c:pt idx="5">
                  <c:v>43</c:v>
                </c:pt>
                <c:pt idx="6">
                  <c:v>48</c:v>
                </c:pt>
                <c:pt idx="7">
                  <c:v>55.000000000000007</c:v>
                </c:pt>
                <c:pt idx="8">
                  <c:v>62</c:v>
                </c:pt>
                <c:pt idx="9">
                  <c:v>65</c:v>
                </c:pt>
                <c:pt idx="10">
                  <c:v>68</c:v>
                </c:pt>
                <c:pt idx="11">
                  <c:v>69</c:v>
                </c:pt>
                <c:pt idx="12">
                  <c:v>70</c:v>
                </c:pt>
                <c:pt idx="13">
                  <c:v>70</c:v>
                </c:pt>
                <c:pt idx="14">
                  <c:v>71</c:v>
                </c:pt>
                <c:pt idx="15">
                  <c:v>71</c:v>
                </c:pt>
                <c:pt idx="16">
                  <c:v>71</c:v>
                </c:pt>
                <c:pt idx="17">
                  <c:v>72</c:v>
                </c:pt>
                <c:pt idx="18">
                  <c:v>72</c:v>
                </c:pt>
                <c:pt idx="19">
                  <c:v>72</c:v>
                </c:pt>
                <c:pt idx="20">
                  <c:v>72</c:v>
                </c:pt>
                <c:pt idx="21">
                  <c:v>73</c:v>
                </c:pt>
                <c:pt idx="22">
                  <c:v>73</c:v>
                </c:pt>
                <c:pt idx="23">
                  <c:v>73</c:v>
                </c:pt>
                <c:pt idx="24">
                  <c:v>73</c:v>
                </c:pt>
                <c:pt idx="25">
                  <c:v>73</c:v>
                </c:pt>
                <c:pt idx="26">
                  <c:v>74</c:v>
                </c:pt>
                <c:pt idx="27">
                  <c:v>76</c:v>
                </c:pt>
                <c:pt idx="28">
                  <c:v>78</c:v>
                </c:pt>
                <c:pt idx="29">
                  <c:v>81</c:v>
                </c:pt>
                <c:pt idx="30">
                  <c:v>83</c:v>
                </c:pt>
                <c:pt idx="31">
                  <c:v>84</c:v>
                </c:pt>
                <c:pt idx="32">
                  <c:v>84</c:v>
                </c:pt>
                <c:pt idx="33">
                  <c:v>85</c:v>
                </c:pt>
                <c:pt idx="34">
                  <c:v>85</c:v>
                </c:pt>
                <c:pt idx="35">
                  <c:v>85</c:v>
                </c:pt>
                <c:pt idx="36">
                  <c:v>86</c:v>
                </c:pt>
                <c:pt idx="37">
                  <c:v>86</c:v>
                </c:pt>
                <c:pt idx="38">
                  <c:v>86</c:v>
                </c:pt>
                <c:pt idx="39">
                  <c:v>87</c:v>
                </c:pt>
                <c:pt idx="40">
                  <c:v>87</c:v>
                </c:pt>
                <c:pt idx="41">
                  <c:v>87</c:v>
                </c:pt>
                <c:pt idx="42">
                  <c:v>87</c:v>
                </c:pt>
                <c:pt idx="43">
                  <c:v>88</c:v>
                </c:pt>
                <c:pt idx="44">
                  <c:v>88</c:v>
                </c:pt>
                <c:pt idx="45">
                  <c:v>88</c:v>
                </c:pt>
                <c:pt idx="46">
                  <c:v>89</c:v>
                </c:pt>
                <c:pt idx="47">
                  <c:v>89</c:v>
                </c:pt>
                <c:pt idx="48">
                  <c:v>89</c:v>
                </c:pt>
                <c:pt idx="49">
                  <c:v>90</c:v>
                </c:pt>
                <c:pt idx="50">
                  <c:v>90</c:v>
                </c:pt>
                <c:pt idx="51">
                  <c:v>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3A1-4519-AEFE-A87C691D5C11}"/>
            </c:ext>
          </c:extLst>
        </c:ser>
        <c:ser>
          <c:idx val="3"/>
          <c:order val="3"/>
          <c:spPr>
            <a:ln w="1905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Sheet1!$A$5:$AZ$5</c:f>
              <c:numCache>
                <c:formatCode>General</c:formatCode>
                <c:ptCount val="52"/>
                <c:pt idx="3">
                  <c:v>34</c:v>
                </c:pt>
                <c:pt idx="4">
                  <c:v>35</c:v>
                </c:pt>
                <c:pt idx="5">
                  <c:v>36</c:v>
                </c:pt>
                <c:pt idx="6">
                  <c:v>38</c:v>
                </c:pt>
                <c:pt idx="7">
                  <c:v>43</c:v>
                </c:pt>
                <c:pt idx="8">
                  <c:v>50</c:v>
                </c:pt>
                <c:pt idx="9">
                  <c:v>55.000000000000007</c:v>
                </c:pt>
                <c:pt idx="10">
                  <c:v>57.999999999999993</c:v>
                </c:pt>
                <c:pt idx="11">
                  <c:v>60</c:v>
                </c:pt>
                <c:pt idx="12">
                  <c:v>61</c:v>
                </c:pt>
                <c:pt idx="13">
                  <c:v>61</c:v>
                </c:pt>
                <c:pt idx="14">
                  <c:v>61</c:v>
                </c:pt>
                <c:pt idx="15">
                  <c:v>61</c:v>
                </c:pt>
                <c:pt idx="16">
                  <c:v>61</c:v>
                </c:pt>
                <c:pt idx="17">
                  <c:v>61</c:v>
                </c:pt>
                <c:pt idx="18">
                  <c:v>62</c:v>
                </c:pt>
                <c:pt idx="19">
                  <c:v>62</c:v>
                </c:pt>
                <c:pt idx="20">
                  <c:v>62</c:v>
                </c:pt>
                <c:pt idx="21">
                  <c:v>63</c:v>
                </c:pt>
                <c:pt idx="22">
                  <c:v>63</c:v>
                </c:pt>
                <c:pt idx="23">
                  <c:v>64</c:v>
                </c:pt>
                <c:pt idx="24">
                  <c:v>64</c:v>
                </c:pt>
                <c:pt idx="25">
                  <c:v>64</c:v>
                </c:pt>
                <c:pt idx="26">
                  <c:v>64</c:v>
                </c:pt>
                <c:pt idx="27">
                  <c:v>65</c:v>
                </c:pt>
                <c:pt idx="28">
                  <c:v>65</c:v>
                </c:pt>
                <c:pt idx="29">
                  <c:v>65</c:v>
                </c:pt>
                <c:pt idx="30">
                  <c:v>66</c:v>
                </c:pt>
                <c:pt idx="31">
                  <c:v>68</c:v>
                </c:pt>
                <c:pt idx="32">
                  <c:v>70</c:v>
                </c:pt>
                <c:pt idx="33">
                  <c:v>74</c:v>
                </c:pt>
                <c:pt idx="34">
                  <c:v>77</c:v>
                </c:pt>
                <c:pt idx="35">
                  <c:v>78</c:v>
                </c:pt>
                <c:pt idx="36">
                  <c:v>78</c:v>
                </c:pt>
                <c:pt idx="37">
                  <c:v>79</c:v>
                </c:pt>
                <c:pt idx="38">
                  <c:v>79</c:v>
                </c:pt>
                <c:pt idx="39">
                  <c:v>80</c:v>
                </c:pt>
                <c:pt idx="40">
                  <c:v>80</c:v>
                </c:pt>
                <c:pt idx="41">
                  <c:v>81</c:v>
                </c:pt>
                <c:pt idx="42">
                  <c:v>81</c:v>
                </c:pt>
                <c:pt idx="43">
                  <c:v>82</c:v>
                </c:pt>
                <c:pt idx="44">
                  <c:v>82</c:v>
                </c:pt>
                <c:pt idx="45">
                  <c:v>83</c:v>
                </c:pt>
                <c:pt idx="46">
                  <c:v>83</c:v>
                </c:pt>
                <c:pt idx="47">
                  <c:v>84</c:v>
                </c:pt>
                <c:pt idx="48">
                  <c:v>84</c:v>
                </c:pt>
                <c:pt idx="49">
                  <c:v>85</c:v>
                </c:pt>
                <c:pt idx="50">
                  <c:v>85</c:v>
                </c:pt>
                <c:pt idx="51">
                  <c:v>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3A1-4519-AEFE-A87C691D5C11}"/>
            </c:ext>
          </c:extLst>
        </c:ser>
        <c:ser>
          <c:idx val="4"/>
          <c:order val="4"/>
          <c:spPr>
            <a:ln w="19050" algn="ctr">
              <a:solidFill>
                <a:schemeClr val="accent5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Sheet1!$A$6:$AZ$6</c:f>
              <c:numCache>
                <c:formatCode>General</c:formatCode>
                <c:ptCount val="52"/>
                <c:pt idx="3">
                  <c:v>34</c:v>
                </c:pt>
                <c:pt idx="4">
                  <c:v>32</c:v>
                </c:pt>
                <c:pt idx="5">
                  <c:v>32</c:v>
                </c:pt>
                <c:pt idx="6">
                  <c:v>33</c:v>
                </c:pt>
                <c:pt idx="7">
                  <c:v>36</c:v>
                </c:pt>
                <c:pt idx="8">
                  <c:v>39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51</c:v>
                </c:pt>
                <c:pt idx="16">
                  <c:v>51</c:v>
                </c:pt>
                <c:pt idx="17">
                  <c:v>51</c:v>
                </c:pt>
                <c:pt idx="18">
                  <c:v>52</c:v>
                </c:pt>
                <c:pt idx="19">
                  <c:v>52</c:v>
                </c:pt>
                <c:pt idx="20">
                  <c:v>52</c:v>
                </c:pt>
                <c:pt idx="21">
                  <c:v>52</c:v>
                </c:pt>
                <c:pt idx="22">
                  <c:v>52</c:v>
                </c:pt>
                <c:pt idx="23">
                  <c:v>52</c:v>
                </c:pt>
                <c:pt idx="24">
                  <c:v>53</c:v>
                </c:pt>
                <c:pt idx="25">
                  <c:v>53</c:v>
                </c:pt>
                <c:pt idx="26">
                  <c:v>53</c:v>
                </c:pt>
                <c:pt idx="27">
                  <c:v>53</c:v>
                </c:pt>
                <c:pt idx="28">
                  <c:v>53</c:v>
                </c:pt>
                <c:pt idx="29">
                  <c:v>54</c:v>
                </c:pt>
                <c:pt idx="30">
                  <c:v>54</c:v>
                </c:pt>
                <c:pt idx="31">
                  <c:v>55.000000000000007</c:v>
                </c:pt>
                <c:pt idx="32">
                  <c:v>56.000000000000007</c:v>
                </c:pt>
                <c:pt idx="33">
                  <c:v>56.999999999999993</c:v>
                </c:pt>
                <c:pt idx="34">
                  <c:v>59</c:v>
                </c:pt>
                <c:pt idx="35">
                  <c:v>61</c:v>
                </c:pt>
                <c:pt idx="36">
                  <c:v>64</c:v>
                </c:pt>
                <c:pt idx="37">
                  <c:v>67</c:v>
                </c:pt>
                <c:pt idx="38">
                  <c:v>71</c:v>
                </c:pt>
                <c:pt idx="39">
                  <c:v>74</c:v>
                </c:pt>
                <c:pt idx="40">
                  <c:v>75</c:v>
                </c:pt>
                <c:pt idx="41">
                  <c:v>76</c:v>
                </c:pt>
                <c:pt idx="42">
                  <c:v>76</c:v>
                </c:pt>
                <c:pt idx="43">
                  <c:v>77</c:v>
                </c:pt>
                <c:pt idx="44">
                  <c:v>77</c:v>
                </c:pt>
                <c:pt idx="45">
                  <c:v>78</c:v>
                </c:pt>
                <c:pt idx="46">
                  <c:v>78</c:v>
                </c:pt>
                <c:pt idx="47">
                  <c:v>79</c:v>
                </c:pt>
                <c:pt idx="48">
                  <c:v>79</c:v>
                </c:pt>
                <c:pt idx="49">
                  <c:v>80</c:v>
                </c:pt>
                <c:pt idx="50">
                  <c:v>80</c:v>
                </c:pt>
                <c:pt idx="51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3A1-4519-AEFE-A87C691D5C11}"/>
            </c:ext>
          </c:extLst>
        </c:ser>
        <c:ser>
          <c:idx val="5"/>
          <c:order val="5"/>
          <c:spPr>
            <a:ln w="19050" algn="ctr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Sheet1!$A$7:$AZ$7</c:f>
              <c:numCache>
                <c:formatCode>General</c:formatCode>
                <c:ptCount val="52"/>
                <c:pt idx="3">
                  <c:v>34</c:v>
                </c:pt>
                <c:pt idx="4">
                  <c:v>28.000000000000004</c:v>
                </c:pt>
                <c:pt idx="5">
                  <c:v>27</c:v>
                </c:pt>
                <c:pt idx="6">
                  <c:v>27</c:v>
                </c:pt>
                <c:pt idx="7">
                  <c:v>28.000000000000004</c:v>
                </c:pt>
                <c:pt idx="8">
                  <c:v>30</c:v>
                </c:pt>
                <c:pt idx="9">
                  <c:v>32</c:v>
                </c:pt>
                <c:pt idx="10">
                  <c:v>34</c:v>
                </c:pt>
                <c:pt idx="11">
                  <c:v>36</c:v>
                </c:pt>
                <c:pt idx="12">
                  <c:v>38</c:v>
                </c:pt>
                <c:pt idx="13">
                  <c:v>40</c:v>
                </c:pt>
                <c:pt idx="14">
                  <c:v>41</c:v>
                </c:pt>
                <c:pt idx="15">
                  <c:v>41</c:v>
                </c:pt>
                <c:pt idx="16">
                  <c:v>41</c:v>
                </c:pt>
                <c:pt idx="17">
                  <c:v>42</c:v>
                </c:pt>
                <c:pt idx="18">
                  <c:v>42</c:v>
                </c:pt>
                <c:pt idx="19">
                  <c:v>43</c:v>
                </c:pt>
                <c:pt idx="20">
                  <c:v>43</c:v>
                </c:pt>
                <c:pt idx="21">
                  <c:v>44</c:v>
                </c:pt>
                <c:pt idx="22">
                  <c:v>44</c:v>
                </c:pt>
                <c:pt idx="23">
                  <c:v>44</c:v>
                </c:pt>
                <c:pt idx="24">
                  <c:v>45</c:v>
                </c:pt>
                <c:pt idx="25">
                  <c:v>45</c:v>
                </c:pt>
                <c:pt idx="26">
                  <c:v>45</c:v>
                </c:pt>
                <c:pt idx="27">
                  <c:v>45</c:v>
                </c:pt>
                <c:pt idx="28">
                  <c:v>45</c:v>
                </c:pt>
                <c:pt idx="29">
                  <c:v>45</c:v>
                </c:pt>
                <c:pt idx="30">
                  <c:v>46</c:v>
                </c:pt>
                <c:pt idx="31">
                  <c:v>46</c:v>
                </c:pt>
                <c:pt idx="32">
                  <c:v>47</c:v>
                </c:pt>
                <c:pt idx="33">
                  <c:v>47</c:v>
                </c:pt>
                <c:pt idx="34">
                  <c:v>47</c:v>
                </c:pt>
                <c:pt idx="35">
                  <c:v>48</c:v>
                </c:pt>
                <c:pt idx="36">
                  <c:v>48</c:v>
                </c:pt>
                <c:pt idx="37">
                  <c:v>49</c:v>
                </c:pt>
                <c:pt idx="38">
                  <c:v>50</c:v>
                </c:pt>
                <c:pt idx="39">
                  <c:v>51</c:v>
                </c:pt>
                <c:pt idx="40">
                  <c:v>55.000000000000007</c:v>
                </c:pt>
                <c:pt idx="41">
                  <c:v>60</c:v>
                </c:pt>
                <c:pt idx="42">
                  <c:v>64</c:v>
                </c:pt>
                <c:pt idx="43">
                  <c:v>66</c:v>
                </c:pt>
                <c:pt idx="44">
                  <c:v>67</c:v>
                </c:pt>
                <c:pt idx="45">
                  <c:v>67</c:v>
                </c:pt>
                <c:pt idx="46">
                  <c:v>68</c:v>
                </c:pt>
                <c:pt idx="47">
                  <c:v>68</c:v>
                </c:pt>
                <c:pt idx="48">
                  <c:v>68</c:v>
                </c:pt>
                <c:pt idx="49">
                  <c:v>69</c:v>
                </c:pt>
                <c:pt idx="50">
                  <c:v>69</c:v>
                </c:pt>
                <c:pt idx="51">
                  <c:v>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23A1-4519-AEFE-A87C691D5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9759352"/>
        <c:axId val="1"/>
      </c:scatterChart>
      <c:valAx>
        <c:axId val="649759352"/>
        <c:scaling>
          <c:orientation val="minMax"/>
          <c:max val="52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1"/>
        <c:crosses val="min"/>
        <c:crossBetween val="midCat"/>
        <c:majorUnit val="2"/>
      </c:valAx>
      <c:valAx>
        <c:axId val="1"/>
        <c:scaling>
          <c:orientation val="minMax"/>
          <c:max val="1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649759352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760840998685937E-2"/>
          <c:y val="0.12645926410055938"/>
          <c:w val="0.87411426311437102"/>
          <c:h val="0.52711728920484635"/>
        </c:manualLayout>
      </c:layout>
      <c:lineChart>
        <c:grouping val="standard"/>
        <c:varyColors val="0"/>
        <c:ser>
          <c:idx val="2"/>
          <c:order val="0"/>
          <c:tx>
            <c:strRef>
              <c:f>'indeksutv 2007-2019 OsAk H'!$C$7</c:f>
              <c:strCache>
                <c:ptCount val="1"/>
                <c:pt idx="0">
                  <c:v>Befolkning Oslo og Akershus</c:v>
                </c:pt>
              </c:strCache>
            </c:strRef>
          </c:tx>
          <c:spPr>
            <a:ln w="38100">
              <a:solidFill>
                <a:srgbClr val="0070C0"/>
              </a:solidFill>
              <a:prstDash val="solid"/>
            </a:ln>
          </c:spPr>
          <c:marker>
            <c:symbol val="none"/>
          </c:marker>
          <c:cat>
            <c:numRef>
              <c:f>'indeksutv 2007-2019 OsAk H'!$B$8:$B$28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'indeksutv 2007-2019 OsAk H'!$C$8:$C$28</c:f>
              <c:numCache>
                <c:formatCode>0.00</c:formatCode>
                <c:ptCount val="21"/>
                <c:pt idx="0">
                  <c:v>91.500927769679123</c:v>
                </c:pt>
                <c:pt idx="1">
                  <c:v>92.221382458718338</c:v>
                </c:pt>
                <c:pt idx="2">
                  <c:v>93.155937842941341</c:v>
                </c:pt>
                <c:pt idx="3">
                  <c:v>94.119507966183789</c:v>
                </c:pt>
                <c:pt idx="4">
                  <c:v>95.213644415013718</c:v>
                </c:pt>
                <c:pt idx="5">
                  <c:v>96.572282968582186</c:v>
                </c:pt>
                <c:pt idx="6">
                  <c:v>98.150778367172165</c:v>
                </c:pt>
                <c:pt idx="7">
                  <c:v>100</c:v>
                </c:pt>
                <c:pt idx="8">
                  <c:v>102.12022865486266</c:v>
                </c:pt>
                <c:pt idx="9">
                  <c:v>104.19375293949724</c:v>
                </c:pt>
                <c:pt idx="10">
                  <c:v>106.14911235957685</c:v>
                </c:pt>
                <c:pt idx="11">
                  <c:v>108.31024243686369</c:v>
                </c:pt>
                <c:pt idx="12">
                  <c:v>110.43870753377058</c:v>
                </c:pt>
                <c:pt idx="13">
                  <c:v>112.34249559514143</c:v>
                </c:pt>
                <c:pt idx="14">
                  <c:v>114.31783774677153</c:v>
                </c:pt>
                <c:pt idx="15">
                  <c:v>116.18428103114638</c:v>
                </c:pt>
                <c:pt idx="16">
                  <c:v>118.12040648713408</c:v>
                </c:pt>
                <c:pt idx="17">
                  <c:v>119.73830577323109</c:v>
                </c:pt>
                <c:pt idx="18">
                  <c:v>121.32938982471822</c:v>
                </c:pt>
                <c:pt idx="19">
                  <c:v>123.19452276604059</c:v>
                </c:pt>
                <c:pt idx="20">
                  <c:v>126.67975449786999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98-4D81-8E76-2FB02D6582EE}"/>
            </c:ext>
          </c:extLst>
        </c:ser>
        <c:ser>
          <c:idx val="4"/>
          <c:order val="1"/>
          <c:tx>
            <c:strRef>
              <c:f>'indeksutv 2007-2019 OsAk H'!$D$7</c:f>
              <c:strCache>
                <c:ptCount val="1"/>
                <c:pt idx="0">
                  <c:v>Biltrafikk Oslo</c:v>
                </c:pt>
              </c:strCache>
            </c:strRef>
          </c:tx>
          <c:spPr>
            <a:ln w="38100">
              <a:solidFill>
                <a:srgbClr val="FFFFFF">
                  <a:lumMod val="50000"/>
                </a:srgbClr>
              </a:solidFill>
            </a:ln>
          </c:spPr>
          <c:marker>
            <c:symbol val="none"/>
          </c:marker>
          <c:dPt>
            <c:idx val="15"/>
            <c:bubble3D val="0"/>
            <c:spPr>
              <a:ln w="38100">
                <a:solidFill>
                  <a:srgbClr val="FFFFFF">
                    <a:lumMod val="50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2C98-4D81-8E76-2FB02D6582EE}"/>
              </c:ext>
            </c:extLst>
          </c:dPt>
          <c:cat>
            <c:numRef>
              <c:f>'indeksutv 2007-2019 OsAk H'!$B$8:$B$28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'indeksutv 2007-2019 OsAk H'!$D$8:$D$28</c:f>
              <c:numCache>
                <c:formatCode>0.00</c:formatCode>
                <c:ptCount val="21"/>
                <c:pt idx="0">
                  <c:v>92.729183856492511</c:v>
                </c:pt>
                <c:pt idx="1">
                  <c:v>94.30557998205289</c:v>
                </c:pt>
                <c:pt idx="2">
                  <c:v>95.62585810180164</c:v>
                </c:pt>
                <c:pt idx="3">
                  <c:v>95.912735676107033</c:v>
                </c:pt>
                <c:pt idx="4">
                  <c:v>97.063688504220337</c:v>
                </c:pt>
                <c:pt idx="5">
                  <c:v>98.325516454775197</c:v>
                </c:pt>
                <c:pt idx="6">
                  <c:v>98.52216748768474</c:v>
                </c:pt>
                <c:pt idx="7">
                  <c:v>100</c:v>
                </c:pt>
                <c:pt idx="8">
                  <c:v>99.7</c:v>
                </c:pt>
                <c:pt idx="9">
                  <c:v>96.808700000000002</c:v>
                </c:pt>
                <c:pt idx="10">
                  <c:v>97.195934800000003</c:v>
                </c:pt>
                <c:pt idx="11">
                  <c:v>97.779110408800008</c:v>
                </c:pt>
                <c:pt idx="12">
                  <c:v>99.050238844114403</c:v>
                </c:pt>
                <c:pt idx="13">
                  <c:v>99.743590516023204</c:v>
                </c:pt>
                <c:pt idx="14">
                  <c:v>100.74102642118343</c:v>
                </c:pt>
                <c:pt idx="15">
                  <c:v>101.24473155328936</c:v>
                </c:pt>
                <c:pt idx="16">
                  <c:v>99.827305311543299</c:v>
                </c:pt>
                <c:pt idx="17">
                  <c:v>100.42626914341255</c:v>
                </c:pt>
                <c:pt idx="18">
                  <c:v>98.618596298831122</c:v>
                </c:pt>
                <c:pt idx="19">
                  <c:v>99.11168928032528</c:v>
                </c:pt>
                <c:pt idx="20">
                  <c:v>94.453439884150001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98-4D81-8E76-2FB02D6582EE}"/>
            </c:ext>
          </c:extLst>
        </c:ser>
        <c:ser>
          <c:idx val="5"/>
          <c:order val="2"/>
          <c:tx>
            <c:strRef>
              <c:f>'indeksutv 2007-2019 OsAk H'!$E$7</c:f>
              <c:strCache>
                <c:ptCount val="1"/>
                <c:pt idx="0">
                  <c:v>Passasjerer kollektivtransport Oslo</c:v>
                </c:pt>
              </c:strCache>
            </c:strRef>
          </c:tx>
          <c:spPr>
            <a:ln w="38100">
              <a:solidFill>
                <a:srgbClr val="D60606"/>
              </a:solidFill>
            </a:ln>
          </c:spPr>
          <c:marker>
            <c:symbol val="none"/>
          </c:marker>
          <c:dPt>
            <c:idx val="12"/>
            <c:bubble3D val="0"/>
            <c:spPr>
              <a:ln w="38100">
                <a:solidFill>
                  <a:srgbClr val="D60606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C98-4D81-8E76-2FB02D6582EE}"/>
              </c:ext>
            </c:extLst>
          </c:dPt>
          <c:dPt>
            <c:idx val="13"/>
            <c:bubble3D val="0"/>
            <c:spPr>
              <a:ln w="38100">
                <a:solidFill>
                  <a:srgbClr val="D60606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C98-4D81-8E76-2FB02D6582EE}"/>
              </c:ext>
            </c:extLst>
          </c:dPt>
          <c:cat>
            <c:numRef>
              <c:f>'indeksutv 2007-2019 OsAk H'!$B$8:$B$28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'indeksutv 2007-2019 OsAk H'!$E$8:$E$28</c:f>
              <c:numCache>
                <c:formatCode>0.00</c:formatCode>
                <c:ptCount val="21"/>
                <c:pt idx="0">
                  <c:v>92.175899486007978</c:v>
                </c:pt>
                <c:pt idx="1">
                  <c:v>93.318103940605354</c:v>
                </c:pt>
                <c:pt idx="2">
                  <c:v>91.547687035979436</c:v>
                </c:pt>
                <c:pt idx="3">
                  <c:v>89.605939463163892</c:v>
                </c:pt>
                <c:pt idx="4">
                  <c:v>90.40548258138206</c:v>
                </c:pt>
                <c:pt idx="5">
                  <c:v>92.918332381496285</c:v>
                </c:pt>
                <c:pt idx="6">
                  <c:v>96.973158195316955</c:v>
                </c:pt>
                <c:pt idx="7">
                  <c:v>100.00000000000001</c:v>
                </c:pt>
                <c:pt idx="8">
                  <c:v>107.06110793832096</c:v>
                </c:pt>
                <c:pt idx="9">
                  <c:v>112.72742444853996</c:v>
                </c:pt>
                <c:pt idx="10">
                  <c:v>118.89118276639267</c:v>
                </c:pt>
                <c:pt idx="11">
                  <c:v>124.51770329940472</c:v>
                </c:pt>
                <c:pt idx="12">
                  <c:v>128.25403209118187</c:v>
                </c:pt>
                <c:pt idx="13">
                  <c:v>132.21614409479815</c:v>
                </c:pt>
                <c:pt idx="14">
                  <c:v>136.58390585041155</c:v>
                </c:pt>
                <c:pt idx="15">
                  <c:v>143.35694472875488</c:v>
                </c:pt>
                <c:pt idx="16">
                  <c:v>149.78603247714329</c:v>
                </c:pt>
                <c:pt idx="17">
                  <c:v>158.88957454302604</c:v>
                </c:pt>
                <c:pt idx="18">
                  <c:v>165.28104882672355</c:v>
                </c:pt>
                <c:pt idx="19">
                  <c:v>169.90414757788469</c:v>
                </c:pt>
                <c:pt idx="20">
                  <c:v>101.48418570453801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C98-4D81-8E76-2FB02D6582EE}"/>
            </c:ext>
          </c:extLst>
        </c:ser>
        <c:ser>
          <c:idx val="6"/>
          <c:order val="3"/>
          <c:tx>
            <c:strRef>
              <c:f>'indeksutv 2007-2019 OsAk H'!$F$7</c:f>
              <c:strCache>
                <c:ptCount val="1"/>
                <c:pt idx="0">
                  <c:v>Biltrafikk Akershus</c:v>
                </c:pt>
              </c:strCache>
            </c:strRef>
          </c:tx>
          <c:spPr>
            <a:ln w="38100">
              <a:solidFill>
                <a:srgbClr val="FFFFFF">
                  <a:lumMod val="65000"/>
                </a:srgbClr>
              </a:solidFill>
            </a:ln>
          </c:spPr>
          <c:marker>
            <c:symbol val="none"/>
          </c:marker>
          <c:cat>
            <c:numRef>
              <c:f>'indeksutv 2007-2019 OsAk H'!$B$8:$B$28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'indeksutv 2007-2019 OsAk H'!$F$8:$F$28</c:f>
              <c:numCache>
                <c:formatCode>0.00</c:formatCode>
                <c:ptCount val="21"/>
                <c:pt idx="0">
                  <c:v>86.139444470998114</c:v>
                </c:pt>
                <c:pt idx="1">
                  <c:v>88.379070027244055</c:v>
                </c:pt>
                <c:pt idx="2">
                  <c:v>90.235030497816169</c:v>
                </c:pt>
                <c:pt idx="3">
                  <c:v>91.498320924785602</c:v>
                </c:pt>
                <c:pt idx="4">
                  <c:v>93.145290701431747</c:v>
                </c:pt>
                <c:pt idx="5">
                  <c:v>95.194487096863227</c:v>
                </c:pt>
                <c:pt idx="6">
                  <c:v>96.432015429122458</c:v>
                </c:pt>
                <c:pt idx="7">
                  <c:v>100</c:v>
                </c:pt>
                <c:pt idx="8">
                  <c:v>101</c:v>
                </c:pt>
                <c:pt idx="9">
                  <c:v>99.686999999999998</c:v>
                </c:pt>
                <c:pt idx="10">
                  <c:v>101.182305</c:v>
                </c:pt>
                <c:pt idx="11">
                  <c:v>103.00358649</c:v>
                </c:pt>
                <c:pt idx="12">
                  <c:v>105.16666180629001</c:v>
                </c:pt>
                <c:pt idx="13">
                  <c:v>106.00799510074033</c:v>
                </c:pt>
                <c:pt idx="14">
                  <c:v>107.4921070321507</c:v>
                </c:pt>
                <c:pt idx="15">
                  <c:v>109.31947285169726</c:v>
                </c:pt>
                <c:pt idx="16">
                  <c:v>110.74062599876932</c:v>
                </c:pt>
                <c:pt idx="17">
                  <c:v>112.29099476275209</c:v>
                </c:pt>
                <c:pt idx="18">
                  <c:v>110.83121183083631</c:v>
                </c:pt>
                <c:pt idx="19">
                  <c:v>110.94204304266715</c:v>
                </c:pt>
                <c:pt idx="20">
                  <c:v>101.95573755621101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C98-4D81-8E76-2FB02D6582EE}"/>
            </c:ext>
          </c:extLst>
        </c:ser>
        <c:ser>
          <c:idx val="0"/>
          <c:order val="4"/>
          <c:tx>
            <c:strRef>
              <c:f>'indeksutv 2007-2019 OsAk H'!$G$7</c:f>
              <c:strCache>
                <c:ptCount val="1"/>
                <c:pt idx="0">
                  <c:v>Passasjerer kollektivtransport Akershus</c:v>
                </c:pt>
              </c:strCache>
            </c:strRef>
          </c:tx>
          <c:spPr>
            <a:ln w="38100">
              <a:solidFill>
                <a:srgbClr val="76A300"/>
              </a:solidFill>
            </a:ln>
          </c:spPr>
          <c:marker>
            <c:symbol val="none"/>
          </c:marker>
          <c:dPt>
            <c:idx val="12"/>
            <c:bubble3D val="0"/>
            <c:spPr>
              <a:ln w="38100">
                <a:solidFill>
                  <a:srgbClr val="76A3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2C98-4D81-8E76-2FB02D6582EE}"/>
              </c:ext>
            </c:extLst>
          </c:dPt>
          <c:dPt>
            <c:idx val="13"/>
            <c:bubble3D val="0"/>
            <c:spPr>
              <a:ln w="38100">
                <a:solidFill>
                  <a:srgbClr val="76A3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2C98-4D81-8E76-2FB02D6582EE}"/>
              </c:ext>
            </c:extLst>
          </c:dPt>
          <c:cat>
            <c:numRef>
              <c:f>'indeksutv 2007-2019 OsAk H'!$B$8:$B$28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'indeksutv 2007-2019 OsAk H'!$G$8:$G$28</c:f>
              <c:numCache>
                <c:formatCode>0.00</c:formatCode>
                <c:ptCount val="21"/>
                <c:pt idx="0">
                  <c:v>98.666666666666671</c:v>
                </c:pt>
                <c:pt idx="1">
                  <c:v>96.000000000000014</c:v>
                </c:pt>
                <c:pt idx="2">
                  <c:v>92.952380952380949</c:v>
                </c:pt>
                <c:pt idx="3">
                  <c:v>93.142857142857167</c:v>
                </c:pt>
                <c:pt idx="4">
                  <c:v>94.095238095238116</c:v>
                </c:pt>
                <c:pt idx="5">
                  <c:v>95.80952380952381</c:v>
                </c:pt>
                <c:pt idx="6">
                  <c:v>98.095238095238102</c:v>
                </c:pt>
                <c:pt idx="7">
                  <c:v>100</c:v>
                </c:pt>
                <c:pt idx="8">
                  <c:v>107.45488139031227</c:v>
                </c:pt>
                <c:pt idx="9">
                  <c:v>112.33117006547154</c:v>
                </c:pt>
                <c:pt idx="10">
                  <c:v>118.81796027792201</c:v>
                </c:pt>
                <c:pt idx="11">
                  <c:v>128.36457474706279</c:v>
                </c:pt>
                <c:pt idx="12">
                  <c:v>143.2162049385048</c:v>
                </c:pt>
                <c:pt idx="13">
                  <c:v>147.5293097918067</c:v>
                </c:pt>
                <c:pt idx="14">
                  <c:v>152.70684149097758</c:v>
                </c:pt>
                <c:pt idx="15">
                  <c:v>158.43948191707372</c:v>
                </c:pt>
                <c:pt idx="16">
                  <c:v>168.1659683076677</c:v>
                </c:pt>
                <c:pt idx="17">
                  <c:v>177.04627453106053</c:v>
                </c:pt>
                <c:pt idx="18">
                  <c:v>185.75798997003201</c:v>
                </c:pt>
                <c:pt idx="19">
                  <c:v>192.14820873220651</c:v>
                </c:pt>
                <c:pt idx="20">
                  <c:v>119.555078976453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C98-4D81-8E76-2FB02D658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3428352"/>
        <c:axId val="553429136"/>
        <c:extLst>
          <c:ext xmlns:c15="http://schemas.microsoft.com/office/drawing/2012/chart" uri="{02D57815-91ED-43cb-92C2-25804820EDAC}">
            <c15:filteredLineSeries>
              <c15:ser>
                <c:idx val="1"/>
                <c:order val="5"/>
                <c:tx>
                  <c:strRef>
                    <c:extLst>
                      <c:ext uri="{02D57815-91ED-43cb-92C2-25804820EDAC}">
                        <c15:formulaRef>
                          <c15:sqref>'indeksutv 2007-2019 OsAk H'!$H$7</c15:sqref>
                        </c15:formulaRef>
                      </c:ext>
                    </c:extLst>
                    <c:strCache>
                      <c:ptCount val="1"/>
                      <c:pt idx="0">
                        <c:v>Vognkm</c:v>
                      </c:pt>
                    </c:strCache>
                  </c:strRef>
                </c:tx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'indeksutv 2007-2019 OsAk H'!$B$8:$B$28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'indeksutv 2007-2019 OsAk H'!$H$8:$H$28</c15:sqref>
                        </c15:formulaRef>
                      </c:ext>
                    </c:extLst>
                    <c:numCache>
                      <c:formatCode>0.00</c:formatCode>
                      <c:ptCount val="21"/>
                      <c:pt idx="0">
                        <c:v>86.075118652234977</c:v>
                      </c:pt>
                      <c:pt idx="1">
                        <c:v>85.649706204200882</c:v>
                      </c:pt>
                      <c:pt idx="2">
                        <c:v>88.060376743060829</c:v>
                      </c:pt>
                      <c:pt idx="3">
                        <c:v>89.94849757354406</c:v>
                      </c:pt>
                      <c:pt idx="4">
                        <c:v>90.528916137226858</c:v>
                      </c:pt>
                      <c:pt idx="5">
                        <c:v>90.402450942716783</c:v>
                      </c:pt>
                      <c:pt idx="6">
                        <c:v>93.355086784254254</c:v>
                      </c:pt>
                      <c:pt idx="7">
                        <c:v>100</c:v>
                      </c:pt>
                      <c:pt idx="8">
                        <c:v>104.08891404114058</c:v>
                      </c:pt>
                      <c:pt idx="9">
                        <c:v>104.91163018142269</c:v>
                      </c:pt>
                      <c:pt idx="10">
                        <c:v>111.32659160926583</c:v>
                      </c:pt>
                      <c:pt idx="11">
                        <c:v>116.65197718851984</c:v>
                      </c:pt>
                      <c:pt idx="12">
                        <c:v>121.28663856166915</c:v>
                      </c:pt>
                      <c:pt idx="13">
                        <c:v>128.61082524070778</c:v>
                      </c:pt>
                      <c:pt idx="14">
                        <c:v>132.6608193785371</c:v>
                      </c:pt>
                      <c:pt idx="15">
                        <c:v>137.8518221536925</c:v>
                      </c:pt>
                      <c:pt idx="16">
                        <c:v>150.40382436291546</c:v>
                      </c:pt>
                      <c:pt idx="17">
                        <c:v>160.26744398271285</c:v>
                      </c:pt>
                      <c:pt idx="18">
                        <c:v>169.7104066421891</c:v>
                      </c:pt>
                      <c:pt idx="19">
                        <c:v>173.31061076808155</c:v>
                      </c:pt>
                      <c:pt idx="20">
                        <c:v>176.23350000697801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F-2C98-4D81-8E76-2FB02D6582EE}"/>
                  </c:ext>
                </c:extLst>
              </c15:ser>
            </c15:filteredLineSeries>
          </c:ext>
        </c:extLst>
      </c:lineChart>
      <c:valAx>
        <c:axId val="553429136"/>
        <c:scaling>
          <c:orientation val="minMax"/>
          <c:max val="200"/>
          <c:min val="80"/>
        </c:scaling>
        <c:delete val="0"/>
        <c:axPos val="r"/>
        <c:majorGridlines>
          <c:spPr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3428352"/>
        <c:crosses val="max"/>
        <c:crossBetween val="between"/>
        <c:majorUnit val="10"/>
      </c:valAx>
      <c:catAx>
        <c:axId val="55342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3429136"/>
        <c:crosses val="autoZero"/>
        <c:auto val="1"/>
        <c:lblAlgn val="ctr"/>
        <c:lblOffset val="100"/>
        <c:noMultiLvlLbl val="0"/>
      </c:catAx>
      <c:spPr>
        <a:solidFill>
          <a:srgbClr val="FEEEE1"/>
        </a:solidFill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200">
                <a:solidFill>
                  <a:sysClr val="windowText" lastClr="000000"/>
                </a:solidFill>
                <a:latin typeface="+mn-lt"/>
              </a:defRPr>
            </a:pPr>
            <a:endParaRPr lang="nb-NO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ysClr val="windowText" lastClr="000000"/>
                </a:solidFill>
                <a:latin typeface="+mn-lt"/>
              </a:defRPr>
            </a:pPr>
            <a:endParaRPr lang="nb-NO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ysClr val="windowText" lastClr="000000"/>
                </a:solidFill>
                <a:latin typeface="+mn-lt"/>
              </a:defRPr>
            </a:pPr>
            <a:endParaRPr lang="nb-NO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ysClr val="windowText" lastClr="000000"/>
                </a:solidFill>
                <a:latin typeface="+mn-lt"/>
              </a:defRPr>
            </a:pPr>
            <a:endParaRPr lang="nb-NO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ysClr val="windowText" lastClr="000000"/>
                </a:solidFill>
                <a:latin typeface="+mn-lt"/>
              </a:defRPr>
            </a:pPr>
            <a:endParaRPr lang="nb-NO"/>
          </a:p>
        </c:txPr>
      </c:legendEntry>
      <c:layout>
        <c:manualLayout>
          <c:xMode val="edge"/>
          <c:yMode val="edge"/>
          <c:x val="6.4282992618096946E-2"/>
          <c:y val="0.79046219297019349"/>
          <c:w val="0.87165403264094787"/>
          <c:h val="0.17183616404308202"/>
        </c:manualLayout>
      </c:layout>
      <c:overlay val="0"/>
      <c:spPr>
        <a:solidFill>
          <a:srgbClr val="FEEEE1"/>
        </a:solidFill>
        <a:ln w="25400">
          <a:noFill/>
        </a:ln>
      </c:spPr>
      <c:txPr>
        <a:bodyPr/>
        <a:lstStyle/>
        <a:p>
          <a:pPr>
            <a:defRPr sz="1200">
              <a:solidFill>
                <a:schemeClr val="bg1">
                  <a:lumMod val="95000"/>
                </a:schemeClr>
              </a:solidFill>
              <a:latin typeface="+mn-lt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rgbClr val="FEEEE1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/>
        </a:defRPr>
      </a:pPr>
      <a:endParaRPr lang="nb-N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100"/>
              <a:t>Markedsandel pr mobilitetstype 2019-2020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7.6439441053804014E-2"/>
          <c:y val="0.18101851851851855"/>
          <c:w val="0.87055413254066139"/>
          <c:h val="0.511370451604057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Markedsandeler!$C$6</c:f>
              <c:strCache>
                <c:ptCount val="1"/>
                <c:pt idx="0">
                  <c:v>Kollektiv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Markedsandeler!$D$4:$E$4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Markedsandeler!$D$6:$E$6</c:f>
              <c:numCache>
                <c:formatCode>0%</c:formatCode>
                <c:ptCount val="2"/>
                <c:pt idx="0">
                  <c:v>0.188</c:v>
                </c:pt>
                <c:pt idx="1">
                  <c:v>0.30599999999999999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AE-471C-9882-F3C4169DB255}"/>
            </c:ext>
          </c:extLst>
        </c:ser>
        <c:ser>
          <c:idx val="1"/>
          <c:order val="1"/>
          <c:tx>
            <c:strRef>
              <c:f>Markedsandeler!$C$5</c:f>
              <c:strCache>
                <c:ptCount val="1"/>
                <c:pt idx="0">
                  <c:v>Bil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Markedsandeler!$D$4:$E$4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Markedsandeler!$D$5:$E$5</c:f>
              <c:numCache>
                <c:formatCode>0%</c:formatCode>
                <c:ptCount val="2"/>
                <c:pt idx="0">
                  <c:v>0.46200000000000002</c:v>
                </c:pt>
                <c:pt idx="1">
                  <c:v>0.434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AE-471C-9882-F3C4169DB255}"/>
            </c:ext>
          </c:extLst>
        </c:ser>
        <c:ser>
          <c:idx val="2"/>
          <c:order val="2"/>
          <c:tx>
            <c:strRef>
              <c:f>Markedsandeler!$C$7</c:f>
              <c:strCache>
                <c:ptCount val="1"/>
                <c:pt idx="0">
                  <c:v>Gange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Markedsandeler!$D$4:$E$4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Markedsandeler!$D$7:$E$7</c:f>
              <c:numCache>
                <c:formatCode>0%</c:formatCode>
                <c:ptCount val="2"/>
                <c:pt idx="0">
                  <c:v>0.27800000000000002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AE-471C-9882-F3C4169DB255}"/>
            </c:ext>
          </c:extLst>
        </c:ser>
        <c:ser>
          <c:idx val="3"/>
          <c:order val="3"/>
          <c:tx>
            <c:strRef>
              <c:f>Markedsandeler!$C$8</c:f>
              <c:strCache>
                <c:ptCount val="1"/>
                <c:pt idx="0">
                  <c:v>Sykkel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Markedsandeler!$D$4:$E$4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Markedsandeler!$D$8:$E$8</c:f>
              <c:numCache>
                <c:formatCode>0%</c:formatCode>
                <c:ptCount val="2"/>
                <c:pt idx="0">
                  <c:v>5.8999999999999997E-2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AE-471C-9882-F3C4169DB255}"/>
            </c:ext>
          </c:extLst>
        </c:ser>
        <c:ser>
          <c:idx val="4"/>
          <c:order val="4"/>
          <c:tx>
            <c:strRef>
              <c:f>Markedsandeler!$C$9</c:f>
              <c:strCache>
                <c:ptCount val="1"/>
                <c:pt idx="0">
                  <c:v>Andre transportmidler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Markedsandeler!$D$4:$E$4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Markedsandeler!$D$9:$E$9</c:f>
              <c:numCache>
                <c:formatCode>0%</c:formatCode>
                <c:ptCount val="2"/>
                <c:pt idx="0">
                  <c:v>1.2999999999999999E-2</c:v>
                </c:pt>
                <c:pt idx="1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AE-471C-9882-F3C4169DB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648536256"/>
        <c:axId val="648539536"/>
      </c:barChart>
      <c:catAx>
        <c:axId val="648536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8539536"/>
        <c:crosses val="autoZero"/>
        <c:auto val="1"/>
        <c:lblAlgn val="ctr"/>
        <c:lblOffset val="100"/>
        <c:noMultiLvlLbl val="0"/>
      </c:catAx>
      <c:valAx>
        <c:axId val="64853953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853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857137649460487"/>
          <c:w val="0.97757777345592012"/>
          <c:h val="0.16365084572761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82247765006386"/>
          <c:y val="3.5135135135135137E-2"/>
          <c:w val="0.78480204342273308"/>
          <c:h val="0.875"/>
        </c:manualLayout>
      </c:layout>
      <c:scatterChart>
        <c:scatterStyle val="lineMarker"/>
        <c:varyColors val="0"/>
        <c:ser>
          <c:idx val="0"/>
          <c:order val="0"/>
          <c:spPr>
            <a:ln w="12700" algn="ctr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Sheet1!$A$2:$F$2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CF-4CFB-9A10-91EC3E02C614}"/>
            </c:ext>
          </c:extLst>
        </c:ser>
        <c:ser>
          <c:idx val="1"/>
          <c:order val="1"/>
          <c:spPr>
            <a:ln w="19050" algn="ctr">
              <a:solidFill>
                <a:schemeClr val="accent4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Sheet1!$A$3:$F$3</c:f>
              <c:numCache>
                <c:formatCode>General</c:formatCode>
                <c:ptCount val="6"/>
                <c:pt idx="0">
                  <c:v>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4CF-4CFB-9A10-91EC3E02C614}"/>
            </c:ext>
          </c:extLst>
        </c:ser>
        <c:ser>
          <c:idx val="2"/>
          <c:order val="2"/>
          <c:spPr>
            <a:ln w="19050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Sheet1!$A$4:$F$4</c:f>
              <c:numCache>
                <c:formatCode>General</c:formatCode>
                <c:ptCount val="6"/>
                <c:pt idx="0">
                  <c:v>60</c:v>
                </c:pt>
                <c:pt idx="1">
                  <c:v>74</c:v>
                </c:pt>
                <c:pt idx="2">
                  <c:v>97</c:v>
                </c:pt>
                <c:pt idx="3">
                  <c:v>100</c:v>
                </c:pt>
                <c:pt idx="4">
                  <c:v>102</c:v>
                </c:pt>
                <c:pt idx="5">
                  <c:v>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4CF-4CFB-9A10-91EC3E02C614}"/>
            </c:ext>
          </c:extLst>
        </c:ser>
        <c:ser>
          <c:idx val="3"/>
          <c:order val="3"/>
          <c:spPr>
            <a:ln w="1905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Sheet1!$A$5:$F$5</c:f>
              <c:numCache>
                <c:formatCode>General</c:formatCode>
                <c:ptCount val="6"/>
                <c:pt idx="0">
                  <c:v>60</c:v>
                </c:pt>
                <c:pt idx="1">
                  <c:v>66</c:v>
                </c:pt>
                <c:pt idx="2">
                  <c:v>87</c:v>
                </c:pt>
                <c:pt idx="3">
                  <c:v>96</c:v>
                </c:pt>
                <c:pt idx="4">
                  <c:v>100</c:v>
                </c:pt>
                <c:pt idx="5">
                  <c:v>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4CF-4CFB-9A10-91EC3E02C614}"/>
            </c:ext>
          </c:extLst>
        </c:ser>
        <c:ser>
          <c:idx val="4"/>
          <c:order val="4"/>
          <c:spPr>
            <a:ln w="19050" algn="ctr">
              <a:solidFill>
                <a:schemeClr val="accent5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Sheet1!$A$6:$F$6</c:f>
              <c:numCache>
                <c:formatCode>General</c:formatCode>
                <c:ptCount val="6"/>
                <c:pt idx="0">
                  <c:v>60</c:v>
                </c:pt>
                <c:pt idx="1">
                  <c:v>56.999999999999993</c:v>
                </c:pt>
                <c:pt idx="2">
                  <c:v>82</c:v>
                </c:pt>
                <c:pt idx="3">
                  <c:v>91</c:v>
                </c:pt>
                <c:pt idx="4">
                  <c:v>95</c:v>
                </c:pt>
                <c:pt idx="5">
                  <c:v>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4CF-4CFB-9A10-91EC3E02C614}"/>
            </c:ext>
          </c:extLst>
        </c:ser>
        <c:ser>
          <c:idx val="5"/>
          <c:order val="5"/>
          <c:spPr>
            <a:ln w="19050" algn="ctr">
              <a:solidFill>
                <a:srgbClr val="808080"/>
              </a:solidFill>
              <a:prstDash val="solid"/>
            </a:ln>
          </c:spPr>
          <c:marker>
            <c:symbol val="none"/>
          </c:marker>
          <c:xVal>
            <c:numRef>
              <c:f>Sheet1!$A$1:$F$1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Sheet1!$A$7:$F$7</c:f>
              <c:numCache>
                <c:formatCode>General</c:formatCode>
                <c:ptCount val="6"/>
                <c:pt idx="0">
                  <c:v>60</c:v>
                </c:pt>
                <c:pt idx="1">
                  <c:v>47</c:v>
                </c:pt>
                <c:pt idx="2">
                  <c:v>73</c:v>
                </c:pt>
                <c:pt idx="3">
                  <c:v>87</c:v>
                </c:pt>
                <c:pt idx="4">
                  <c:v>91</c:v>
                </c:pt>
                <c:pt idx="5">
                  <c:v>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4CF-4CFB-9A10-91EC3E02C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3278864"/>
        <c:axId val="1"/>
      </c:scatterChart>
      <c:valAx>
        <c:axId val="703278864"/>
        <c:scaling>
          <c:orientation val="minMax"/>
          <c:max val="2025"/>
          <c:min val="2020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1"/>
        <c:crosses val="min"/>
        <c:crossBetween val="midCat"/>
        <c:majorUnit val="1"/>
      </c:valAx>
      <c:valAx>
        <c:axId val="1"/>
        <c:scaling>
          <c:orientation val="minMax"/>
          <c:max val="1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703278864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466753162504056E-2"/>
          <c:y val="3.5135135135135137E-2"/>
          <c:w val="0.89004216672072656"/>
          <c:h val="0.875"/>
        </c:manualLayout>
      </c:layout>
      <c:scatterChart>
        <c:scatterStyle val="lineMarker"/>
        <c:varyColors val="0"/>
        <c:ser>
          <c:idx val="0"/>
          <c:order val="0"/>
          <c:spPr>
            <a:ln w="12700" algn="ctr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Sheet1!$A$2:$AZ$2</c:f>
              <c:numCache>
                <c:formatCode>General</c:formatCode>
                <c:ptCount val="5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  <c:pt idx="39">
                  <c:v>100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A1-4519-AEFE-A87C691D5C11}"/>
            </c:ext>
          </c:extLst>
        </c:ser>
        <c:ser>
          <c:idx val="1"/>
          <c:order val="1"/>
          <c:spPr>
            <a:ln w="28575" algn="ctr">
              <a:solidFill>
                <a:schemeClr val="accent4"/>
              </a:solidFill>
              <a:prstDash val="sysDot"/>
            </a:ln>
          </c:spPr>
          <c:marker>
            <c:symbol val="none"/>
          </c:marker>
          <c:dLbls>
            <c:dLbl>
              <c:idx val="12"/>
              <c:layout>
                <c:manualLayout>
                  <c:x val="9.0820629257216991E-3"/>
                  <c:y val="-2.90540540540540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Sheet1!$A$3:$AZ$3</c:f>
              <c:numCache>
                <c:formatCode>General</c:formatCode>
                <c:ptCount val="52"/>
                <c:pt idx="0">
                  <c:v>46</c:v>
                </c:pt>
                <c:pt idx="1">
                  <c:v>49</c:v>
                </c:pt>
                <c:pt idx="2">
                  <c:v>43</c:v>
                </c:pt>
                <c:pt idx="3">
                  <c:v>34</c:v>
                </c:pt>
                <c:pt idx="4">
                  <c:v>41</c:v>
                </c:pt>
                <c:pt idx="5">
                  <c:v>47</c:v>
                </c:pt>
                <c:pt idx="6">
                  <c:v>52</c:v>
                </c:pt>
                <c:pt idx="7">
                  <c:v>52</c:v>
                </c:pt>
                <c:pt idx="8">
                  <c:v>50</c:v>
                </c:pt>
                <c:pt idx="9">
                  <c:v>46</c:v>
                </c:pt>
                <c:pt idx="10">
                  <c:v>43</c:v>
                </c:pt>
                <c:pt idx="11">
                  <c:v>39</c:v>
                </c:pt>
                <c:pt idx="12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3A1-4519-AEFE-A87C691D5C11}"/>
            </c:ext>
          </c:extLst>
        </c:ser>
        <c:ser>
          <c:idx val="2"/>
          <c:order val="2"/>
          <c:spPr>
            <a:ln w="19050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Sheet1!$A$4:$AZ$4</c:f>
              <c:numCache>
                <c:formatCode>General</c:formatCode>
                <c:ptCount val="52"/>
                <c:pt idx="3">
                  <c:v>34</c:v>
                </c:pt>
                <c:pt idx="4">
                  <c:v>38</c:v>
                </c:pt>
                <c:pt idx="5">
                  <c:v>43</c:v>
                </c:pt>
                <c:pt idx="6">
                  <c:v>48</c:v>
                </c:pt>
                <c:pt idx="7">
                  <c:v>55.000000000000007</c:v>
                </c:pt>
                <c:pt idx="8">
                  <c:v>62</c:v>
                </c:pt>
                <c:pt idx="9">
                  <c:v>65</c:v>
                </c:pt>
                <c:pt idx="10">
                  <c:v>68</c:v>
                </c:pt>
                <c:pt idx="11">
                  <c:v>69</c:v>
                </c:pt>
                <c:pt idx="12">
                  <c:v>70</c:v>
                </c:pt>
                <c:pt idx="13">
                  <c:v>70</c:v>
                </c:pt>
                <c:pt idx="14">
                  <c:v>71</c:v>
                </c:pt>
                <c:pt idx="15">
                  <c:v>71</c:v>
                </c:pt>
                <c:pt idx="16">
                  <c:v>71</c:v>
                </c:pt>
                <c:pt idx="17">
                  <c:v>72</c:v>
                </c:pt>
                <c:pt idx="18">
                  <c:v>72</c:v>
                </c:pt>
                <c:pt idx="19">
                  <c:v>72</c:v>
                </c:pt>
                <c:pt idx="20">
                  <c:v>72</c:v>
                </c:pt>
                <c:pt idx="21">
                  <c:v>73</c:v>
                </c:pt>
                <c:pt idx="22">
                  <c:v>73</c:v>
                </c:pt>
                <c:pt idx="23">
                  <c:v>73</c:v>
                </c:pt>
                <c:pt idx="24">
                  <c:v>73</c:v>
                </c:pt>
                <c:pt idx="25">
                  <c:v>73</c:v>
                </c:pt>
                <c:pt idx="26">
                  <c:v>74</c:v>
                </c:pt>
                <c:pt idx="27">
                  <c:v>76</c:v>
                </c:pt>
                <c:pt idx="28">
                  <c:v>78</c:v>
                </c:pt>
                <c:pt idx="29">
                  <c:v>81</c:v>
                </c:pt>
                <c:pt idx="30">
                  <c:v>83</c:v>
                </c:pt>
                <c:pt idx="31">
                  <c:v>84</c:v>
                </c:pt>
                <c:pt idx="32">
                  <c:v>84</c:v>
                </c:pt>
                <c:pt idx="33">
                  <c:v>85</c:v>
                </c:pt>
                <c:pt idx="34">
                  <c:v>85</c:v>
                </c:pt>
                <c:pt idx="35">
                  <c:v>85</c:v>
                </c:pt>
                <c:pt idx="36">
                  <c:v>86</c:v>
                </c:pt>
                <c:pt idx="37">
                  <c:v>86</c:v>
                </c:pt>
                <c:pt idx="38">
                  <c:v>86</c:v>
                </c:pt>
                <c:pt idx="39">
                  <c:v>87</c:v>
                </c:pt>
                <c:pt idx="40">
                  <c:v>87</c:v>
                </c:pt>
                <c:pt idx="41">
                  <c:v>87</c:v>
                </c:pt>
                <c:pt idx="42">
                  <c:v>87</c:v>
                </c:pt>
                <c:pt idx="43">
                  <c:v>88</c:v>
                </c:pt>
                <c:pt idx="44">
                  <c:v>88</c:v>
                </c:pt>
                <c:pt idx="45">
                  <c:v>88</c:v>
                </c:pt>
                <c:pt idx="46">
                  <c:v>89</c:v>
                </c:pt>
                <c:pt idx="47">
                  <c:v>89</c:v>
                </c:pt>
                <c:pt idx="48">
                  <c:v>89</c:v>
                </c:pt>
                <c:pt idx="49">
                  <c:v>90</c:v>
                </c:pt>
                <c:pt idx="50">
                  <c:v>90</c:v>
                </c:pt>
                <c:pt idx="51">
                  <c:v>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3A1-4519-AEFE-A87C691D5C11}"/>
            </c:ext>
          </c:extLst>
        </c:ser>
        <c:ser>
          <c:idx val="3"/>
          <c:order val="3"/>
          <c:spPr>
            <a:ln w="1905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Sheet1!$A$5:$AZ$5</c:f>
              <c:numCache>
                <c:formatCode>General</c:formatCode>
                <c:ptCount val="52"/>
                <c:pt idx="3">
                  <c:v>34</c:v>
                </c:pt>
                <c:pt idx="4">
                  <c:v>35</c:v>
                </c:pt>
                <c:pt idx="5">
                  <c:v>36</c:v>
                </c:pt>
                <c:pt idx="6">
                  <c:v>38</c:v>
                </c:pt>
                <c:pt idx="7">
                  <c:v>43</c:v>
                </c:pt>
                <c:pt idx="8">
                  <c:v>50</c:v>
                </c:pt>
                <c:pt idx="9">
                  <c:v>55.000000000000007</c:v>
                </c:pt>
                <c:pt idx="10">
                  <c:v>57.999999999999993</c:v>
                </c:pt>
                <c:pt idx="11">
                  <c:v>60</c:v>
                </c:pt>
                <c:pt idx="12">
                  <c:v>61</c:v>
                </c:pt>
                <c:pt idx="13">
                  <c:v>61</c:v>
                </c:pt>
                <c:pt idx="14">
                  <c:v>61</c:v>
                </c:pt>
                <c:pt idx="15">
                  <c:v>61</c:v>
                </c:pt>
                <c:pt idx="16">
                  <c:v>61</c:v>
                </c:pt>
                <c:pt idx="17">
                  <c:v>61</c:v>
                </c:pt>
                <c:pt idx="18">
                  <c:v>62</c:v>
                </c:pt>
                <c:pt idx="19">
                  <c:v>62</c:v>
                </c:pt>
                <c:pt idx="20">
                  <c:v>62</c:v>
                </c:pt>
                <c:pt idx="21">
                  <c:v>63</c:v>
                </c:pt>
                <c:pt idx="22">
                  <c:v>63</c:v>
                </c:pt>
                <c:pt idx="23">
                  <c:v>64</c:v>
                </c:pt>
                <c:pt idx="24">
                  <c:v>64</c:v>
                </c:pt>
                <c:pt idx="25">
                  <c:v>64</c:v>
                </c:pt>
                <c:pt idx="26">
                  <c:v>64</c:v>
                </c:pt>
                <c:pt idx="27">
                  <c:v>65</c:v>
                </c:pt>
                <c:pt idx="28">
                  <c:v>65</c:v>
                </c:pt>
                <c:pt idx="29">
                  <c:v>65</c:v>
                </c:pt>
                <c:pt idx="30">
                  <c:v>66</c:v>
                </c:pt>
                <c:pt idx="31">
                  <c:v>68</c:v>
                </c:pt>
                <c:pt idx="32">
                  <c:v>70</c:v>
                </c:pt>
                <c:pt idx="33">
                  <c:v>74</c:v>
                </c:pt>
                <c:pt idx="34">
                  <c:v>77</c:v>
                </c:pt>
                <c:pt idx="35">
                  <c:v>78</c:v>
                </c:pt>
                <c:pt idx="36">
                  <c:v>78</c:v>
                </c:pt>
                <c:pt idx="37">
                  <c:v>79</c:v>
                </c:pt>
                <c:pt idx="38">
                  <c:v>79</c:v>
                </c:pt>
                <c:pt idx="39">
                  <c:v>80</c:v>
                </c:pt>
                <c:pt idx="40">
                  <c:v>80</c:v>
                </c:pt>
                <c:pt idx="41">
                  <c:v>81</c:v>
                </c:pt>
                <c:pt idx="42">
                  <c:v>81</c:v>
                </c:pt>
                <c:pt idx="43">
                  <c:v>82</c:v>
                </c:pt>
                <c:pt idx="44">
                  <c:v>82</c:v>
                </c:pt>
                <c:pt idx="45">
                  <c:v>83</c:v>
                </c:pt>
                <c:pt idx="46">
                  <c:v>83</c:v>
                </c:pt>
                <c:pt idx="47">
                  <c:v>84</c:v>
                </c:pt>
                <c:pt idx="48">
                  <c:v>84</c:v>
                </c:pt>
                <c:pt idx="49">
                  <c:v>85</c:v>
                </c:pt>
                <c:pt idx="50">
                  <c:v>85</c:v>
                </c:pt>
                <c:pt idx="51">
                  <c:v>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3A1-4519-AEFE-A87C691D5C11}"/>
            </c:ext>
          </c:extLst>
        </c:ser>
        <c:ser>
          <c:idx val="4"/>
          <c:order val="4"/>
          <c:spPr>
            <a:ln w="19050" algn="ctr">
              <a:solidFill>
                <a:schemeClr val="accent5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Sheet1!$A$6:$AZ$6</c:f>
              <c:numCache>
                <c:formatCode>General</c:formatCode>
                <c:ptCount val="52"/>
                <c:pt idx="3">
                  <c:v>34</c:v>
                </c:pt>
                <c:pt idx="4">
                  <c:v>32</c:v>
                </c:pt>
                <c:pt idx="5">
                  <c:v>32</c:v>
                </c:pt>
                <c:pt idx="6">
                  <c:v>33</c:v>
                </c:pt>
                <c:pt idx="7">
                  <c:v>36</c:v>
                </c:pt>
                <c:pt idx="8">
                  <c:v>39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51</c:v>
                </c:pt>
                <c:pt idx="16">
                  <c:v>51</c:v>
                </c:pt>
                <c:pt idx="17">
                  <c:v>51</c:v>
                </c:pt>
                <c:pt idx="18">
                  <c:v>52</c:v>
                </c:pt>
                <c:pt idx="19">
                  <c:v>52</c:v>
                </c:pt>
                <c:pt idx="20">
                  <c:v>52</c:v>
                </c:pt>
                <c:pt idx="21">
                  <c:v>52</c:v>
                </c:pt>
                <c:pt idx="22">
                  <c:v>52</c:v>
                </c:pt>
                <c:pt idx="23">
                  <c:v>52</c:v>
                </c:pt>
                <c:pt idx="24">
                  <c:v>53</c:v>
                </c:pt>
                <c:pt idx="25">
                  <c:v>53</c:v>
                </c:pt>
                <c:pt idx="26">
                  <c:v>53</c:v>
                </c:pt>
                <c:pt idx="27">
                  <c:v>53</c:v>
                </c:pt>
                <c:pt idx="28">
                  <c:v>53</c:v>
                </c:pt>
                <c:pt idx="29">
                  <c:v>54</c:v>
                </c:pt>
                <c:pt idx="30">
                  <c:v>54</c:v>
                </c:pt>
                <c:pt idx="31">
                  <c:v>55.000000000000007</c:v>
                </c:pt>
                <c:pt idx="32">
                  <c:v>56.000000000000007</c:v>
                </c:pt>
                <c:pt idx="33">
                  <c:v>56.999999999999993</c:v>
                </c:pt>
                <c:pt idx="34">
                  <c:v>59</c:v>
                </c:pt>
                <c:pt idx="35">
                  <c:v>61</c:v>
                </c:pt>
                <c:pt idx="36">
                  <c:v>64</c:v>
                </c:pt>
                <c:pt idx="37">
                  <c:v>67</c:v>
                </c:pt>
                <c:pt idx="38">
                  <c:v>71</c:v>
                </c:pt>
                <c:pt idx="39">
                  <c:v>74</c:v>
                </c:pt>
                <c:pt idx="40">
                  <c:v>75</c:v>
                </c:pt>
                <c:pt idx="41">
                  <c:v>76</c:v>
                </c:pt>
                <c:pt idx="42">
                  <c:v>76</c:v>
                </c:pt>
                <c:pt idx="43">
                  <c:v>77</c:v>
                </c:pt>
                <c:pt idx="44">
                  <c:v>77</c:v>
                </c:pt>
                <c:pt idx="45">
                  <c:v>78</c:v>
                </c:pt>
                <c:pt idx="46">
                  <c:v>78</c:v>
                </c:pt>
                <c:pt idx="47">
                  <c:v>79</c:v>
                </c:pt>
                <c:pt idx="48">
                  <c:v>79</c:v>
                </c:pt>
                <c:pt idx="49">
                  <c:v>80</c:v>
                </c:pt>
                <c:pt idx="50">
                  <c:v>80</c:v>
                </c:pt>
                <c:pt idx="51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3A1-4519-AEFE-A87C691D5C11}"/>
            </c:ext>
          </c:extLst>
        </c:ser>
        <c:ser>
          <c:idx val="5"/>
          <c:order val="5"/>
          <c:spPr>
            <a:ln w="19050" algn="ctr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51"/>
              <c:layout>
                <c:manualLayout>
                  <c:x val="2.3029516704508597E-2"/>
                  <c:y val="-1.351351351351351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700" b="1">
                      <a:solidFill>
                        <a:srgbClr val="32374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23A1-4519-AEFE-A87C691D5C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Sheet1!$A$1:$AZ$1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Sheet1!$A$7:$AZ$7</c:f>
              <c:numCache>
                <c:formatCode>General</c:formatCode>
                <c:ptCount val="52"/>
                <c:pt idx="3">
                  <c:v>34</c:v>
                </c:pt>
                <c:pt idx="4">
                  <c:v>28.000000000000004</c:v>
                </c:pt>
                <c:pt idx="5">
                  <c:v>27</c:v>
                </c:pt>
                <c:pt idx="6">
                  <c:v>27</c:v>
                </c:pt>
                <c:pt idx="7">
                  <c:v>28.000000000000004</c:v>
                </c:pt>
                <c:pt idx="8">
                  <c:v>30</c:v>
                </c:pt>
                <c:pt idx="9">
                  <c:v>32</c:v>
                </c:pt>
                <c:pt idx="10">
                  <c:v>34</c:v>
                </c:pt>
                <c:pt idx="11">
                  <c:v>36</c:v>
                </c:pt>
                <c:pt idx="12">
                  <c:v>38</c:v>
                </c:pt>
                <c:pt idx="13">
                  <c:v>40</c:v>
                </c:pt>
                <c:pt idx="14">
                  <c:v>41</c:v>
                </c:pt>
                <c:pt idx="15">
                  <c:v>41</c:v>
                </c:pt>
                <c:pt idx="16">
                  <c:v>41</c:v>
                </c:pt>
                <c:pt idx="17">
                  <c:v>42</c:v>
                </c:pt>
                <c:pt idx="18">
                  <c:v>42</c:v>
                </c:pt>
                <c:pt idx="19">
                  <c:v>43</c:v>
                </c:pt>
                <c:pt idx="20">
                  <c:v>43</c:v>
                </c:pt>
                <c:pt idx="21">
                  <c:v>44</c:v>
                </c:pt>
                <c:pt idx="22">
                  <c:v>44</c:v>
                </c:pt>
                <c:pt idx="23">
                  <c:v>44</c:v>
                </c:pt>
                <c:pt idx="24">
                  <c:v>45</c:v>
                </c:pt>
                <c:pt idx="25">
                  <c:v>45</c:v>
                </c:pt>
                <c:pt idx="26">
                  <c:v>45</c:v>
                </c:pt>
                <c:pt idx="27">
                  <c:v>45</c:v>
                </c:pt>
                <c:pt idx="28">
                  <c:v>45</c:v>
                </c:pt>
                <c:pt idx="29">
                  <c:v>45</c:v>
                </c:pt>
                <c:pt idx="30">
                  <c:v>46</c:v>
                </c:pt>
                <c:pt idx="31">
                  <c:v>46</c:v>
                </c:pt>
                <c:pt idx="32">
                  <c:v>47</c:v>
                </c:pt>
                <c:pt idx="33">
                  <c:v>47</c:v>
                </c:pt>
                <c:pt idx="34">
                  <c:v>47</c:v>
                </c:pt>
                <c:pt idx="35">
                  <c:v>48</c:v>
                </c:pt>
                <c:pt idx="36">
                  <c:v>48</c:v>
                </c:pt>
                <c:pt idx="37">
                  <c:v>49</c:v>
                </c:pt>
                <c:pt idx="38">
                  <c:v>50</c:v>
                </c:pt>
                <c:pt idx="39">
                  <c:v>51</c:v>
                </c:pt>
                <c:pt idx="40">
                  <c:v>55.000000000000007</c:v>
                </c:pt>
                <c:pt idx="41">
                  <c:v>60</c:v>
                </c:pt>
                <c:pt idx="42">
                  <c:v>64</c:v>
                </c:pt>
                <c:pt idx="43">
                  <c:v>66</c:v>
                </c:pt>
                <c:pt idx="44">
                  <c:v>67</c:v>
                </c:pt>
                <c:pt idx="45">
                  <c:v>67</c:v>
                </c:pt>
                <c:pt idx="46">
                  <c:v>68</c:v>
                </c:pt>
                <c:pt idx="47">
                  <c:v>68</c:v>
                </c:pt>
                <c:pt idx="48">
                  <c:v>68</c:v>
                </c:pt>
                <c:pt idx="49">
                  <c:v>69</c:v>
                </c:pt>
                <c:pt idx="50">
                  <c:v>69</c:v>
                </c:pt>
                <c:pt idx="51">
                  <c:v>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23A1-4519-AEFE-A87C691D5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9759352"/>
        <c:axId val="1"/>
      </c:scatterChart>
      <c:valAx>
        <c:axId val="649759352"/>
        <c:scaling>
          <c:orientation val="minMax"/>
          <c:max val="52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1"/>
        <c:crosses val="min"/>
        <c:crossBetween val="midCat"/>
        <c:majorUnit val="2"/>
      </c:valAx>
      <c:valAx>
        <c:axId val="1"/>
        <c:scaling>
          <c:orientation val="minMax"/>
          <c:max val="1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700">
                <a:solidFill>
                  <a:srgbClr val="32374B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nb-NO"/>
          </a:p>
        </c:txPr>
        <c:crossAx val="649759352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200">
                <a:solidFill>
                  <a:schemeClr val="tx1"/>
                </a:solidFill>
              </a:rPr>
              <a:t>Utvikling i egenkapitalandel - Etterspørselstilpasning uten ekstern finansiering</a:t>
            </a:r>
          </a:p>
        </c:rich>
      </c:tx>
      <c:layout>
        <c:manualLayout>
          <c:xMode val="edge"/>
          <c:yMode val="edge"/>
          <c:x val="0.12806208053691276"/>
          <c:y val="8.486360681020420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4.0940159663519354E-2"/>
          <c:y val="7.5719187607153765E-2"/>
          <c:w val="0.94292616274543284"/>
          <c:h val="0.75783962216324652"/>
        </c:manualLayout>
      </c:layout>
      <c:lineChart>
        <c:grouping val="standard"/>
        <c:varyColors val="0"/>
        <c:ser>
          <c:idx val="0"/>
          <c:order val="0"/>
          <c:tx>
            <c:strRef>
              <c:f>'Grønn knekk'!$B$54</c:f>
              <c:strCache>
                <c:ptCount val="1"/>
                <c:pt idx="0">
                  <c:v>U1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'Grønn knekk'!$C$53:$U$53</c:f>
              <c:strCache>
                <c:ptCount val="19"/>
                <c:pt idx="0">
                  <c:v>UB2020</c:v>
                </c:pt>
                <c:pt idx="1">
                  <c:v>H1 2021</c:v>
                </c:pt>
                <c:pt idx="2">
                  <c:v>Aug  2021</c:v>
                </c:pt>
                <c:pt idx="3">
                  <c:v>Sep 2021</c:v>
                </c:pt>
                <c:pt idx="4">
                  <c:v>Okt 2021</c:v>
                </c:pt>
                <c:pt idx="5">
                  <c:v>Nov 2021</c:v>
                </c:pt>
                <c:pt idx="6">
                  <c:v>Des 2021</c:v>
                </c:pt>
                <c:pt idx="7">
                  <c:v>Jan 2022</c:v>
                </c:pt>
                <c:pt idx="8">
                  <c:v>Feb 2022</c:v>
                </c:pt>
                <c:pt idx="9">
                  <c:v>Mar 2022</c:v>
                </c:pt>
                <c:pt idx="10">
                  <c:v>Apr 2022</c:v>
                </c:pt>
                <c:pt idx="11">
                  <c:v>Mai 2022</c:v>
                </c:pt>
                <c:pt idx="12">
                  <c:v>Jun 2022</c:v>
                </c:pt>
                <c:pt idx="13">
                  <c:v>Jul 2022</c:v>
                </c:pt>
                <c:pt idx="14">
                  <c:v>Aug 2022</c:v>
                </c:pt>
                <c:pt idx="15">
                  <c:v>Sep 2022</c:v>
                </c:pt>
                <c:pt idx="16">
                  <c:v>Okt 2022</c:v>
                </c:pt>
                <c:pt idx="17">
                  <c:v>Nov 2022</c:v>
                </c:pt>
                <c:pt idx="18">
                  <c:v>Des 2022</c:v>
                </c:pt>
              </c:strCache>
            </c:strRef>
          </c:cat>
          <c:val>
            <c:numRef>
              <c:f>'Grønn knekk'!$C$54:$Q$54</c:f>
              <c:numCache>
                <c:formatCode>0%</c:formatCode>
                <c:ptCount val="15"/>
                <c:pt idx="0">
                  <c:v>0.31954545454545452</c:v>
                </c:pt>
                <c:pt idx="1">
                  <c:v>0.31550068587105623</c:v>
                </c:pt>
                <c:pt idx="2">
                  <c:v>0.29519774011299438</c:v>
                </c:pt>
                <c:pt idx="3">
                  <c:v>0.27933566012757249</c:v>
                </c:pt>
                <c:pt idx="4">
                  <c:v>0.24934185784129373</c:v>
                </c:pt>
                <c:pt idx="5">
                  <c:v>0.24135309768148994</c:v>
                </c:pt>
                <c:pt idx="6">
                  <c:v>0.20435822482062185</c:v>
                </c:pt>
                <c:pt idx="7">
                  <c:v>0.1908108108108108</c:v>
                </c:pt>
                <c:pt idx="8">
                  <c:v>0.17679406103931811</c:v>
                </c:pt>
                <c:pt idx="9">
                  <c:v>0.16228315612758815</c:v>
                </c:pt>
                <c:pt idx="10">
                  <c:v>0.1472514953004842</c:v>
                </c:pt>
                <c:pt idx="11">
                  <c:v>0.13167053364269141</c:v>
                </c:pt>
                <c:pt idx="12">
                  <c:v>0.11550960118168389</c:v>
                </c:pt>
                <c:pt idx="13">
                  <c:v>9.8735701384708011E-2</c:v>
                </c:pt>
                <c:pt idx="14">
                  <c:v>0.10224887556221889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50-4885-9E1C-F3E093B05BD1}"/>
            </c:ext>
          </c:extLst>
        </c:ser>
        <c:ser>
          <c:idx val="1"/>
          <c:order val="1"/>
          <c:tx>
            <c:strRef>
              <c:f>'Grønn knekk'!$B$55</c:f>
              <c:strCache>
                <c:ptCount val="1"/>
                <c:pt idx="0">
                  <c:v>U2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'Grønn knekk'!$C$53:$U$53</c:f>
              <c:strCache>
                <c:ptCount val="19"/>
                <c:pt idx="0">
                  <c:v>UB2020</c:v>
                </c:pt>
                <c:pt idx="1">
                  <c:v>H1 2021</c:v>
                </c:pt>
                <c:pt idx="2">
                  <c:v>Aug  2021</c:v>
                </c:pt>
                <c:pt idx="3">
                  <c:v>Sep 2021</c:v>
                </c:pt>
                <c:pt idx="4">
                  <c:v>Okt 2021</c:v>
                </c:pt>
                <c:pt idx="5">
                  <c:v>Nov 2021</c:v>
                </c:pt>
                <c:pt idx="6">
                  <c:v>Des 2021</c:v>
                </c:pt>
                <c:pt idx="7">
                  <c:v>Jan 2022</c:v>
                </c:pt>
                <c:pt idx="8">
                  <c:v>Feb 2022</c:v>
                </c:pt>
                <c:pt idx="9">
                  <c:v>Mar 2022</c:v>
                </c:pt>
                <c:pt idx="10">
                  <c:v>Apr 2022</c:v>
                </c:pt>
                <c:pt idx="11">
                  <c:v>Mai 2022</c:v>
                </c:pt>
                <c:pt idx="12">
                  <c:v>Jun 2022</c:v>
                </c:pt>
                <c:pt idx="13">
                  <c:v>Jul 2022</c:v>
                </c:pt>
                <c:pt idx="14">
                  <c:v>Aug 2022</c:v>
                </c:pt>
                <c:pt idx="15">
                  <c:v>Sep 2022</c:v>
                </c:pt>
                <c:pt idx="16">
                  <c:v>Okt 2022</c:v>
                </c:pt>
                <c:pt idx="17">
                  <c:v>Nov 2022</c:v>
                </c:pt>
                <c:pt idx="18">
                  <c:v>Des 2022</c:v>
                </c:pt>
              </c:strCache>
            </c:strRef>
          </c:cat>
          <c:val>
            <c:numRef>
              <c:f>'Grønn knekk'!$C$55:$M$55</c:f>
              <c:numCache>
                <c:formatCode>0%</c:formatCode>
                <c:ptCount val="11"/>
                <c:pt idx="0">
                  <c:v>0.31954545454545452</c:v>
                </c:pt>
                <c:pt idx="1">
                  <c:v>0.31550068587105623</c:v>
                </c:pt>
                <c:pt idx="2">
                  <c:v>0.28993240839558876</c:v>
                </c:pt>
                <c:pt idx="3">
                  <c:v>0.26823903213980205</c:v>
                </c:pt>
                <c:pt idx="4">
                  <c:v>0.23112480739599384</c:v>
                </c:pt>
                <c:pt idx="5">
                  <c:v>0.2157170923379175</c:v>
                </c:pt>
                <c:pt idx="6">
                  <c:v>0.16856428769786169</c:v>
                </c:pt>
                <c:pt idx="7">
                  <c:v>0.14162844036697247</c:v>
                </c:pt>
                <c:pt idx="8">
                  <c:v>0.11288888888888889</c:v>
                </c:pt>
                <c:pt idx="9">
                  <c:v>0.1009009009009009</c:v>
                </c:pt>
                <c:pt idx="10">
                  <c:v>0.10278693437219059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50-4885-9E1C-F3E093B05BD1}"/>
            </c:ext>
          </c:extLst>
        </c:ser>
        <c:ser>
          <c:idx val="2"/>
          <c:order val="2"/>
          <c:tx>
            <c:strRef>
              <c:f>'Grønn knekk'!$B$56</c:f>
              <c:strCache>
                <c:ptCount val="1"/>
                <c:pt idx="0">
                  <c:v>U3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'Grønn knekk'!$C$53:$U$53</c:f>
              <c:strCache>
                <c:ptCount val="19"/>
                <c:pt idx="0">
                  <c:v>UB2020</c:v>
                </c:pt>
                <c:pt idx="1">
                  <c:v>H1 2021</c:v>
                </c:pt>
                <c:pt idx="2">
                  <c:v>Aug  2021</c:v>
                </c:pt>
                <c:pt idx="3">
                  <c:v>Sep 2021</c:v>
                </c:pt>
                <c:pt idx="4">
                  <c:v>Okt 2021</c:v>
                </c:pt>
                <c:pt idx="5">
                  <c:v>Nov 2021</c:v>
                </c:pt>
                <c:pt idx="6">
                  <c:v>Des 2021</c:v>
                </c:pt>
                <c:pt idx="7">
                  <c:v>Jan 2022</c:v>
                </c:pt>
                <c:pt idx="8">
                  <c:v>Feb 2022</c:v>
                </c:pt>
                <c:pt idx="9">
                  <c:v>Mar 2022</c:v>
                </c:pt>
                <c:pt idx="10">
                  <c:v>Apr 2022</c:v>
                </c:pt>
                <c:pt idx="11">
                  <c:v>Mai 2022</c:v>
                </c:pt>
                <c:pt idx="12">
                  <c:v>Jun 2022</c:v>
                </c:pt>
                <c:pt idx="13">
                  <c:v>Jul 2022</c:v>
                </c:pt>
                <c:pt idx="14">
                  <c:v>Aug 2022</c:v>
                </c:pt>
                <c:pt idx="15">
                  <c:v>Sep 2022</c:v>
                </c:pt>
                <c:pt idx="16">
                  <c:v>Okt 2022</c:v>
                </c:pt>
                <c:pt idx="17">
                  <c:v>Nov 2022</c:v>
                </c:pt>
                <c:pt idx="18">
                  <c:v>Des 2022</c:v>
                </c:pt>
              </c:strCache>
            </c:strRef>
          </c:cat>
          <c:val>
            <c:numRef>
              <c:f>'Grønn knekk'!$C$56:$K$56</c:f>
              <c:numCache>
                <c:formatCode>0%</c:formatCode>
                <c:ptCount val="9"/>
                <c:pt idx="0">
                  <c:v>0.31954545454545452</c:v>
                </c:pt>
                <c:pt idx="1">
                  <c:v>0.31550068587105623</c:v>
                </c:pt>
                <c:pt idx="2">
                  <c:v>0.28458781362007168</c:v>
                </c:pt>
                <c:pt idx="3">
                  <c:v>0.25624146068811327</c:v>
                </c:pt>
                <c:pt idx="4">
                  <c:v>0.21106719367588933</c:v>
                </c:pt>
                <c:pt idx="5">
                  <c:v>0.18729641693811075</c:v>
                </c:pt>
                <c:pt idx="6">
                  <c:v>0.12863795110593715</c:v>
                </c:pt>
                <c:pt idx="7">
                  <c:v>0.10506650724854281</c:v>
                </c:pt>
                <c:pt idx="8">
                  <c:v>0.10706829704742023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50-4885-9E1C-F3E093B05BD1}"/>
            </c:ext>
          </c:extLst>
        </c:ser>
        <c:ser>
          <c:idx val="5"/>
          <c:order val="3"/>
          <c:tx>
            <c:strRef>
              <c:f>'Grønn knekk'!$B$57</c:f>
              <c:strCache>
                <c:ptCount val="1"/>
                <c:pt idx="0">
                  <c:v>U4</c:v>
                </c:pt>
              </c:strCache>
            </c:strRef>
          </c:tx>
          <c:spPr>
            <a:ln w="28575" cap="rnd">
              <a:solidFill>
                <a:srgbClr val="808080"/>
              </a:solidFill>
              <a:round/>
            </a:ln>
            <a:effectLst/>
          </c:spPr>
          <c:marker>
            <c:symbol val="none"/>
          </c:marker>
          <c:val>
            <c:numRef>
              <c:f>'Grønn knekk'!$C$57:$J$57</c:f>
              <c:numCache>
                <c:formatCode>0%</c:formatCode>
                <c:ptCount val="8"/>
                <c:pt idx="0">
                  <c:v>0.31954545454545452</c:v>
                </c:pt>
                <c:pt idx="1">
                  <c:v>0.31550068587105623</c:v>
                </c:pt>
                <c:pt idx="2">
                  <c:v>0.27916215240158904</c:v>
                </c:pt>
                <c:pt idx="3">
                  <c:v>0.24413027013380459</c:v>
                </c:pt>
                <c:pt idx="4">
                  <c:v>0.19059205190592052</c:v>
                </c:pt>
                <c:pt idx="5">
                  <c:v>0.15745040101308569</c:v>
                </c:pt>
                <c:pt idx="6">
                  <c:v>0.1037269869779973</c:v>
                </c:pt>
                <c:pt idx="7">
                  <c:v>0.1057347670250896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50-4885-9E1C-F3E093B05BD1}"/>
            </c:ext>
          </c:extLst>
        </c:ser>
        <c:ser>
          <c:idx val="3"/>
          <c:order val="4"/>
          <c:tx>
            <c:strRef>
              <c:f>'Grønn knekk'!$B$58</c:f>
              <c:strCache>
                <c:ptCount val="1"/>
                <c:pt idx="0">
                  <c:v>Vedtatt EK-andel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'Grønn knekk'!$C$53:$U$53</c:f>
              <c:strCache>
                <c:ptCount val="19"/>
                <c:pt idx="0">
                  <c:v>UB2020</c:v>
                </c:pt>
                <c:pt idx="1">
                  <c:v>H1 2021</c:v>
                </c:pt>
                <c:pt idx="2">
                  <c:v>Aug  2021</c:v>
                </c:pt>
                <c:pt idx="3">
                  <c:v>Sep 2021</c:v>
                </c:pt>
                <c:pt idx="4">
                  <c:v>Okt 2021</c:v>
                </c:pt>
                <c:pt idx="5">
                  <c:v>Nov 2021</c:v>
                </c:pt>
                <c:pt idx="6">
                  <c:v>Des 2021</c:v>
                </c:pt>
                <c:pt idx="7">
                  <c:v>Jan 2022</c:v>
                </c:pt>
                <c:pt idx="8">
                  <c:v>Feb 2022</c:v>
                </c:pt>
                <c:pt idx="9">
                  <c:v>Mar 2022</c:v>
                </c:pt>
                <c:pt idx="10">
                  <c:v>Apr 2022</c:v>
                </c:pt>
                <c:pt idx="11">
                  <c:v>Mai 2022</c:v>
                </c:pt>
                <c:pt idx="12">
                  <c:v>Jun 2022</c:v>
                </c:pt>
                <c:pt idx="13">
                  <c:v>Jul 2022</c:v>
                </c:pt>
                <c:pt idx="14">
                  <c:v>Aug 2022</c:v>
                </c:pt>
                <c:pt idx="15">
                  <c:v>Sep 2022</c:v>
                </c:pt>
                <c:pt idx="16">
                  <c:v>Okt 2022</c:v>
                </c:pt>
                <c:pt idx="17">
                  <c:v>Nov 2022</c:v>
                </c:pt>
                <c:pt idx="18">
                  <c:v>Des 2022</c:v>
                </c:pt>
              </c:strCache>
            </c:strRef>
          </c:cat>
          <c:val>
            <c:numRef>
              <c:f>'Grønn knekk'!$C$58:$U$58</c:f>
              <c:numCache>
                <c:formatCode>0%</c:formatCode>
                <c:ptCount val="19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E50-4885-9E1C-F3E093B05BD1}"/>
            </c:ext>
          </c:extLst>
        </c:ser>
        <c:ser>
          <c:idx val="4"/>
          <c:order val="5"/>
          <c:tx>
            <c:strRef>
              <c:f>'Grønn knekk'!$B$59</c:f>
              <c:strCache>
                <c:ptCount val="1"/>
                <c:pt idx="0">
                  <c:v>10 %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'Grønn knekk'!$C$53:$U$53</c:f>
              <c:strCache>
                <c:ptCount val="19"/>
                <c:pt idx="0">
                  <c:v>UB2020</c:v>
                </c:pt>
                <c:pt idx="1">
                  <c:v>H1 2021</c:v>
                </c:pt>
                <c:pt idx="2">
                  <c:v>Aug  2021</c:v>
                </c:pt>
                <c:pt idx="3">
                  <c:v>Sep 2021</c:v>
                </c:pt>
                <c:pt idx="4">
                  <c:v>Okt 2021</c:v>
                </c:pt>
                <c:pt idx="5">
                  <c:v>Nov 2021</c:v>
                </c:pt>
                <c:pt idx="6">
                  <c:v>Des 2021</c:v>
                </c:pt>
                <c:pt idx="7">
                  <c:v>Jan 2022</c:v>
                </c:pt>
                <c:pt idx="8">
                  <c:v>Feb 2022</c:v>
                </c:pt>
                <c:pt idx="9">
                  <c:v>Mar 2022</c:v>
                </c:pt>
                <c:pt idx="10">
                  <c:v>Apr 2022</c:v>
                </c:pt>
                <c:pt idx="11">
                  <c:v>Mai 2022</c:v>
                </c:pt>
                <c:pt idx="12">
                  <c:v>Jun 2022</c:v>
                </c:pt>
                <c:pt idx="13">
                  <c:v>Jul 2022</c:v>
                </c:pt>
                <c:pt idx="14">
                  <c:v>Aug 2022</c:v>
                </c:pt>
                <c:pt idx="15">
                  <c:v>Sep 2022</c:v>
                </c:pt>
                <c:pt idx="16">
                  <c:v>Okt 2022</c:v>
                </c:pt>
                <c:pt idx="17">
                  <c:v>Nov 2022</c:v>
                </c:pt>
                <c:pt idx="18">
                  <c:v>Des 2022</c:v>
                </c:pt>
              </c:strCache>
            </c:strRef>
          </c:cat>
          <c:val>
            <c:numRef>
              <c:f>'Grønn knekk'!$C$59:$U$59</c:f>
              <c:numCache>
                <c:formatCode>0%</c:formatCode>
                <c:ptCount val="19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E50-4885-9E1C-F3E093B05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965024"/>
        <c:axId val="461968304"/>
      </c:lineChart>
      <c:catAx>
        <c:axId val="46196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61968304"/>
        <c:crossesAt val="0"/>
        <c:auto val="1"/>
        <c:lblAlgn val="ctr"/>
        <c:lblOffset val="100"/>
        <c:noMultiLvlLbl val="0"/>
      </c:catAx>
      <c:valAx>
        <c:axId val="461968304"/>
        <c:scaling>
          <c:orientation val="minMax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61965024"/>
        <c:crossesAt val="1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000" dirty="0"/>
              <a:t>Utvikling befolkningstilfredshet med Ruters</a:t>
            </a:r>
            <a:r>
              <a:rPr lang="nb-NO" sz="1000" baseline="0" dirty="0"/>
              <a:t> kollektivtilbud</a:t>
            </a:r>
            <a:endParaRPr lang="nb-NO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Tilfredshet!$B$21</c:f>
              <c:strCache>
                <c:ptCount val="1"/>
                <c:pt idx="0">
                  <c:v>Tilfredshet Totalt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C4-4B4D-B4EF-D1793A5354AB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C4-4B4D-B4EF-D1793A5354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Tilfredshet!$L$20:$O$20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Tilfredshet!$L$21:$O$21</c:f>
              <c:numCache>
                <c:formatCode>###0%</c:formatCode>
                <c:ptCount val="4"/>
                <c:pt idx="0">
                  <c:v>0.72</c:v>
                </c:pt>
                <c:pt idx="1">
                  <c:v>0.75</c:v>
                </c:pt>
                <c:pt idx="2">
                  <c:v>0.74</c:v>
                </c:pt>
                <c:pt idx="3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7C4-4B4D-B4EF-D1793A535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6011040"/>
        <c:axId val="446010256"/>
      </c:lineChart>
      <c:catAx>
        <c:axId val="44601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6010256"/>
        <c:crosses val="autoZero"/>
        <c:auto val="1"/>
        <c:lblAlgn val="ctr"/>
        <c:lblOffset val="100"/>
        <c:noMultiLvlLbl val="0"/>
      </c:catAx>
      <c:valAx>
        <c:axId val="446010256"/>
        <c:scaling>
          <c:orientation val="minMax"/>
          <c:max val="0.8"/>
          <c:min val="0.70000000000000007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601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000"/>
              <a:t>Utvikling Ruters omdømme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004392367001478"/>
          <c:y val="0.12628996804822223"/>
          <c:w val="0.84708651868654472"/>
          <c:h val="0.59421027909529289"/>
        </c:manualLayout>
      </c:layout>
      <c:lineChart>
        <c:grouping val="standard"/>
        <c:varyColors val="0"/>
        <c:ser>
          <c:idx val="0"/>
          <c:order val="0"/>
          <c:tx>
            <c:strRef>
              <c:f>Omdømme!$C$6</c:f>
              <c:strCache>
                <c:ptCount val="1"/>
                <c:pt idx="0">
                  <c:v>Totalt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7869862005697165E-2"/>
                  <c:y val="-6.93744630307310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08784082416569"/>
                      <c:h val="0.105366152953320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ABF-4D29-A75C-C16911DF20BE}"/>
                </c:ext>
              </c:extLst>
            </c:dLbl>
            <c:dLbl>
              <c:idx val="3"/>
              <c:layout>
                <c:manualLayout>
                  <c:x val="-8.0707872976371386E-2"/>
                  <c:y val="-4.4399437837422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31617646747835"/>
                      <c:h val="0.171965637462821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ABF-4D29-A75C-C16911DF20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Omdømme!$D$5:$G$5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Omdømme!$D$6:$G$6</c:f>
              <c:numCache>
                <c:formatCode>0</c:formatCode>
                <c:ptCount val="4"/>
                <c:pt idx="0">
                  <c:v>45.8</c:v>
                </c:pt>
                <c:pt idx="1">
                  <c:v>45.58</c:v>
                </c:pt>
                <c:pt idx="2">
                  <c:v>47.37</c:v>
                </c:pt>
                <c:pt idx="3">
                  <c:v>49.04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BF-4D29-A75C-C16911DF2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4626064"/>
        <c:axId val="724626720"/>
      </c:lineChart>
      <c:catAx>
        <c:axId val="72462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4626720"/>
        <c:crosses val="autoZero"/>
        <c:auto val="1"/>
        <c:lblAlgn val="ctr"/>
        <c:lblOffset val="100"/>
        <c:noMultiLvlLbl val="0"/>
      </c:catAx>
      <c:valAx>
        <c:axId val="724626720"/>
        <c:scaling>
          <c:orientation val="minMax"/>
          <c:min val="40"/>
        </c:scaling>
        <c:delete val="1"/>
        <c:axPos val="l"/>
        <c:numFmt formatCode="0" sourceLinked="1"/>
        <c:majorTickMark val="none"/>
        <c:minorTickMark val="none"/>
        <c:tickLblPos val="nextTo"/>
        <c:crossAx val="72462606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2D48B-6674-4AE1-B92A-CEC06322E32D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5D9EA9BE-FE1E-46DF-B374-9B55ABE02794}">
      <dgm:prSet phldrT="[Tekst]"/>
      <dgm:spPr/>
      <dgm:t>
        <a:bodyPr/>
        <a:lstStyle/>
        <a:p>
          <a:r>
            <a:rPr lang="nb-NO" dirty="0"/>
            <a:t>Redusert mobilitet grunnet korona og nasjonale og lokale tiltak</a:t>
          </a:r>
        </a:p>
      </dgm:t>
    </dgm:pt>
    <dgm:pt modelId="{5C46D2F6-CD40-41EA-A1B9-8FCA69379AFB}" type="parTrans" cxnId="{C699BF1B-0241-41A4-BD1E-D94A8267C8CE}">
      <dgm:prSet/>
      <dgm:spPr/>
      <dgm:t>
        <a:bodyPr/>
        <a:lstStyle/>
        <a:p>
          <a:endParaRPr lang="nb-NO"/>
        </a:p>
      </dgm:t>
    </dgm:pt>
    <dgm:pt modelId="{0AF2ED6F-CD2F-4BFF-88AE-CDAEC1C9BE79}" type="sibTrans" cxnId="{C699BF1B-0241-41A4-BD1E-D94A8267C8CE}">
      <dgm:prSet/>
      <dgm:spPr/>
      <dgm:t>
        <a:bodyPr/>
        <a:lstStyle/>
        <a:p>
          <a:endParaRPr lang="nb-NO"/>
        </a:p>
      </dgm:t>
    </dgm:pt>
    <dgm:pt modelId="{628124BB-16F2-49B0-901A-705B68E42DC9}">
      <dgm:prSet phldrT="[Tekst]" custT="1"/>
      <dgm:spPr/>
      <dgm:t>
        <a:bodyPr/>
        <a:lstStyle/>
        <a:p>
          <a:pPr algn="ctr"/>
          <a:r>
            <a:rPr lang="nb-NO" sz="1200" b="1" dirty="0"/>
            <a:t>Overgangsperiode på 6 måneder</a:t>
          </a:r>
          <a:br>
            <a:rPr lang="nb-NO" sz="900" dirty="0"/>
          </a:br>
          <a:r>
            <a:rPr lang="nb-NO" sz="1200" dirty="0"/>
            <a:t>3 måneder 				3 måneder</a:t>
          </a:r>
          <a:endParaRPr lang="nb-NO" sz="900" dirty="0"/>
        </a:p>
        <a:p>
          <a:pPr algn="l" rtl="0"/>
          <a:r>
            <a:rPr lang="nb-NO" sz="700" b="1" dirty="0">
              <a:solidFill>
                <a:schemeClr val="tx1"/>
              </a:solidFill>
            </a:rPr>
            <a:t>Hente innsikt for å forstå reisevaner post-korona	      Iverksetting av nye planer/rutetilbud</a:t>
          </a:r>
        </a:p>
      </dgm:t>
    </dgm:pt>
    <dgm:pt modelId="{4F0CD78F-5C41-4B10-95C6-79370D53F744}" type="parTrans" cxnId="{AEA17A6D-182F-4CCB-BE4D-86F99ECEA69D}">
      <dgm:prSet/>
      <dgm:spPr/>
      <dgm:t>
        <a:bodyPr/>
        <a:lstStyle/>
        <a:p>
          <a:endParaRPr lang="nb-NO"/>
        </a:p>
      </dgm:t>
    </dgm:pt>
    <dgm:pt modelId="{68C93851-6980-4914-9871-138A802B5433}" type="sibTrans" cxnId="{AEA17A6D-182F-4CCB-BE4D-86F99ECEA69D}">
      <dgm:prSet/>
      <dgm:spPr/>
      <dgm:t>
        <a:bodyPr/>
        <a:lstStyle/>
        <a:p>
          <a:endParaRPr lang="nb-NO"/>
        </a:p>
      </dgm:t>
    </dgm:pt>
    <dgm:pt modelId="{EE9DA289-B0CF-4E33-BC91-A6B99848C543}">
      <dgm:prSet/>
      <dgm:spPr>
        <a:solidFill>
          <a:schemeClr val="accent4"/>
        </a:solidFill>
      </dgm:spPr>
      <dgm:t>
        <a:bodyPr/>
        <a:lstStyle/>
        <a:p>
          <a:r>
            <a:rPr lang="nb-NO" dirty="0"/>
            <a:t>Ny normal</a:t>
          </a:r>
        </a:p>
      </dgm:t>
    </dgm:pt>
    <dgm:pt modelId="{DC4C2079-0DB8-4044-B582-B568767683C7}" type="parTrans" cxnId="{86CBD90B-E9FD-4A32-B5A0-7BDC78C92DD7}">
      <dgm:prSet/>
      <dgm:spPr/>
      <dgm:t>
        <a:bodyPr/>
        <a:lstStyle/>
        <a:p>
          <a:endParaRPr lang="nb-NO"/>
        </a:p>
      </dgm:t>
    </dgm:pt>
    <dgm:pt modelId="{AA9F5FA5-3B56-45E0-850C-673E251876DD}" type="sibTrans" cxnId="{86CBD90B-E9FD-4A32-B5A0-7BDC78C92DD7}">
      <dgm:prSet/>
      <dgm:spPr/>
      <dgm:t>
        <a:bodyPr/>
        <a:lstStyle/>
        <a:p>
          <a:endParaRPr lang="nb-NO"/>
        </a:p>
      </dgm:t>
    </dgm:pt>
    <dgm:pt modelId="{7827CAE5-2B50-48FF-936E-1AD6066B18E3}" type="pres">
      <dgm:prSet presAssocID="{EF12D48B-6674-4AE1-B92A-CEC06322E32D}" presName="Name0" presStyleCnt="0">
        <dgm:presLayoutVars>
          <dgm:dir/>
          <dgm:animLvl val="lvl"/>
          <dgm:resizeHandles val="exact"/>
        </dgm:presLayoutVars>
      </dgm:prSet>
      <dgm:spPr/>
    </dgm:pt>
    <dgm:pt modelId="{8590A9AF-0C58-4716-B9F5-476996403342}" type="pres">
      <dgm:prSet presAssocID="{5D9EA9BE-FE1E-46DF-B374-9B55ABE0279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7A15B5C-67B8-4981-B18E-D16A5729F218}" type="pres">
      <dgm:prSet presAssocID="{0AF2ED6F-CD2F-4BFF-88AE-CDAEC1C9BE79}" presName="parTxOnlySpace" presStyleCnt="0"/>
      <dgm:spPr/>
    </dgm:pt>
    <dgm:pt modelId="{6A8132DA-5C61-4D5D-8746-E86818695824}" type="pres">
      <dgm:prSet presAssocID="{628124BB-16F2-49B0-901A-705B68E42DC9}" presName="parTxOnly" presStyleLbl="node1" presStyleIdx="1" presStyleCnt="3" custScaleX="249270">
        <dgm:presLayoutVars>
          <dgm:chMax val="0"/>
          <dgm:chPref val="0"/>
          <dgm:bulletEnabled val="1"/>
        </dgm:presLayoutVars>
      </dgm:prSet>
      <dgm:spPr/>
    </dgm:pt>
    <dgm:pt modelId="{42A56FCC-DDE1-4CB6-858D-2F7825F5CE4C}" type="pres">
      <dgm:prSet presAssocID="{68C93851-6980-4914-9871-138A802B5433}" presName="parTxOnlySpace" presStyleCnt="0"/>
      <dgm:spPr/>
    </dgm:pt>
    <dgm:pt modelId="{04848D43-6FB7-44CD-BE37-AFF2161D6BAC}" type="pres">
      <dgm:prSet presAssocID="{EE9DA289-B0CF-4E33-BC91-A6B99848C54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524F01-F2E0-46FC-984B-F2042DA14C30}" type="presOf" srcId="{5D9EA9BE-FE1E-46DF-B374-9B55ABE02794}" destId="{8590A9AF-0C58-4716-B9F5-476996403342}" srcOrd="0" destOrd="0" presId="urn:microsoft.com/office/officeart/2005/8/layout/chevron1"/>
    <dgm:cxn modelId="{86CBD90B-E9FD-4A32-B5A0-7BDC78C92DD7}" srcId="{EF12D48B-6674-4AE1-B92A-CEC06322E32D}" destId="{EE9DA289-B0CF-4E33-BC91-A6B99848C543}" srcOrd="2" destOrd="0" parTransId="{DC4C2079-0DB8-4044-B582-B568767683C7}" sibTransId="{AA9F5FA5-3B56-45E0-850C-673E251876DD}"/>
    <dgm:cxn modelId="{C699BF1B-0241-41A4-BD1E-D94A8267C8CE}" srcId="{EF12D48B-6674-4AE1-B92A-CEC06322E32D}" destId="{5D9EA9BE-FE1E-46DF-B374-9B55ABE02794}" srcOrd="0" destOrd="0" parTransId="{5C46D2F6-CD40-41EA-A1B9-8FCA69379AFB}" sibTransId="{0AF2ED6F-CD2F-4BFF-88AE-CDAEC1C9BE79}"/>
    <dgm:cxn modelId="{91B53E1F-DA17-49EC-A612-21CAAEBBDABB}" type="presOf" srcId="{EF12D48B-6674-4AE1-B92A-CEC06322E32D}" destId="{7827CAE5-2B50-48FF-936E-1AD6066B18E3}" srcOrd="0" destOrd="0" presId="urn:microsoft.com/office/officeart/2005/8/layout/chevron1"/>
    <dgm:cxn modelId="{7ACE2B5F-5945-4EF2-83E7-128A74974E42}" type="presOf" srcId="{EE9DA289-B0CF-4E33-BC91-A6B99848C543}" destId="{04848D43-6FB7-44CD-BE37-AFF2161D6BAC}" srcOrd="0" destOrd="0" presId="urn:microsoft.com/office/officeart/2005/8/layout/chevron1"/>
    <dgm:cxn modelId="{AEA17A6D-182F-4CCB-BE4D-86F99ECEA69D}" srcId="{EF12D48B-6674-4AE1-B92A-CEC06322E32D}" destId="{628124BB-16F2-49B0-901A-705B68E42DC9}" srcOrd="1" destOrd="0" parTransId="{4F0CD78F-5C41-4B10-95C6-79370D53F744}" sibTransId="{68C93851-6980-4914-9871-138A802B5433}"/>
    <dgm:cxn modelId="{0CA439DB-C4E1-4871-838B-1D773D8F3D8B}" type="presOf" srcId="{628124BB-16F2-49B0-901A-705B68E42DC9}" destId="{6A8132DA-5C61-4D5D-8746-E86818695824}" srcOrd="0" destOrd="0" presId="urn:microsoft.com/office/officeart/2005/8/layout/chevron1"/>
    <dgm:cxn modelId="{6BF38741-89C5-4660-8D64-97547F3FA532}" type="presParOf" srcId="{7827CAE5-2B50-48FF-936E-1AD6066B18E3}" destId="{8590A9AF-0C58-4716-B9F5-476996403342}" srcOrd="0" destOrd="0" presId="urn:microsoft.com/office/officeart/2005/8/layout/chevron1"/>
    <dgm:cxn modelId="{0BAB6274-208D-4955-BC51-C97EC0F7E198}" type="presParOf" srcId="{7827CAE5-2B50-48FF-936E-1AD6066B18E3}" destId="{B7A15B5C-67B8-4981-B18E-D16A5729F218}" srcOrd="1" destOrd="0" presId="urn:microsoft.com/office/officeart/2005/8/layout/chevron1"/>
    <dgm:cxn modelId="{D6E28AC7-B5AB-46C8-8158-43EBB3D468B4}" type="presParOf" srcId="{7827CAE5-2B50-48FF-936E-1AD6066B18E3}" destId="{6A8132DA-5C61-4D5D-8746-E86818695824}" srcOrd="2" destOrd="0" presId="urn:microsoft.com/office/officeart/2005/8/layout/chevron1"/>
    <dgm:cxn modelId="{FEDB3D55-268F-45E2-A893-D254CCEBDC81}" type="presParOf" srcId="{7827CAE5-2B50-48FF-936E-1AD6066B18E3}" destId="{42A56FCC-DDE1-4CB6-858D-2F7825F5CE4C}" srcOrd="3" destOrd="0" presId="urn:microsoft.com/office/officeart/2005/8/layout/chevron1"/>
    <dgm:cxn modelId="{A00C1E31-B507-4B35-B23A-21BF058E1997}" type="presParOf" srcId="{7827CAE5-2B50-48FF-936E-1AD6066B18E3}" destId="{04848D43-6FB7-44CD-BE37-AFF2161D6BA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0A9AF-0C58-4716-B9F5-476996403342}">
      <dsp:nvSpPr>
        <dsp:cNvPr id="0" name=""/>
        <dsp:cNvSpPr/>
      </dsp:nvSpPr>
      <dsp:spPr>
        <a:xfrm>
          <a:off x="744" y="874017"/>
          <a:ext cx="1858707" cy="7434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Redusert mobilitet grunnet korona og nasjonale og lokale tiltak</a:t>
          </a:r>
        </a:p>
      </dsp:txBody>
      <dsp:txXfrm>
        <a:off x="372486" y="874017"/>
        <a:ext cx="1115224" cy="743483"/>
      </dsp:txXfrm>
    </dsp:sp>
    <dsp:sp modelId="{6A8132DA-5C61-4D5D-8746-E86818695824}">
      <dsp:nvSpPr>
        <dsp:cNvPr id="0" name=""/>
        <dsp:cNvSpPr/>
      </dsp:nvSpPr>
      <dsp:spPr>
        <a:xfrm>
          <a:off x="1673581" y="874017"/>
          <a:ext cx="4633200" cy="74348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Overgangsperiode på 6 måneder</a:t>
          </a:r>
          <a:br>
            <a:rPr lang="nb-NO" sz="900" kern="1200" dirty="0"/>
          </a:br>
          <a:r>
            <a:rPr lang="nb-NO" sz="1200" kern="1200" dirty="0"/>
            <a:t>3 måneder 				3 måneder</a:t>
          </a:r>
          <a:endParaRPr lang="nb-NO" sz="900" kern="1200" dirty="0"/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b="1" kern="1200" dirty="0">
              <a:solidFill>
                <a:schemeClr val="tx1"/>
              </a:solidFill>
            </a:rPr>
            <a:t>Hente innsikt for å forstå reisevaner post-korona	      Iverksetting av nye planer/rutetilbud</a:t>
          </a:r>
        </a:p>
      </dsp:txBody>
      <dsp:txXfrm>
        <a:off x="2045323" y="874017"/>
        <a:ext cx="3889717" cy="743483"/>
      </dsp:txXfrm>
    </dsp:sp>
    <dsp:sp modelId="{04848D43-6FB7-44CD-BE37-AFF2161D6BAC}">
      <dsp:nvSpPr>
        <dsp:cNvPr id="0" name=""/>
        <dsp:cNvSpPr/>
      </dsp:nvSpPr>
      <dsp:spPr>
        <a:xfrm>
          <a:off x="6120910" y="874017"/>
          <a:ext cx="1858707" cy="743483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Ny normal</a:t>
          </a:r>
        </a:p>
      </dsp:txBody>
      <dsp:txXfrm>
        <a:off x="6492652" y="874017"/>
        <a:ext cx="1115224" cy="743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0.42971</cdr:x>
      <cdr:y>0.38489</cdr:y>
    </cdr:from>
    <cdr:to>
      <cdr:x>0.53018</cdr:x>
      <cdr:y>0.4701</cdr:y>
    </cdr:to>
    <cdr:cxnSp macro="">
      <cdr:nvCxnSpPr>
        <cdr:cNvPr id="3" name="Rett pilkobling 2">
          <a:extLst xmlns:a="http://schemas.openxmlformats.org/drawingml/2006/main">
            <a:ext uri="{FF2B5EF4-FFF2-40B4-BE49-F238E27FC236}">
              <a16:creationId xmlns:a16="http://schemas.microsoft.com/office/drawing/2014/main" id="{F07F7C61-8EC6-4ABC-9047-2B1DDC93423F}"/>
            </a:ext>
          </a:extLst>
        </cdr:cNvPr>
        <cdr:cNvCxnSpPr/>
      </cdr:nvCxnSpPr>
      <cdr:spPr>
        <a:xfrm xmlns:a="http://schemas.openxmlformats.org/drawingml/2006/main" flipH="1">
          <a:off x="1290344" y="1117296"/>
          <a:ext cx="301692" cy="24735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0.25288</cdr:x>
      <cdr:y>0.72196</cdr:y>
    </cdr:from>
    <cdr:to>
      <cdr:x>0.40791</cdr:x>
      <cdr:y>0.8184</cdr:y>
    </cdr:to>
    <cdr:sp macro="" textlink="">
      <cdr:nvSpPr>
        <cdr:cNvPr id="4" name="Rektangel: avrundede hjørner 3">
          <a:extLst xmlns:a="http://schemas.openxmlformats.org/drawingml/2006/main">
            <a:ext uri="{FF2B5EF4-FFF2-40B4-BE49-F238E27FC236}">
              <a16:creationId xmlns:a16="http://schemas.microsoft.com/office/drawing/2014/main" id="{AC698BA6-92DB-42B0-8359-C0249BA64AD1}"/>
            </a:ext>
          </a:extLst>
        </cdr:cNvPr>
        <cdr:cNvSpPr/>
      </cdr:nvSpPr>
      <cdr:spPr>
        <a:xfrm xmlns:a="http://schemas.openxmlformats.org/drawingml/2006/main">
          <a:off x="1274533" y="2030342"/>
          <a:ext cx="781312" cy="27121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nb-NO" sz="800" dirty="0">
              <a:solidFill>
                <a:sysClr val="windowText" lastClr="000000"/>
              </a:solidFill>
            </a:rPr>
            <a:t>U4</a:t>
          </a:r>
        </a:p>
        <a:p xmlns:a="http://schemas.openxmlformats.org/drawingml/2006/main">
          <a:pPr algn="ctr"/>
          <a:r>
            <a:rPr lang="nb-NO" sz="800" dirty="0">
              <a:solidFill>
                <a:sysClr val="windowText" lastClr="000000"/>
              </a:solidFill>
            </a:rPr>
            <a:t>1</a:t>
          </a:r>
          <a:r>
            <a:rPr lang="nb-NO" sz="800" baseline="0" dirty="0">
              <a:solidFill>
                <a:sysClr val="windowText" lastClr="000000"/>
              </a:solidFill>
            </a:rPr>
            <a:t> 300</a:t>
          </a:r>
          <a:r>
            <a:rPr lang="nb-NO" sz="800" dirty="0">
              <a:solidFill>
                <a:sysClr val="windowText" lastClr="000000"/>
              </a:solidFill>
            </a:rPr>
            <a:t> mnok</a:t>
          </a:r>
        </a:p>
      </cdr:txBody>
    </cdr:sp>
  </cdr:relSizeAnchor>
  <cdr:relSizeAnchor xmlns:cdr="http://schemas.openxmlformats.org/drawingml/2006/chartDrawing">
    <cdr:from>
      <cdr:x>0.43163</cdr:x>
      <cdr:y>0.72196</cdr:y>
    </cdr:from>
    <cdr:to>
      <cdr:x>0.58676</cdr:x>
      <cdr:y>0.8184</cdr:y>
    </cdr:to>
    <cdr:sp macro="" textlink="">
      <cdr:nvSpPr>
        <cdr:cNvPr id="5" name="Rektangel: avrundede hjørner 4">
          <a:extLst xmlns:a="http://schemas.openxmlformats.org/drawingml/2006/main">
            <a:ext uri="{FF2B5EF4-FFF2-40B4-BE49-F238E27FC236}">
              <a16:creationId xmlns:a16="http://schemas.microsoft.com/office/drawing/2014/main" id="{DBA4A866-E14A-42FD-B023-F3BD1AF3C91F}"/>
            </a:ext>
          </a:extLst>
        </cdr:cNvPr>
        <cdr:cNvSpPr/>
      </cdr:nvSpPr>
      <cdr:spPr>
        <a:xfrm xmlns:a="http://schemas.openxmlformats.org/drawingml/2006/main">
          <a:off x="2175438" y="2030342"/>
          <a:ext cx="781810" cy="27121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nb-NO" sz="800" dirty="0">
              <a:solidFill>
                <a:sysClr val="windowText" lastClr="000000"/>
              </a:solidFill>
            </a:rPr>
            <a:t>U3</a:t>
          </a:r>
        </a:p>
        <a:p xmlns:a="http://schemas.openxmlformats.org/drawingml/2006/main">
          <a:pPr algn="ctr"/>
          <a:r>
            <a:rPr lang="nb-NO" sz="800" dirty="0">
              <a:solidFill>
                <a:sysClr val="windowText" lastClr="000000"/>
              </a:solidFill>
            </a:rPr>
            <a:t>1</a:t>
          </a:r>
          <a:r>
            <a:rPr lang="nb-NO" sz="800" baseline="0" dirty="0">
              <a:solidFill>
                <a:sysClr val="windowText" lastClr="000000"/>
              </a:solidFill>
            </a:rPr>
            <a:t> 000</a:t>
          </a:r>
          <a:r>
            <a:rPr lang="nb-NO" sz="800" dirty="0">
              <a:solidFill>
                <a:sysClr val="windowText" lastClr="000000"/>
              </a:solidFill>
            </a:rPr>
            <a:t> mnok</a:t>
          </a:r>
        </a:p>
      </cdr:txBody>
    </cdr:sp>
  </cdr:relSizeAnchor>
  <cdr:relSizeAnchor xmlns:cdr="http://schemas.openxmlformats.org/drawingml/2006/chartDrawing">
    <cdr:from>
      <cdr:x>0.60988</cdr:x>
      <cdr:y>0.72097</cdr:y>
    </cdr:from>
    <cdr:to>
      <cdr:x>0.74749</cdr:x>
      <cdr:y>0.81741</cdr:y>
    </cdr:to>
    <cdr:sp macro="" textlink="">
      <cdr:nvSpPr>
        <cdr:cNvPr id="6" name="Rektangel: avrundede hjørner 5">
          <a:extLst xmlns:a="http://schemas.openxmlformats.org/drawingml/2006/main">
            <a:ext uri="{FF2B5EF4-FFF2-40B4-BE49-F238E27FC236}">
              <a16:creationId xmlns:a16="http://schemas.microsoft.com/office/drawing/2014/main" id="{F3A2DD3F-70F4-4FB6-9FDC-D0F67640A204}"/>
            </a:ext>
          </a:extLst>
        </cdr:cNvPr>
        <cdr:cNvSpPr/>
      </cdr:nvSpPr>
      <cdr:spPr>
        <a:xfrm xmlns:a="http://schemas.openxmlformats.org/drawingml/2006/main">
          <a:off x="3073815" y="2027540"/>
          <a:ext cx="693527" cy="27121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nb-NO" sz="800" baseline="0" dirty="0">
              <a:solidFill>
                <a:sysClr val="windowText" lastClr="000000"/>
              </a:solidFill>
            </a:rPr>
            <a:t>U2</a:t>
          </a:r>
        </a:p>
        <a:p xmlns:a="http://schemas.openxmlformats.org/drawingml/2006/main">
          <a:pPr algn="ctr"/>
          <a:r>
            <a:rPr lang="nb-NO" sz="800" baseline="0" dirty="0">
              <a:solidFill>
                <a:sysClr val="windowText" lastClr="000000"/>
              </a:solidFill>
            </a:rPr>
            <a:t>800</a:t>
          </a:r>
          <a:r>
            <a:rPr lang="nb-NO" sz="800" dirty="0">
              <a:solidFill>
                <a:sysClr val="windowText" lastClr="000000"/>
              </a:solidFill>
            </a:rPr>
            <a:t> mnok</a:t>
          </a:r>
        </a:p>
      </cdr:txBody>
    </cdr:sp>
  </cdr:relSizeAnchor>
  <cdr:relSizeAnchor xmlns:cdr="http://schemas.openxmlformats.org/drawingml/2006/chartDrawing">
    <cdr:from>
      <cdr:x>0.75513</cdr:x>
      <cdr:y>0.72004</cdr:y>
    </cdr:from>
    <cdr:to>
      <cdr:x>0.90124</cdr:x>
      <cdr:y>0.81648</cdr:y>
    </cdr:to>
    <cdr:sp macro="" textlink="">
      <cdr:nvSpPr>
        <cdr:cNvPr id="7" name="Rektangel: avrundede hjørner 6">
          <a:extLst xmlns:a="http://schemas.openxmlformats.org/drawingml/2006/main">
            <a:ext uri="{FF2B5EF4-FFF2-40B4-BE49-F238E27FC236}">
              <a16:creationId xmlns:a16="http://schemas.microsoft.com/office/drawing/2014/main" id="{1F779E3E-24BD-4DA1-B05C-35C026E7DE0B}"/>
            </a:ext>
          </a:extLst>
        </cdr:cNvPr>
        <cdr:cNvSpPr/>
      </cdr:nvSpPr>
      <cdr:spPr>
        <a:xfrm xmlns:a="http://schemas.openxmlformats.org/drawingml/2006/main">
          <a:off x="3805876" y="2024944"/>
          <a:ext cx="736396" cy="27121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nb-NO" sz="800" baseline="0" dirty="0">
              <a:solidFill>
                <a:sysClr val="windowText" lastClr="000000"/>
              </a:solidFill>
            </a:rPr>
            <a:t>U1</a:t>
          </a:r>
        </a:p>
        <a:p xmlns:a="http://schemas.openxmlformats.org/drawingml/2006/main">
          <a:pPr algn="ctr"/>
          <a:r>
            <a:rPr lang="nb-NO" sz="800" baseline="0" dirty="0">
              <a:solidFill>
                <a:sysClr val="windowText" lastClr="000000"/>
              </a:solidFill>
            </a:rPr>
            <a:t>550</a:t>
          </a:r>
          <a:r>
            <a:rPr lang="nb-NO" sz="800" dirty="0">
              <a:solidFill>
                <a:sysClr val="windowText" lastClr="000000"/>
              </a:solidFill>
            </a:rPr>
            <a:t> mnok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CE-DE94-457F-A721-621E60F76388}" type="datetimeFigureOut">
              <a:rPr lang="nb-NO" smtClean="0"/>
              <a:t>22.04.2021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EC5F-42F9-478B-96FA-BC4F826463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63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FEC5F-42F9-478B-96FA-BC4F8264636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81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270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722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781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Krisepakke 1 vedtatt i behandling av statsbudsjettet for 2021 (</a:t>
            </a:r>
            <a:r>
              <a:rPr lang="nb-NO" dirty="0" err="1"/>
              <a:t>Prop</a:t>
            </a:r>
            <a:r>
              <a:rPr lang="nb-NO" dirty="0"/>
              <a:t>. 1 S (2020-2021))</a:t>
            </a:r>
          </a:p>
          <a:p>
            <a:r>
              <a:rPr lang="nb-NO" dirty="0"/>
              <a:t>Krisepakke 2 vedtatt i behandling av tilleggsforslag til statsbudsjettet (</a:t>
            </a:r>
            <a:r>
              <a:rPr lang="nb-NO" dirty="0" err="1"/>
              <a:t>Prop</a:t>
            </a:r>
            <a:r>
              <a:rPr lang="nb-NO" dirty="0"/>
              <a:t>. 1 S Tillegg 1 (2020-2021)) – antatt fordeling</a:t>
            </a:r>
          </a:p>
          <a:p>
            <a:r>
              <a:rPr lang="nb-NO" dirty="0"/>
              <a:t>Midler varer ikke frem til RNB behandles i Stortinget i juni.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FEC5F-42F9-478B-96FA-BC4F8264636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778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68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97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686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86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46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1259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36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FB8BA9-23CC-3F49-B3FF-D32FC2294F9E}" type="datetime1">
              <a:rPr lang="nb-NO" smtClean="0"/>
              <a:t>22.04.2021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95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19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55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50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1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303112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10401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09567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8725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81289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Byb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22.04.2021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647681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72711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381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42966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05350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5">
            <a:extLst>
              <a:ext uri="{FF2B5EF4-FFF2-40B4-BE49-F238E27FC236}">
                <a16:creationId xmlns:a16="http://schemas.microsoft.com/office/drawing/2014/main" id="{A0FA3E6E-C9C2-884F-81F3-FBDF861EC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" y="544171"/>
            <a:ext cx="7209875" cy="4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55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1">
            <a:extLst>
              <a:ext uri="{FF2B5EF4-FFF2-40B4-BE49-F238E27FC236}">
                <a16:creationId xmlns:a16="http://schemas.microsoft.com/office/drawing/2014/main" id="{CA3D46FE-415B-DF45-AF47-E0AC0E701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0258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50" y="1847698"/>
            <a:ext cx="7980536" cy="769313"/>
          </a:xfrm>
        </p:spPr>
        <p:txBody>
          <a:bodyPr lIns="0" tIns="0" rIns="0" bIns="0" anchor="b"/>
          <a:lstStyle>
            <a:lvl1pPr algn="l">
              <a:defRPr sz="4999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50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737" indent="0" algn="ctr">
              <a:buNone/>
              <a:defRPr sz="1499"/>
            </a:lvl2pPr>
            <a:lvl3pPr marL="685475" indent="0" algn="ctr">
              <a:buNone/>
              <a:defRPr sz="1349"/>
            </a:lvl3pPr>
            <a:lvl4pPr marL="1028212" indent="0" algn="ctr">
              <a:buNone/>
              <a:defRPr sz="1199"/>
            </a:lvl4pPr>
            <a:lvl5pPr marL="1370948" indent="0" algn="ctr">
              <a:buNone/>
              <a:defRPr sz="1199"/>
            </a:lvl5pPr>
            <a:lvl6pPr marL="1713686" indent="0" algn="ctr">
              <a:buNone/>
              <a:defRPr sz="1199"/>
            </a:lvl6pPr>
            <a:lvl7pPr marL="2056423" indent="0" algn="ctr">
              <a:buNone/>
              <a:defRPr sz="1199"/>
            </a:lvl7pPr>
            <a:lvl8pPr marL="2399160" indent="0" algn="ctr">
              <a:buNone/>
              <a:defRPr sz="1199"/>
            </a:lvl8pPr>
            <a:lvl9pPr marL="2741897" indent="0" algn="ctr">
              <a:buNone/>
              <a:defRPr sz="11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50" y="3703503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199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50" y="3464146"/>
            <a:ext cx="7980536" cy="1845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99" b="1">
                <a:solidFill>
                  <a:schemeClr val="bg1"/>
                </a:solidFill>
              </a:defRPr>
            </a:lvl1pPr>
          </a:lstStyle>
          <a:p>
            <a:pPr defTabSz="685304"/>
            <a:fld id="{E8FB8BA9-23CC-3F49-B3FF-D32FC2294F9E}" type="datetime1">
              <a:rPr lang="nb-NO" smtClean="0">
                <a:solidFill>
                  <a:srgbClr val="FFFFFF"/>
                </a:solidFill>
              </a:rPr>
              <a:pPr defTabSz="685304"/>
              <a:t>22.04.2021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375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Byb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4"/>
            <a:endParaRPr lang="nb-NO" sz="1349">
              <a:solidFill>
                <a:srgbClr val="FFFFFF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50" y="1847698"/>
            <a:ext cx="7980536" cy="769313"/>
          </a:xfrm>
        </p:spPr>
        <p:txBody>
          <a:bodyPr lIns="0" tIns="0" rIns="0" bIns="0" anchor="b"/>
          <a:lstStyle>
            <a:lvl1pPr algn="l">
              <a:defRPr sz="4999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50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737" indent="0" algn="ctr">
              <a:buNone/>
              <a:defRPr sz="1499"/>
            </a:lvl2pPr>
            <a:lvl3pPr marL="685475" indent="0" algn="ctr">
              <a:buNone/>
              <a:defRPr sz="1349"/>
            </a:lvl3pPr>
            <a:lvl4pPr marL="1028212" indent="0" algn="ctr">
              <a:buNone/>
              <a:defRPr sz="1199"/>
            </a:lvl4pPr>
            <a:lvl5pPr marL="1370948" indent="0" algn="ctr">
              <a:buNone/>
              <a:defRPr sz="1199"/>
            </a:lvl5pPr>
            <a:lvl6pPr marL="1713686" indent="0" algn="ctr">
              <a:buNone/>
              <a:defRPr sz="1199"/>
            </a:lvl6pPr>
            <a:lvl7pPr marL="2056423" indent="0" algn="ctr">
              <a:buNone/>
              <a:defRPr sz="1199"/>
            </a:lvl7pPr>
            <a:lvl8pPr marL="2399160" indent="0" algn="ctr">
              <a:buNone/>
              <a:defRPr sz="1199"/>
            </a:lvl8pPr>
            <a:lvl9pPr marL="2741897" indent="0" algn="ctr">
              <a:buNone/>
              <a:defRPr sz="11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50" y="3703503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199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50" y="3464146"/>
            <a:ext cx="7980536" cy="1845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99" b="1">
                <a:solidFill>
                  <a:schemeClr val="bg1"/>
                </a:solidFill>
              </a:defRPr>
            </a:lvl1pPr>
          </a:lstStyle>
          <a:p>
            <a:pPr defTabSz="685304"/>
            <a:fld id="{7A3E6E3F-F2AA-C142-A242-6DEC8C496E6D}" type="datetime1">
              <a:rPr lang="nb-NO" smtClean="0">
                <a:solidFill>
                  <a:srgbClr val="FFFFFF"/>
                </a:solidFill>
              </a:rPr>
              <a:pPr defTabSz="685304"/>
              <a:t>22.04.2021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8115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Bå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4"/>
            <a:endParaRPr lang="nb-NO" sz="1349">
              <a:solidFill>
                <a:srgbClr val="FFFFFF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50" y="1847698"/>
            <a:ext cx="7980536" cy="769313"/>
          </a:xfrm>
        </p:spPr>
        <p:txBody>
          <a:bodyPr lIns="0" tIns="0" rIns="0" bIns="0" anchor="b"/>
          <a:lstStyle>
            <a:lvl1pPr algn="l">
              <a:defRPr sz="4999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50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737" indent="0" algn="ctr">
              <a:buNone/>
              <a:defRPr sz="1499"/>
            </a:lvl2pPr>
            <a:lvl3pPr marL="685475" indent="0" algn="ctr">
              <a:buNone/>
              <a:defRPr sz="1349"/>
            </a:lvl3pPr>
            <a:lvl4pPr marL="1028212" indent="0" algn="ctr">
              <a:buNone/>
              <a:defRPr sz="1199"/>
            </a:lvl4pPr>
            <a:lvl5pPr marL="1370948" indent="0" algn="ctr">
              <a:buNone/>
              <a:defRPr sz="1199"/>
            </a:lvl5pPr>
            <a:lvl6pPr marL="1713686" indent="0" algn="ctr">
              <a:buNone/>
              <a:defRPr sz="1199"/>
            </a:lvl6pPr>
            <a:lvl7pPr marL="2056423" indent="0" algn="ctr">
              <a:buNone/>
              <a:defRPr sz="1199"/>
            </a:lvl7pPr>
            <a:lvl8pPr marL="2399160" indent="0" algn="ctr">
              <a:buNone/>
              <a:defRPr sz="1199"/>
            </a:lvl8pPr>
            <a:lvl9pPr marL="2741897" indent="0" algn="ctr">
              <a:buNone/>
              <a:defRPr sz="11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50" y="3703503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199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50" y="3464146"/>
            <a:ext cx="7980536" cy="1845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99" b="1">
                <a:solidFill>
                  <a:schemeClr val="bg1"/>
                </a:solidFill>
              </a:defRPr>
            </a:lvl1pPr>
          </a:lstStyle>
          <a:p>
            <a:pPr defTabSz="685304"/>
            <a:fld id="{7A3E6E3F-F2AA-C142-A242-6DEC8C496E6D}" type="datetime1">
              <a:rPr lang="nb-NO" smtClean="0">
                <a:solidFill>
                  <a:srgbClr val="FFFFFF"/>
                </a:solidFill>
              </a:rPr>
              <a:pPr defTabSz="685304"/>
              <a:t>22.04.2021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9217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 T-bane vi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4"/>
            <a:endParaRPr lang="nb-NO" sz="1349">
              <a:solidFill>
                <a:srgbClr val="FFFFFF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50" y="1847698"/>
            <a:ext cx="7980536" cy="769313"/>
          </a:xfrm>
        </p:spPr>
        <p:txBody>
          <a:bodyPr lIns="0" tIns="0" rIns="0" bIns="0" anchor="b"/>
          <a:lstStyle>
            <a:lvl1pPr algn="l">
              <a:defRPr sz="4999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50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737" indent="0" algn="ctr">
              <a:buNone/>
              <a:defRPr sz="1499"/>
            </a:lvl2pPr>
            <a:lvl3pPr marL="685475" indent="0" algn="ctr">
              <a:buNone/>
              <a:defRPr sz="1349"/>
            </a:lvl3pPr>
            <a:lvl4pPr marL="1028212" indent="0" algn="ctr">
              <a:buNone/>
              <a:defRPr sz="1199"/>
            </a:lvl4pPr>
            <a:lvl5pPr marL="1370948" indent="0" algn="ctr">
              <a:buNone/>
              <a:defRPr sz="1199"/>
            </a:lvl5pPr>
            <a:lvl6pPr marL="1713686" indent="0" algn="ctr">
              <a:buNone/>
              <a:defRPr sz="1199"/>
            </a:lvl6pPr>
            <a:lvl7pPr marL="2056423" indent="0" algn="ctr">
              <a:buNone/>
              <a:defRPr sz="1199"/>
            </a:lvl7pPr>
            <a:lvl8pPr marL="2399160" indent="0" algn="ctr">
              <a:buNone/>
              <a:defRPr sz="1199"/>
            </a:lvl8pPr>
            <a:lvl9pPr marL="2741897" indent="0" algn="ctr">
              <a:buNone/>
              <a:defRPr sz="11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50" y="3703503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199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50" y="3464146"/>
            <a:ext cx="7980536" cy="1845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99" b="1">
                <a:solidFill>
                  <a:schemeClr val="bg1"/>
                </a:solidFill>
              </a:defRPr>
            </a:lvl1pPr>
          </a:lstStyle>
          <a:p>
            <a:pPr defTabSz="685304"/>
            <a:fld id="{7A3E6E3F-F2AA-C142-A242-6DEC8C496E6D}" type="datetime1">
              <a:rPr lang="nb-NO" smtClean="0">
                <a:solidFill>
                  <a:srgbClr val="FFFFFF"/>
                </a:solidFill>
              </a:rPr>
              <a:pPr defTabSz="685304"/>
              <a:t>22.04.2021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2870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Bå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22.04.2021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95978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 RegionB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4"/>
            <a:endParaRPr lang="nb-NO" sz="1349">
              <a:solidFill>
                <a:srgbClr val="FFFFFF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50" y="1847698"/>
            <a:ext cx="7980536" cy="769313"/>
          </a:xfrm>
        </p:spPr>
        <p:txBody>
          <a:bodyPr lIns="0" tIns="0" rIns="0" bIns="0" anchor="b"/>
          <a:lstStyle>
            <a:lvl1pPr algn="l">
              <a:defRPr sz="4999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50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737" indent="0" algn="ctr">
              <a:buNone/>
              <a:defRPr sz="1499"/>
            </a:lvl2pPr>
            <a:lvl3pPr marL="685475" indent="0" algn="ctr">
              <a:buNone/>
              <a:defRPr sz="1349"/>
            </a:lvl3pPr>
            <a:lvl4pPr marL="1028212" indent="0" algn="ctr">
              <a:buNone/>
              <a:defRPr sz="1199"/>
            </a:lvl4pPr>
            <a:lvl5pPr marL="1370948" indent="0" algn="ctr">
              <a:buNone/>
              <a:defRPr sz="1199"/>
            </a:lvl5pPr>
            <a:lvl6pPr marL="1713686" indent="0" algn="ctr">
              <a:buNone/>
              <a:defRPr sz="1199"/>
            </a:lvl6pPr>
            <a:lvl7pPr marL="2056423" indent="0" algn="ctr">
              <a:buNone/>
              <a:defRPr sz="1199"/>
            </a:lvl7pPr>
            <a:lvl8pPr marL="2399160" indent="0" algn="ctr">
              <a:buNone/>
              <a:defRPr sz="1199"/>
            </a:lvl8pPr>
            <a:lvl9pPr marL="2741897" indent="0" algn="ctr">
              <a:buNone/>
              <a:defRPr sz="11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50" y="3703503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199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50" y="3464146"/>
            <a:ext cx="7980536" cy="1845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99" b="1">
                <a:solidFill>
                  <a:schemeClr val="bg1"/>
                </a:solidFill>
              </a:defRPr>
            </a:lvl1pPr>
          </a:lstStyle>
          <a:p>
            <a:pPr defTabSz="685304"/>
            <a:fld id="{7A3E6E3F-F2AA-C142-A242-6DEC8C496E6D}" type="datetime1">
              <a:rPr lang="nb-NO" smtClean="0">
                <a:solidFill>
                  <a:srgbClr val="FFFFFF"/>
                </a:solidFill>
              </a:rPr>
              <a:pPr defTabSz="685304"/>
              <a:t>22.04.2021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200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de T-b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4"/>
            <a:endParaRPr lang="nb-NO" sz="1349">
              <a:solidFill>
                <a:srgbClr val="FFFFFF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50" y="1847698"/>
            <a:ext cx="7980536" cy="769313"/>
          </a:xfrm>
        </p:spPr>
        <p:txBody>
          <a:bodyPr lIns="0" tIns="0" rIns="0" bIns="0" anchor="b"/>
          <a:lstStyle>
            <a:lvl1pPr algn="l">
              <a:defRPr sz="4999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50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737" indent="0" algn="ctr">
              <a:buNone/>
              <a:defRPr sz="1499"/>
            </a:lvl2pPr>
            <a:lvl3pPr marL="685475" indent="0" algn="ctr">
              <a:buNone/>
              <a:defRPr sz="1349"/>
            </a:lvl3pPr>
            <a:lvl4pPr marL="1028212" indent="0" algn="ctr">
              <a:buNone/>
              <a:defRPr sz="1199"/>
            </a:lvl4pPr>
            <a:lvl5pPr marL="1370948" indent="0" algn="ctr">
              <a:buNone/>
              <a:defRPr sz="1199"/>
            </a:lvl5pPr>
            <a:lvl6pPr marL="1713686" indent="0" algn="ctr">
              <a:buNone/>
              <a:defRPr sz="1199"/>
            </a:lvl6pPr>
            <a:lvl7pPr marL="2056423" indent="0" algn="ctr">
              <a:buNone/>
              <a:defRPr sz="1199"/>
            </a:lvl7pPr>
            <a:lvl8pPr marL="2399160" indent="0" algn="ctr">
              <a:buNone/>
              <a:defRPr sz="1199"/>
            </a:lvl8pPr>
            <a:lvl9pPr marL="2741897" indent="0" algn="ctr">
              <a:buNone/>
              <a:defRPr sz="11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50" y="3703503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199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50" y="3464146"/>
            <a:ext cx="7980536" cy="1845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99" b="1">
                <a:solidFill>
                  <a:schemeClr val="bg1"/>
                </a:solidFill>
              </a:defRPr>
            </a:lvl1pPr>
          </a:lstStyle>
          <a:p>
            <a:pPr defTabSz="685304"/>
            <a:fld id="{7A3E6E3F-F2AA-C142-A242-6DEC8C496E6D}" type="datetime1">
              <a:rPr lang="nb-NO" smtClean="0">
                <a:solidFill>
                  <a:srgbClr val="FFFFFF"/>
                </a:solidFill>
              </a:rPr>
              <a:pPr defTabSz="685304"/>
              <a:t>22.04.2021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9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lysbilde St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304"/>
            <a:endParaRPr lang="nb-NO" sz="1349">
              <a:solidFill>
                <a:srgbClr val="FFFFFF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50" y="1847698"/>
            <a:ext cx="7980536" cy="769313"/>
          </a:xfrm>
        </p:spPr>
        <p:txBody>
          <a:bodyPr lIns="0" tIns="0" rIns="0" bIns="0" anchor="b"/>
          <a:lstStyle>
            <a:lvl1pPr algn="l">
              <a:defRPr sz="4999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50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737" indent="0" algn="ctr">
              <a:buNone/>
              <a:defRPr sz="1499"/>
            </a:lvl2pPr>
            <a:lvl3pPr marL="685475" indent="0" algn="ctr">
              <a:buNone/>
              <a:defRPr sz="1349"/>
            </a:lvl3pPr>
            <a:lvl4pPr marL="1028212" indent="0" algn="ctr">
              <a:buNone/>
              <a:defRPr sz="1199"/>
            </a:lvl4pPr>
            <a:lvl5pPr marL="1370948" indent="0" algn="ctr">
              <a:buNone/>
              <a:defRPr sz="1199"/>
            </a:lvl5pPr>
            <a:lvl6pPr marL="1713686" indent="0" algn="ctr">
              <a:buNone/>
              <a:defRPr sz="1199"/>
            </a:lvl6pPr>
            <a:lvl7pPr marL="2056423" indent="0" algn="ctr">
              <a:buNone/>
              <a:defRPr sz="1199"/>
            </a:lvl7pPr>
            <a:lvl8pPr marL="2399160" indent="0" algn="ctr">
              <a:buNone/>
              <a:defRPr sz="1199"/>
            </a:lvl8pPr>
            <a:lvl9pPr marL="2741897" indent="0" algn="ctr">
              <a:buNone/>
              <a:defRPr sz="119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50" y="3703503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199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50" y="3464146"/>
            <a:ext cx="7980536" cy="18453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99" b="1">
                <a:solidFill>
                  <a:schemeClr val="bg1"/>
                </a:solidFill>
              </a:defRPr>
            </a:lvl1pPr>
          </a:lstStyle>
          <a:p>
            <a:pPr defTabSz="685304"/>
            <a:fld id="{7A3E6E3F-F2AA-C142-A242-6DEC8C496E6D}" type="datetime1">
              <a:rPr lang="nb-NO" smtClean="0">
                <a:solidFill>
                  <a:srgbClr val="FFFFFF"/>
                </a:solidFill>
              </a:rPr>
              <a:pPr defTabSz="685304"/>
              <a:t>22.04.2021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741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61717551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Mø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3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1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799">
                <a:solidFill>
                  <a:schemeClr val="bg1"/>
                </a:solidFill>
              </a:defRPr>
            </a:lvl1pPr>
            <a:lvl2pPr marL="34273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47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12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9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368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642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189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6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srgbClr val="FFFFFF"/>
                </a:solidFill>
              </a:rPr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660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3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1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799">
                <a:solidFill>
                  <a:schemeClr val="bg1"/>
                </a:solidFill>
              </a:defRPr>
            </a:lvl1pPr>
            <a:lvl2pPr marL="34273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47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12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9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368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642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189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6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srgbClr val="FFFFFF"/>
                </a:solidFill>
              </a:rPr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6836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3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1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799">
                <a:solidFill>
                  <a:schemeClr val="bg1"/>
                </a:solidFill>
              </a:defRPr>
            </a:lvl1pPr>
            <a:lvl2pPr marL="34273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47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12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9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368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642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189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6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srgbClr val="FFFFFF"/>
                </a:solidFill>
              </a:rPr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0380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3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1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799">
                <a:solidFill>
                  <a:schemeClr val="bg1"/>
                </a:solidFill>
              </a:defRPr>
            </a:lvl1pPr>
            <a:lvl2pPr marL="34273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47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12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9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368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642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189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6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srgbClr val="FFFFFF"/>
                </a:solidFill>
              </a:rPr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1758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3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1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799">
                <a:solidFill>
                  <a:schemeClr val="bg1"/>
                </a:solidFill>
              </a:defRPr>
            </a:lvl1pPr>
            <a:lvl2pPr marL="34273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47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12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9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368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642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189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6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srgbClr val="FFFFFF"/>
                </a:solidFill>
              </a:rPr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936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3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1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799">
                <a:solidFill>
                  <a:schemeClr val="bg1"/>
                </a:solidFill>
              </a:defRPr>
            </a:lvl1pPr>
            <a:lvl2pPr marL="34273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47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12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94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368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642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189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6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srgbClr val="FFFFFF"/>
                </a:solidFill>
              </a:rPr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4" y="4651312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12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 T-bane vi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22.04.2021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13166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7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73839970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431431"/>
            <a:ext cx="3886206" cy="861752"/>
          </a:xfrm>
        </p:spPr>
        <p:txBody>
          <a:bodyPr/>
          <a:lstStyle>
            <a:lvl1pPr>
              <a:defRPr sz="27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99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4544512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1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20" y="1369642"/>
            <a:ext cx="3991495" cy="31946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32935917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90" y="4345565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822" indent="0">
              <a:buNone/>
              <a:defRPr/>
            </a:lvl2pPr>
            <a:lvl3pPr marL="838523" indent="0">
              <a:buNone/>
              <a:defRPr/>
            </a:lvl3pPr>
            <a:lvl4pPr marL="1138463" indent="0">
              <a:buNone/>
              <a:defRPr/>
            </a:lvl4pPr>
            <a:lvl5pPr marL="1476490" indent="0"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90" y="968998"/>
            <a:ext cx="4655473" cy="319900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62552349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5"/>
            <a:ext cx="7984394" cy="336385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50" y="648640"/>
            <a:ext cx="7980536" cy="430876"/>
          </a:xfrm>
        </p:spPr>
        <p:txBody>
          <a:bodyPr/>
          <a:lstStyle>
            <a:lvl1pPr>
              <a:defRPr sz="27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58351677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69371004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8"/>
            <a:ext cx="1486800" cy="493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871947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31532272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70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2917258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6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srgbClr val="FFFFFF"/>
                </a:solidFill>
              </a:rPr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8" name="Bilde 5">
            <a:extLst>
              <a:ext uri="{FF2B5EF4-FFF2-40B4-BE49-F238E27FC236}">
                <a16:creationId xmlns:a16="http://schemas.microsoft.com/office/drawing/2014/main" id="{A0FA3E6E-C9C2-884F-81F3-FBDF861EC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4" y="544172"/>
            <a:ext cx="7209875" cy="4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90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 RegionB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22.04.2021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27983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201"/>
          <a:ext cx="1190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201"/>
                        <a:ext cx="1190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199" y="1480411"/>
            <a:ext cx="8039833" cy="3145411"/>
          </a:xfrm>
        </p:spPr>
        <p:txBody>
          <a:bodyPr>
            <a:noAutofit/>
          </a:bodyPr>
          <a:lstStyle>
            <a:lvl5pPr>
              <a:defRPr/>
            </a:lvl5pPr>
            <a:lvl6pPr>
              <a:defRPr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3197" y="215604"/>
            <a:ext cx="8038523" cy="640278"/>
          </a:xfrm>
        </p:spPr>
        <p:txBody>
          <a:bodyPr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599" b="1" cap="all" spc="0" baseline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cap="none" spc="0">
                <a:solidFill>
                  <a:srgbClr val="7A91A6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600" spc="0">
                <a:solidFill>
                  <a:srgbClr val="7A91A6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spc="0">
                <a:solidFill>
                  <a:srgbClr val="7A91A6"/>
                </a:solidFill>
              </a:defRPr>
            </a:lvl9pPr>
          </a:lstStyle>
          <a:p>
            <a:pPr lvl="0"/>
            <a:r>
              <a:rPr lang="en-US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42310465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43">
          <p15:clr>
            <a:srgbClr val="FBAE40"/>
          </p15:clr>
        </p15:guide>
        <p15:guide id="2" orient="horz" pos="38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de T-b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22.04.2021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64806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lysbilde St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22.04.2021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34821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305954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 Mø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15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image" Target="../media/image1.gif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image" Target="../media/image5.emf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vmlDrawing" Target="../drawings/vmlDrawing1.vml"/><Relationship Id="rId30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662" r:id="rId8"/>
    <p:sldLayoutId id="2147483663" r:id="rId9"/>
    <p:sldLayoutId id="2147483698" r:id="rId10"/>
    <p:sldLayoutId id="2147483699" r:id="rId11"/>
    <p:sldLayoutId id="2147483700" r:id="rId12"/>
    <p:sldLayoutId id="2147483701" r:id="rId13"/>
    <p:sldLayoutId id="2147483705" r:id="rId14"/>
    <p:sldLayoutId id="2147483664" r:id="rId15"/>
    <p:sldLayoutId id="2147483707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66" r:id="rId22"/>
    <p:sldLayoutId id="2147483667" r:id="rId23"/>
    <p:sldLayoutId id="2147483677" r:id="rId24"/>
    <p:sldLayoutId id="2147483678" r:id="rId25"/>
  </p:sldLayoutIdLst>
  <p:hf sldNum="0" hdr="0" ftr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D6BC0BD-3E35-4203-8D1D-DD719572E5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1025950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30" imgW="353" imgH="353" progId="TCLayout.ActiveDocument.1">
                  <p:embed/>
                </p:oleObj>
              </mc:Choice>
              <mc:Fallback>
                <p:oleObj name="think-cell Slide" r:id="rId30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D6BC0BD-3E35-4203-8D1D-DD719572E5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8982550D-174A-4A9A-85E3-4D22E43D9EBC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793" b="1" i="0" baseline="0">
              <a:latin typeface="TID" pitchFamily="2" charset="0"/>
              <a:ea typeface="+mj-ea"/>
              <a:cs typeface="+mj-cs"/>
              <a:sym typeface="TID" pitchFamily="2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50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50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6" y="4829060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pPr defTabSz="685304"/>
            <a:fld id="{304AD70F-8AF0-406B-B894-62E0F3D04367}" type="slidenum">
              <a:rPr lang="nb-NO" smtClean="0"/>
              <a:pPr defTabSz="685304"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3" y="4829060"/>
            <a:ext cx="6520573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pPr defTabSz="685304"/>
            <a:r>
              <a:rPr lang="nb-NO"/>
              <a:t>Bunntekst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</p:sldLayoutIdLst>
  <p:hf sldNum="0" hdr="0" ftr="0"/>
  <p:txStyles>
    <p:titleStyle>
      <a:lvl1pPr algn="l" defTabSz="685475" rtl="0" eaLnBrk="1" latinLnBrk="0" hangingPunct="1">
        <a:lnSpc>
          <a:spcPct val="100000"/>
        </a:lnSpc>
        <a:spcBef>
          <a:spcPct val="0"/>
        </a:spcBef>
        <a:buNone/>
        <a:defRPr sz="2793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56417" indent="-256417" algn="l" defTabSz="685475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621" indent="-170800" algn="l" defTabSz="685475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322" indent="-170800" algn="l" defTabSz="685475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262" indent="-170800" algn="l" defTabSz="685475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290" indent="-170800" algn="l" defTabSz="685475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055" indent="-171368" algn="l" defTabSz="6854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2" indent="-171368" algn="l" defTabSz="6854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528" indent="-171368" algn="l" defTabSz="6854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266" indent="-171368" algn="l" defTabSz="6854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37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75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2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948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686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423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7" algn="l" defTabSz="68547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tags" Target="../tags/tag21.xml"/><Relationship Id="rId16" Type="http://schemas.openxmlformats.org/officeDocument/2006/relationships/image" Target="../media/image27.svg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11" Type="http://schemas.openxmlformats.org/officeDocument/2006/relationships/image" Target="../media/image22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3" Type="http://schemas.openxmlformats.org/officeDocument/2006/relationships/tags" Target="../tags/tag23.xml"/><Relationship Id="rId21" Type="http://schemas.openxmlformats.org/officeDocument/2006/relationships/image" Target="../media/image9.emf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5.v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chart" Target="../charts/chart6.xml"/><Relationship Id="rId10" Type="http://schemas.openxmlformats.org/officeDocument/2006/relationships/tags" Target="../tags/tag30.xml"/><Relationship Id="rId19" Type="http://schemas.openxmlformats.org/officeDocument/2006/relationships/slideLayout" Target="../slideLayouts/slideLayout8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9.emf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chart" Target="../charts/chart2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8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B4AAE-7219-44F3-8A1B-24A613D43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655012"/>
            <a:ext cx="7980536" cy="492443"/>
          </a:xfrm>
        </p:spPr>
        <p:txBody>
          <a:bodyPr/>
          <a:lstStyle/>
          <a:p>
            <a:r>
              <a:rPr lang="nb-NO" sz="3200" dirty="0"/>
              <a:t>Finansiering under pandemien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FC08AB1-9C09-4B98-A387-0A2150ED4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Ruter v Bernt Reitan Jenssen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B13EF2-89EE-49C7-AE87-98096FE40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518757"/>
            <a:ext cx="7980536" cy="184745"/>
          </a:xfrm>
        </p:spPr>
        <p:txBody>
          <a:bodyPr/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23.04.2021</a:t>
            </a:r>
          </a:p>
        </p:txBody>
      </p:sp>
    </p:spTree>
    <p:extLst>
      <p:ext uri="{BB962C8B-B14F-4D97-AF65-F5344CB8AC3E}">
        <p14:creationId xmlns:p14="http://schemas.microsoft.com/office/powerpoint/2010/main" val="35615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>
            <a:extLst>
              <a:ext uri="{FF2B5EF4-FFF2-40B4-BE49-F238E27FC236}">
                <a16:creationId xmlns:a16="http://schemas.microsoft.com/office/drawing/2014/main" id="{98D300A9-FBDC-4583-92AB-26AED1C434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1" name="Object 30" hidden="1">
                        <a:extLst>
                          <a:ext uri="{FF2B5EF4-FFF2-40B4-BE49-F238E27FC236}">
                            <a16:creationId xmlns:a16="http://schemas.microsoft.com/office/drawing/2014/main" id="{98D300A9-FBDC-4583-92AB-26AED1C434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72EB3E-F4FE-42B2-A099-8992B65C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401963"/>
            <a:ext cx="7980536" cy="615553"/>
          </a:xfrm>
        </p:spPr>
        <p:txBody>
          <a:bodyPr vert="horz"/>
          <a:lstStyle/>
          <a:p>
            <a:r>
              <a:rPr lang="nb-NO" sz="2400" dirty="0"/>
              <a:t>Fremtiden er usikker.</a:t>
            </a:r>
            <a:br>
              <a:rPr lang="nb-NO" sz="2400" dirty="0"/>
            </a:br>
            <a:r>
              <a:rPr lang="nb-NO" sz="1600" b="0" dirty="0"/>
              <a:t>En rekke ulike faktorer er med på å drive redusert etterspørsel etter kollektivtrafikk</a:t>
            </a:r>
            <a:endParaRPr lang="nb-NO" sz="24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A3565C-2B64-43EA-89A7-11BEA7D4E39D}"/>
              </a:ext>
            </a:extLst>
          </p:cNvPr>
          <p:cNvSpPr/>
          <p:nvPr/>
        </p:nvSpPr>
        <p:spPr>
          <a:xfrm>
            <a:off x="844537" y="2934956"/>
            <a:ext cx="1443312" cy="476854"/>
          </a:xfrm>
          <a:prstGeom prst="rect">
            <a:avLst/>
          </a:prstGeom>
          <a:solidFill>
            <a:srgbClr val="91BB9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 dirty="0"/>
              <a:t>Smittevernstiltak i samfunnet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0F99E4-66FD-4B2B-941E-46550502C31B}"/>
              </a:ext>
            </a:extLst>
          </p:cNvPr>
          <p:cNvSpPr/>
          <p:nvPr/>
        </p:nvSpPr>
        <p:spPr>
          <a:xfrm>
            <a:off x="2478296" y="2934956"/>
            <a:ext cx="1443312" cy="476854"/>
          </a:xfrm>
          <a:prstGeom prst="rect">
            <a:avLst/>
          </a:prstGeom>
          <a:solidFill>
            <a:srgbClr val="91BB9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/>
              <a:t>Smittefrykt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7CAF4D-E3F9-4D44-A6E8-540A7611B269}"/>
              </a:ext>
            </a:extLst>
          </p:cNvPr>
          <p:cNvSpPr/>
          <p:nvPr/>
        </p:nvSpPr>
        <p:spPr>
          <a:xfrm>
            <a:off x="7379571" y="2934956"/>
            <a:ext cx="1443312" cy="476854"/>
          </a:xfrm>
          <a:prstGeom prst="rect">
            <a:avLst/>
          </a:prstGeom>
          <a:solidFill>
            <a:srgbClr val="91BB9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/>
              <a:t>Endrede hverdagsvaner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3FE8B8-7847-4EA5-B4FC-FACD6B243F9E}"/>
              </a:ext>
            </a:extLst>
          </p:cNvPr>
          <p:cNvSpPr/>
          <p:nvPr/>
        </p:nvSpPr>
        <p:spPr>
          <a:xfrm>
            <a:off x="4112055" y="2934956"/>
            <a:ext cx="1443312" cy="476854"/>
          </a:xfrm>
          <a:prstGeom prst="rect">
            <a:avLst/>
          </a:prstGeom>
          <a:solidFill>
            <a:srgbClr val="91BB9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/>
              <a:t>Økonomiske konsekvenser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C7E885-CC56-4F88-8990-F71F100023D5}"/>
              </a:ext>
            </a:extLst>
          </p:cNvPr>
          <p:cNvSpPr/>
          <p:nvPr/>
        </p:nvSpPr>
        <p:spPr>
          <a:xfrm>
            <a:off x="5745814" y="2934956"/>
            <a:ext cx="1443312" cy="476854"/>
          </a:xfrm>
          <a:prstGeom prst="rect">
            <a:avLst/>
          </a:prstGeom>
          <a:solidFill>
            <a:srgbClr val="91BB9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/>
              <a:t>Bruk av hjemmekontor</a:t>
            </a:r>
          </a:p>
        </p:txBody>
      </p:sp>
      <p:pic>
        <p:nvPicPr>
          <p:cNvPr id="83" name="Graphic 82" descr="Irritant">
            <a:extLst>
              <a:ext uri="{FF2B5EF4-FFF2-40B4-BE49-F238E27FC236}">
                <a16:creationId xmlns:a16="http://schemas.microsoft.com/office/drawing/2014/main" id="{AF4A8C07-6907-4080-9883-429B8D3E1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9676" y="2042837"/>
            <a:ext cx="848671" cy="848671"/>
          </a:xfrm>
          <a:prstGeom prst="rect">
            <a:avLst/>
          </a:prstGeom>
        </p:spPr>
      </p:pic>
      <p:pic>
        <p:nvPicPr>
          <p:cNvPr id="84" name="Graphic 83" descr="Internet">
            <a:extLst>
              <a:ext uri="{FF2B5EF4-FFF2-40B4-BE49-F238E27FC236}">
                <a16:creationId xmlns:a16="http://schemas.microsoft.com/office/drawing/2014/main" id="{648410DD-17D9-4F45-96D5-1B825977B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15180" y="2072747"/>
            <a:ext cx="914400" cy="914400"/>
          </a:xfrm>
          <a:prstGeom prst="rect">
            <a:avLst/>
          </a:prstGeom>
        </p:spPr>
      </p:pic>
      <p:pic>
        <p:nvPicPr>
          <p:cNvPr id="94" name="Graphic 93" descr="Heart with pulse">
            <a:extLst>
              <a:ext uri="{FF2B5EF4-FFF2-40B4-BE49-F238E27FC236}">
                <a16:creationId xmlns:a16="http://schemas.microsoft.com/office/drawing/2014/main" id="{A4D21E2B-735A-488D-8D1D-07EE3E8190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7818" y="2042837"/>
            <a:ext cx="914400" cy="914400"/>
          </a:xfrm>
          <a:prstGeom prst="rect">
            <a:avLst/>
          </a:prstGeom>
        </p:spPr>
      </p:pic>
      <p:pic>
        <p:nvPicPr>
          <p:cNvPr id="105" name="Graphic 104" descr="Coins">
            <a:extLst>
              <a:ext uri="{FF2B5EF4-FFF2-40B4-BE49-F238E27FC236}">
                <a16:creationId xmlns:a16="http://schemas.microsoft.com/office/drawing/2014/main" id="{04030A76-F506-4382-8916-7F97866367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38227" y="2132048"/>
            <a:ext cx="795799" cy="795799"/>
          </a:xfrm>
          <a:prstGeom prst="rect">
            <a:avLst/>
          </a:prstGeom>
        </p:spPr>
      </p:pic>
      <p:pic>
        <p:nvPicPr>
          <p:cNvPr id="13" name="Graphic 12" descr="Hamster">
            <a:extLst>
              <a:ext uri="{FF2B5EF4-FFF2-40B4-BE49-F238E27FC236}">
                <a16:creationId xmlns:a16="http://schemas.microsoft.com/office/drawing/2014/main" id="{9F2967FD-B9D5-47BA-8C7E-1DAA67539B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60889" y="2100569"/>
            <a:ext cx="790939" cy="790939"/>
          </a:xfrm>
          <a:prstGeom prst="rect">
            <a:avLst/>
          </a:prstGeom>
        </p:spPr>
      </p:pic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981CDE08-E4EE-4D36-8945-D3D29807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804510"/>
              </p:ext>
            </p:extLst>
          </p:nvPr>
        </p:nvGraphicFramePr>
        <p:xfrm>
          <a:off x="837978" y="3586164"/>
          <a:ext cx="7984905" cy="487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9806">
                  <a:extLst>
                    <a:ext uri="{9D8B030D-6E8A-4147-A177-3AD203B41FA5}">
                      <a16:colId xmlns:a16="http://schemas.microsoft.com/office/drawing/2014/main" val="3589745345"/>
                    </a:ext>
                  </a:extLst>
                </a:gridCol>
                <a:gridCol w="1668162">
                  <a:extLst>
                    <a:ext uri="{9D8B030D-6E8A-4147-A177-3AD203B41FA5}">
                      <a16:colId xmlns:a16="http://schemas.microsoft.com/office/drawing/2014/main" val="3489162216"/>
                    </a:ext>
                  </a:extLst>
                </a:gridCol>
                <a:gridCol w="1612975">
                  <a:extLst>
                    <a:ext uri="{9D8B030D-6E8A-4147-A177-3AD203B41FA5}">
                      <a16:colId xmlns:a16="http://schemas.microsoft.com/office/drawing/2014/main" val="49014800"/>
                    </a:ext>
                  </a:extLst>
                </a:gridCol>
                <a:gridCol w="1657214">
                  <a:extLst>
                    <a:ext uri="{9D8B030D-6E8A-4147-A177-3AD203B41FA5}">
                      <a16:colId xmlns:a16="http://schemas.microsoft.com/office/drawing/2014/main" val="1784507484"/>
                    </a:ext>
                  </a:extLst>
                </a:gridCol>
                <a:gridCol w="1536748">
                  <a:extLst>
                    <a:ext uri="{9D8B030D-6E8A-4147-A177-3AD203B41FA5}">
                      <a16:colId xmlns:a16="http://schemas.microsoft.com/office/drawing/2014/main" val="640108946"/>
                    </a:ext>
                  </a:extLst>
                </a:gridCol>
              </a:tblGrid>
              <a:tr h="238428">
                <a:tc>
                  <a:txBody>
                    <a:bodyPr/>
                    <a:lstStyle/>
                    <a:p>
                      <a:pPr algn="ctr"/>
                      <a:r>
                        <a:rPr lang="nb-NO" sz="10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Svært høy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Middels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Lav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Høy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Middels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11923"/>
                  </a:ext>
                </a:extLst>
              </a:tr>
              <a:tr h="238428">
                <a:tc>
                  <a:txBody>
                    <a:bodyPr/>
                    <a:lstStyle/>
                    <a:p>
                      <a:pPr algn="ctr"/>
                      <a:r>
                        <a:rPr lang="nb-NO" sz="10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Ingen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Kortvarig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Mellomlang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Langvarig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Langvarig</a:t>
                      </a: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0596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EA692A9-36DA-4054-BCF3-883AE99655A2}"/>
              </a:ext>
            </a:extLst>
          </p:cNvPr>
          <p:cNvSpPr txBox="1"/>
          <p:nvPr/>
        </p:nvSpPr>
        <p:spPr>
          <a:xfrm>
            <a:off x="86499" y="3498064"/>
            <a:ext cx="7391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i="1" dirty="0">
                <a:solidFill>
                  <a:schemeClr val="bg1">
                    <a:lumMod val="50000"/>
                  </a:schemeClr>
                </a:solidFill>
              </a:rPr>
              <a:t>Påvirkning på trafikken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6693EF-E89F-44FB-BAFF-4DD12348C3BF}"/>
              </a:ext>
            </a:extLst>
          </p:cNvPr>
          <p:cNvSpPr txBox="1"/>
          <p:nvPr/>
        </p:nvSpPr>
        <p:spPr>
          <a:xfrm>
            <a:off x="74142" y="3909898"/>
            <a:ext cx="8313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i="1" dirty="0">
                <a:solidFill>
                  <a:schemeClr val="bg1">
                    <a:lumMod val="50000"/>
                  </a:schemeClr>
                </a:solidFill>
              </a:rPr>
              <a:t>Varighet etter pandemien</a:t>
            </a:r>
          </a:p>
        </p:txBody>
      </p:sp>
    </p:spTree>
    <p:extLst>
      <p:ext uri="{BB962C8B-B14F-4D97-AF65-F5344CB8AC3E}">
        <p14:creationId xmlns:p14="http://schemas.microsoft.com/office/powerpoint/2010/main" val="22904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B13963-B1CE-49B9-BA69-46EC3CE4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b-NO" sz="2400" dirty="0"/>
              <a:t>Pandemien har gitt kollektivtrafikken en dobbel negativ effekt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00EA596-D8AD-4BBA-982B-CEF9E579D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1830058"/>
            <a:ext cx="3886206" cy="2273671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nb-NO" dirty="0"/>
              <a:t>Det gjennomføres færre reiser</a:t>
            </a:r>
          </a:p>
          <a:p>
            <a:pPr>
              <a:buFontTx/>
              <a:buChar char="-"/>
            </a:pPr>
            <a:r>
              <a:rPr lang="nb-NO" dirty="0"/>
              <a:t>Kollektivtrafikken har mistet andeler</a:t>
            </a:r>
          </a:p>
          <a:p>
            <a:pPr>
              <a:buFontTx/>
              <a:buChar char="-"/>
            </a:pPr>
            <a:endParaRPr lang="nb-NO" dirty="0"/>
          </a:p>
          <a:p>
            <a:pPr>
              <a:buFontTx/>
              <a:buChar char="-"/>
            </a:pPr>
            <a:r>
              <a:rPr lang="nb-NO" dirty="0"/>
              <a:t>Kollektivreisen er blitt byttet ut med bil-, sykkel- og gangereiser</a:t>
            </a:r>
          </a:p>
          <a:p>
            <a:pPr>
              <a:buFontTx/>
              <a:buChar char="-"/>
            </a:pPr>
            <a:r>
              <a:rPr lang="nb-NO" dirty="0"/>
              <a:t>Bilreiser har vunnet andeler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802CE5-B05D-48CD-9CA2-E635D21FC1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980528"/>
              </p:ext>
            </p:extLst>
          </p:nvPr>
        </p:nvGraphicFramePr>
        <p:xfrm>
          <a:off x="4674979" y="1369642"/>
          <a:ext cx="3886206" cy="319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91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B3270AD2-33F9-4918-A788-A972D972F13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20" imgW="592" imgH="595" progId="TCLayout.ActiveDocument.1">
                  <p:embed/>
                </p:oleObj>
              </mc:Choice>
              <mc:Fallback>
                <p:oleObj name="think-cell Slide" r:id="rId20" imgW="592" imgH="595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B3270AD2-33F9-4918-A788-A972D972F1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250E0DF-F66C-4AEB-B6C1-CAC317AE7F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F5B1D-3B17-4E63-9204-F6D8AD91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525075"/>
            <a:ext cx="7980536" cy="738664"/>
          </a:xfrm>
        </p:spPr>
        <p:txBody>
          <a:bodyPr vert="horz"/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Ruter har sett på mulige utviklingsbaner for kollektivtrafikken</a:t>
            </a:r>
            <a:endParaRPr lang="nb-NO" sz="2400" dirty="0"/>
          </a:p>
        </p:txBody>
      </p:sp>
      <p:graphicFrame>
        <p:nvGraphicFramePr>
          <p:cNvPr id="76" name="Chart 75">
            <a:extLst>
              <a:ext uri="{FF2B5EF4-FFF2-40B4-BE49-F238E27FC236}">
                <a16:creationId xmlns:a16="http://schemas.microsoft.com/office/drawing/2014/main" id="{CE9F8EBF-82CB-41FF-9CA9-08C9EFD59F39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096000" y="2032000"/>
          <a:ext cx="2486025" cy="234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5" name="Plassholder for tekst 2">
            <a:extLst>
              <a:ext uri="{FF2B5EF4-FFF2-40B4-BE49-F238E27FC236}">
                <a16:creationId xmlns:a16="http://schemas.microsoft.com/office/drawing/2014/main" id="{3EA86194-AAB6-4B54-B128-6BD822FF27FD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6021388" y="2719388"/>
            <a:ext cx="952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b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% av normalsituasjon</a:t>
            </a:r>
            <a:endParaRPr kumimoji="0" lang="nb-NO" sz="700" b="0" i="0" u="none" strike="noStrike" kern="1200" cap="none" spc="0" normalizeH="0" baseline="0" noProof="0" dirty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C27718-B4B7-46AC-850A-B9B37304338D}"/>
              </a:ext>
            </a:extLst>
          </p:cNvPr>
          <p:cNvSpPr txBox="1"/>
          <p:nvPr/>
        </p:nvSpPr>
        <p:spPr>
          <a:xfrm>
            <a:off x="501650" y="1301750"/>
            <a:ext cx="5191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Mulig utviklingsbaner for kollektivtrafikk (andel av normal etterspørsel)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BE5DC-64A5-4A6F-9762-A9B77BEF5A9F}"/>
              </a:ext>
            </a:extLst>
          </p:cNvPr>
          <p:cNvGrpSpPr/>
          <p:nvPr/>
        </p:nvGrpSpPr>
        <p:grpSpPr>
          <a:xfrm>
            <a:off x="576263" y="1760048"/>
            <a:ext cx="5116513" cy="2792903"/>
            <a:chOff x="576263" y="1760048"/>
            <a:chExt cx="4930763" cy="27929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DEEDB8-CCFD-4F4F-8332-1DABAC1899E4}"/>
                </a:ext>
              </a:extLst>
            </p:cNvPr>
            <p:cNvSpPr/>
            <p:nvPr/>
          </p:nvSpPr>
          <p:spPr>
            <a:xfrm>
              <a:off x="576263" y="1760048"/>
              <a:ext cx="4930763" cy="16241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Utvikling gjennom 2021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5204F3-215F-40AF-9E5F-8511C6668B5E}"/>
                </a:ext>
              </a:extLst>
            </p:cNvPr>
            <p:cNvSpPr/>
            <p:nvPr/>
          </p:nvSpPr>
          <p:spPr>
            <a:xfrm>
              <a:off x="576263" y="1929663"/>
              <a:ext cx="4930763" cy="262328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68C349-5394-4489-BC0C-42A0A64EC72C}"/>
              </a:ext>
            </a:extLst>
          </p:cNvPr>
          <p:cNvGrpSpPr/>
          <p:nvPr/>
        </p:nvGrpSpPr>
        <p:grpSpPr>
          <a:xfrm>
            <a:off x="5927725" y="1760048"/>
            <a:ext cx="2647748" cy="2792901"/>
            <a:chOff x="5707063" y="1760048"/>
            <a:chExt cx="2868410" cy="27929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79286CD-D939-4501-A544-9A2ABA09740D}"/>
                </a:ext>
              </a:extLst>
            </p:cNvPr>
            <p:cNvSpPr/>
            <p:nvPr/>
          </p:nvSpPr>
          <p:spPr>
            <a:xfrm>
              <a:off x="5707063" y="1760048"/>
              <a:ext cx="2868410" cy="16241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Utvikling 2020-2025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EE80F39-1CEA-4D5C-B05E-81BA215360D0}"/>
                </a:ext>
              </a:extLst>
            </p:cNvPr>
            <p:cNvSpPr/>
            <p:nvPr/>
          </p:nvSpPr>
          <p:spPr>
            <a:xfrm>
              <a:off x="5707063" y="1929662"/>
              <a:ext cx="2868410" cy="262328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7EDDEE06-F020-43E2-AB15-8016DFCD24E9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723900" y="2032000"/>
          <a:ext cx="4894263" cy="234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98E75C71-B83D-46A8-A515-629B9D22B290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5197475" y="4405313"/>
            <a:ext cx="2619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Ukenr</a:t>
            </a:r>
            <a:r>
              <a:rPr kumimoji="0" lang="nb-NO" altLang="en-US" sz="700" b="0" i="0" u="none" strike="noStrike" kern="1200" cap="none" spc="0" normalizeH="0" baseline="0" noProof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.</a:t>
            </a:r>
            <a:endParaRPr kumimoji="0" lang="nb-NO" sz="700" b="0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32" name="Plassholder for tekst 2">
            <a:extLst>
              <a:ext uri="{FF2B5EF4-FFF2-40B4-BE49-F238E27FC236}">
                <a16:creationId xmlns:a16="http://schemas.microsoft.com/office/drawing/2014/main" id="{AFAA799B-B718-4358-92B0-8803C77940AC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49288" y="2719388"/>
            <a:ext cx="952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b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% av normalsituasjon</a:t>
            </a:r>
            <a:endParaRPr kumimoji="0" lang="nb-NO" sz="700" b="0" i="0" u="none" strike="noStrike" kern="1200" cap="none" spc="0" normalizeH="0" baseline="0" noProof="0" dirty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B936FEC-6CA1-4F97-8351-CC17F0DF9005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778251" y="1644650"/>
            <a:ext cx="106363" cy="0"/>
          </a:xfrm>
          <a:prstGeom prst="line">
            <a:avLst/>
          </a:prstGeom>
          <a:ln w="19050" cap="rnd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F6288C-648B-4DAB-825C-A9983C8D08DF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4762501" y="1644650"/>
            <a:ext cx="106363" cy="0"/>
          </a:xfrm>
          <a:prstGeom prst="line">
            <a:avLst/>
          </a:prstGeom>
          <a:ln w="19050" cap="rnd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9DC254-2982-44EC-A36C-657E07888C25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2233613" y="1644650"/>
            <a:ext cx="57150" cy="0"/>
          </a:xfrm>
          <a:prstGeom prst="line">
            <a:avLst/>
          </a:prstGeom>
          <a:ln w="28575" cap="rnd" cmpd="sng" algn="ctr">
            <a:solidFill>
              <a:schemeClr val="accent4"/>
            </a:solidFill>
            <a:prstDash val="sysDot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BBF5A3-0636-4508-BE7C-9D258081620E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2794001" y="1644650"/>
            <a:ext cx="106363" cy="0"/>
          </a:xfrm>
          <a:prstGeom prst="line">
            <a:avLst/>
          </a:prstGeom>
          <a:ln w="19050" cap="rnd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DCB2D9F-EB1F-41E5-B420-FC4777B64849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5746751" y="1644650"/>
            <a:ext cx="106363" cy="0"/>
          </a:xfrm>
          <a:prstGeom prst="line">
            <a:avLst/>
          </a:prstGeom>
          <a:ln w="19050" cap="rnd" cmpd="sng" algn="ctr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lassholder for tekst 2">
            <a:extLst>
              <a:ext uri="{FF2B5EF4-FFF2-40B4-BE49-F238E27FC236}">
                <a16:creationId xmlns:a16="http://schemas.microsoft.com/office/drawing/2014/main" id="{B0D32C94-90BB-4DE2-B997-BE72CA1C990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376488" y="1595438"/>
            <a:ext cx="30638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5ED7A348-76E0-40DF-933F-9654FE0086E0}" type="datetime'''''''''''''''''Fakti''''''''''''''''''''''''''s''''''''''k''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Faktisk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49" name="Plassholder for tekst 2">
            <a:extLst>
              <a:ext uri="{FF2B5EF4-FFF2-40B4-BE49-F238E27FC236}">
                <a16:creationId xmlns:a16="http://schemas.microsoft.com/office/drawing/2014/main" id="{F7F1AF54-97E4-4742-A0BA-393F13D03CAE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96068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C85E5FB8-8F1C-4136-B990-E8AA898E7C8D}" type="datetime'Ut''vi''''''''k''''''l''in''gsb''''a''''n''''''e'''''' 1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1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48" name="Plassholder for tekst 2">
            <a:extLst>
              <a:ext uri="{FF2B5EF4-FFF2-40B4-BE49-F238E27FC236}">
                <a16:creationId xmlns:a16="http://schemas.microsoft.com/office/drawing/2014/main" id="{08B91694-9D8B-46AF-A74A-5DC4109892FD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94493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A93BA41A-3E03-4A2F-B0E2-617A9138597F}" type="datetime'U''''''''''''t''v''''i''''''''kli''ngs''b''ane'''' ''''''''2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2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50" name="Plassholder for tekst 2">
            <a:extLst>
              <a:ext uri="{FF2B5EF4-FFF2-40B4-BE49-F238E27FC236}">
                <a16:creationId xmlns:a16="http://schemas.microsoft.com/office/drawing/2014/main" id="{9FCA4115-F1D6-4A02-B266-16DDEA7ACA19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92918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1696F0B6-0C45-47D2-AA0D-A6ADDE33DA25}" type="datetime'U''''t''vi''''k''li''''n''''gsb''a''''''''ne'' ''''3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3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47" name="Plassholder for tekst 2">
            <a:extLst>
              <a:ext uri="{FF2B5EF4-FFF2-40B4-BE49-F238E27FC236}">
                <a16:creationId xmlns:a16="http://schemas.microsoft.com/office/drawing/2014/main" id="{72ED8DB2-AAE1-4F57-A87F-B9424DA87BE1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591343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2C73845-D3D0-4C36-9260-44A981E859CE}" type="datetime'''''''U''tv''''ik''l''''''''i''''''''''ng''''sb''an''''e 4''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4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63" name="Diamond 162">
            <a:extLst>
              <a:ext uri="{FF2B5EF4-FFF2-40B4-BE49-F238E27FC236}">
                <a16:creationId xmlns:a16="http://schemas.microsoft.com/office/drawing/2014/main" id="{86B13FC9-9E6C-48EB-865C-54F45E7D0DE3}"/>
              </a:ext>
            </a:extLst>
          </p:cNvPr>
          <p:cNvSpPr/>
          <p:nvPr/>
        </p:nvSpPr>
        <p:spPr>
          <a:xfrm>
            <a:off x="1321157" y="3470579"/>
            <a:ext cx="116732" cy="12321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BBC8C2B-72FF-4E32-A56C-501EBFC618F7}"/>
              </a:ext>
            </a:extLst>
          </p:cNvPr>
          <p:cNvSpPr txBox="1"/>
          <p:nvPr/>
        </p:nvSpPr>
        <p:spPr>
          <a:xfrm>
            <a:off x="504826" y="4660774"/>
            <a:ext cx="7283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 1: Normalsituasjon beregnes som trafikkvolum 2019 justert for befolkningsvekst (dvs. 100% tilsvarer likt antall reiser per innbygger som før koronapandemien) </a:t>
            </a:r>
          </a:p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 2: Banene er fokusert mot etterspørsel etter kollektiv med tilgang på et normalt tilbud. Kutt i kollektivtilbudet kan drive etterspørselen nedover til en lavere bane</a:t>
            </a:r>
          </a:p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 3: Alle banene forutsetter vellykket vaksinering. Bildet kan endres dersom utfordringer med tilførsel, effekt, gjennomføring e.l. skulle hindre vellykket vaksinering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4C806A5-84CB-4F83-8366-B0F31CC3227C}"/>
              </a:ext>
            </a:extLst>
          </p:cNvPr>
          <p:cNvSpPr txBox="1"/>
          <p:nvPr/>
        </p:nvSpPr>
        <p:spPr>
          <a:xfrm>
            <a:off x="6366423" y="3986626"/>
            <a:ext cx="18563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Viser total for året ift. normal</a:t>
            </a:r>
          </a:p>
        </p:txBody>
      </p:sp>
    </p:spTree>
    <p:extLst>
      <p:ext uri="{BB962C8B-B14F-4D97-AF65-F5344CB8AC3E}">
        <p14:creationId xmlns:p14="http://schemas.microsoft.com/office/powerpoint/2010/main" val="28653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E1730B-E475-4F55-B7D2-A860E7F4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32" y="580943"/>
            <a:ext cx="7980536" cy="429990"/>
          </a:xfrm>
        </p:spPr>
        <p:txBody>
          <a:bodyPr anchor="ctr">
            <a:noAutofit/>
          </a:bodyPr>
          <a:lstStyle/>
          <a:p>
            <a:r>
              <a:rPr lang="nb-NO" sz="2400" dirty="0"/>
              <a:t>De ulike utviklingsbanene vil kreve ulik grad av produksjonsjustering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8F9B697-14F5-49D5-B867-734AA945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1751894"/>
            <a:ext cx="3187028" cy="2812251"/>
          </a:xfrm>
        </p:spPr>
        <p:txBody>
          <a:bodyPr>
            <a:normAutofit/>
          </a:bodyPr>
          <a:lstStyle/>
          <a:p>
            <a:r>
              <a:rPr lang="nb-NO" sz="1800" dirty="0"/>
              <a:t>Avhengig av utviklingsbane kreves reduksjon på 0,5-1,3 mrd. kroner hvis finansiering uteblir.</a:t>
            </a:r>
          </a:p>
          <a:p>
            <a:r>
              <a:rPr lang="nb-NO" sz="1800" dirty="0"/>
              <a:t>Finansiering i en overgangsperiode motvirker uønsket utvikling.</a:t>
            </a:r>
          </a:p>
          <a:p>
            <a:r>
              <a:rPr lang="nb-NO" sz="1800" dirty="0"/>
              <a:t>Endret plan knyttet til tilbudsjustering – styrebehandling 27. april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0D6377D-FE79-4073-9852-A3B14ED607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442927"/>
              </p:ext>
            </p:extLst>
          </p:nvPr>
        </p:nvGraphicFramePr>
        <p:xfrm>
          <a:off x="3922036" y="1669439"/>
          <a:ext cx="5040000" cy="281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680EB86E-D350-4C9B-964F-9E679C6F13E5}"/>
              </a:ext>
            </a:extLst>
          </p:cNvPr>
          <p:cNvCxnSpPr>
            <a:cxnSpLocks/>
          </p:cNvCxnSpPr>
          <p:nvPr/>
        </p:nvCxnSpPr>
        <p:spPr>
          <a:xfrm flipV="1">
            <a:off x="5601462" y="2946015"/>
            <a:ext cx="319845" cy="75507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36882EC8-BFB2-498B-9B6F-CC84F07E88C3}"/>
              </a:ext>
            </a:extLst>
          </p:cNvPr>
          <p:cNvCxnSpPr>
            <a:cxnSpLocks/>
          </p:cNvCxnSpPr>
          <p:nvPr/>
        </p:nvCxnSpPr>
        <p:spPr>
          <a:xfrm flipH="1" flipV="1">
            <a:off x="6214964" y="2946015"/>
            <a:ext cx="296778" cy="75507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3A576875-AC84-4B7C-BC0F-EBAE2B3E3C36}"/>
              </a:ext>
            </a:extLst>
          </p:cNvPr>
          <p:cNvCxnSpPr>
            <a:cxnSpLocks/>
          </p:cNvCxnSpPr>
          <p:nvPr/>
        </p:nvCxnSpPr>
        <p:spPr>
          <a:xfrm flipH="1" flipV="1">
            <a:off x="6666101" y="2946015"/>
            <a:ext cx="642709" cy="75507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F5D482E4-3F9F-42EF-80F6-2871AA5B5A23}"/>
              </a:ext>
            </a:extLst>
          </p:cNvPr>
          <p:cNvCxnSpPr>
            <a:cxnSpLocks/>
          </p:cNvCxnSpPr>
          <p:nvPr/>
        </p:nvCxnSpPr>
        <p:spPr>
          <a:xfrm flipH="1" flipV="1">
            <a:off x="7592396" y="3008361"/>
            <a:ext cx="443345" cy="692727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16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2EDD60-B051-4C7A-8480-1E35BCA0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494746"/>
            <a:ext cx="7980536" cy="738664"/>
          </a:xfrm>
        </p:spPr>
        <p:txBody>
          <a:bodyPr/>
          <a:lstStyle/>
          <a:p>
            <a:r>
              <a:rPr lang="nb-NO" sz="2400" dirty="0"/>
              <a:t>Folk er fornøyd med kollektivtilbudet og ønsker ikke færre avganger og mindre plass ombord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8A6258E-0C80-43D9-98C5-53F31B708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77" y="1308273"/>
            <a:ext cx="2182934" cy="180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623F1BE-31DB-4558-B379-3C27E019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537" y="1233410"/>
            <a:ext cx="1504987" cy="1959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E601649-C851-430E-AA63-9D26306C7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637556"/>
              </p:ext>
            </p:extLst>
          </p:nvPr>
        </p:nvGraphicFramePr>
        <p:xfrm>
          <a:off x="580649" y="3260335"/>
          <a:ext cx="2399162" cy="180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Plassholder for innhold 5">
            <a:extLst>
              <a:ext uri="{FF2B5EF4-FFF2-40B4-BE49-F238E27FC236}">
                <a16:creationId xmlns:a16="http://schemas.microsoft.com/office/drawing/2014/main" id="{FE5355CB-D773-48AB-BC04-5B067C07B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967" y="1570979"/>
            <a:ext cx="2951217" cy="300283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nb-NO" dirty="0"/>
              <a:t>Folk ønsker ikke dårligere kapasitet – særlig ikke etter korona</a:t>
            </a:r>
          </a:p>
          <a:p>
            <a:pPr>
              <a:buFontTx/>
              <a:buChar char="-"/>
            </a:pPr>
            <a:endParaRPr lang="nb-NO" dirty="0"/>
          </a:p>
          <a:p>
            <a:pPr>
              <a:buFontTx/>
              <a:buChar char="-"/>
            </a:pPr>
            <a:r>
              <a:rPr lang="nb-NO" dirty="0"/>
              <a:t>Tilfredsheten og omdømmet er viktig å beholde for å sikre at den grønne mobiliteten kaprer tilbake markedsandelene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D13959C-A34C-48DE-A10F-9B3953B5A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30313"/>
              </p:ext>
            </p:extLst>
          </p:nvPr>
        </p:nvGraphicFramePr>
        <p:xfrm>
          <a:off x="2732204" y="3335918"/>
          <a:ext cx="2399162" cy="1765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369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738E88-A307-4EED-ADFA-A0761DE7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1118693"/>
            <a:ext cx="7980536" cy="923330"/>
          </a:xfrm>
        </p:spPr>
        <p:txBody>
          <a:bodyPr/>
          <a:lstStyle/>
          <a:p>
            <a:r>
              <a:rPr lang="nb-NO" sz="2000" b="0" dirty="0">
                <a:cs typeface="Arial"/>
              </a:rPr>
              <a:t>I en usikker fremtid vil en 6 måneder finansiert overgangsperiode gi grunnlag for en empirisk fundert omstilling uten brå kutt som vil kunne motvirke resultatene og tilfredsheten som er bygget opp over år</a:t>
            </a:r>
            <a:endParaRPr lang="nb-NO" sz="2000" b="0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F9FAEBFD-80A6-4FDA-AE43-56F0ECC927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698896"/>
              </p:ext>
            </p:extLst>
          </p:nvPr>
        </p:nvGraphicFramePr>
        <p:xfrm>
          <a:off x="580649" y="1735056"/>
          <a:ext cx="7980363" cy="249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875CA-F582-4145-8359-BB0C31F8E983}"/>
              </a:ext>
            </a:extLst>
          </p:cNvPr>
          <p:cNvSpPr txBox="1"/>
          <p:nvPr/>
        </p:nvSpPr>
        <p:spPr>
          <a:xfrm>
            <a:off x="3036944" y="3813952"/>
            <a:ext cx="3261143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Smittevernstiltakene er opphevet, men det er behov for overgangsstøtte for å tilrettelegge</a:t>
            </a:r>
            <a:br>
              <a:rPr lang="nb-NO" sz="1200" dirty="0"/>
            </a:br>
            <a:r>
              <a:rPr lang="nb-NO" sz="1200" dirty="0"/>
              <a:t>for en myk og tilpasset overgang til ny normal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8D6219E-854B-4E42-9B6E-3783A2140743}"/>
              </a:ext>
            </a:extLst>
          </p:cNvPr>
          <p:cNvSpPr txBox="1"/>
          <p:nvPr/>
        </p:nvSpPr>
        <p:spPr>
          <a:xfrm>
            <a:off x="6713752" y="3813952"/>
            <a:ext cx="1959266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Trafikktilbudet er tilpasset ny normal for mobilitet - folk har nye reisevaner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6B54FDB-CB6F-4D09-BFEE-4E2CA299B076}"/>
              </a:ext>
            </a:extLst>
          </p:cNvPr>
          <p:cNvSpPr txBox="1"/>
          <p:nvPr/>
        </p:nvSpPr>
        <p:spPr>
          <a:xfrm>
            <a:off x="585796" y="3813952"/>
            <a:ext cx="2035484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/>
              <a:t>Staten finansierer bortfall av billettinntekter frem til smittevernstiltakene fjernes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01C9BB33-313A-4F52-904D-DC2BBC2CE227}"/>
              </a:ext>
            </a:extLst>
          </p:cNvPr>
          <p:cNvSpPr txBox="1">
            <a:spLocks/>
          </p:cNvSpPr>
          <p:nvPr/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68569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En finansiert overgangsfase</a:t>
            </a:r>
          </a:p>
        </p:txBody>
      </p:sp>
    </p:spTree>
    <p:extLst>
      <p:ext uri="{BB962C8B-B14F-4D97-AF65-F5344CB8AC3E}">
        <p14:creationId xmlns:p14="http://schemas.microsoft.com/office/powerpoint/2010/main" val="7367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53C9B5-B67A-4B15-8145-A976126F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494746"/>
            <a:ext cx="7980536" cy="738664"/>
          </a:xfrm>
        </p:spPr>
        <p:txBody>
          <a:bodyPr/>
          <a:lstStyle/>
          <a:p>
            <a:r>
              <a:rPr lang="nb-NO" sz="2400" dirty="0"/>
              <a:t>En finansiert overgangsperiode gir grunnlag for å velge riktige tiltak og gir troverdighet til endringene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F6A84E-5F44-4952-A4C6-74BB42406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2574" y="1582499"/>
            <a:ext cx="4718695" cy="319450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nb-NO" dirty="0"/>
              <a:t>Overgangsperioden vil brukes til å innhente innsikt og forstå behovene:</a:t>
            </a:r>
          </a:p>
          <a:p>
            <a:pPr lvl="1">
              <a:lnSpc>
                <a:spcPct val="120000"/>
              </a:lnSpc>
            </a:pPr>
            <a:r>
              <a:rPr lang="nb-NO" dirty="0"/>
              <a:t>Endring av reisevaner som gir endret etterspørsel på ulike mobilitetsformer</a:t>
            </a:r>
          </a:p>
          <a:p>
            <a:pPr lvl="1">
              <a:lnSpc>
                <a:spcPct val="120000"/>
              </a:lnSpc>
            </a:pPr>
            <a:r>
              <a:rPr lang="nb-NO" dirty="0"/>
              <a:t>Mobilitetssystemets samlede fleksibilitet og </a:t>
            </a:r>
            <a:r>
              <a:rPr lang="nb-NO" dirty="0" err="1"/>
              <a:t>sømløshet</a:t>
            </a:r>
            <a:endParaRPr lang="nb-NO" dirty="0"/>
          </a:p>
          <a:p>
            <a:pPr lvl="1">
              <a:lnSpc>
                <a:spcPct val="120000"/>
              </a:lnSpc>
            </a:pPr>
            <a:r>
              <a:rPr lang="nb-NO" dirty="0"/>
              <a:t>Holdningsendringer  </a:t>
            </a:r>
          </a:p>
          <a:p>
            <a:pPr lvl="1">
              <a:lnSpc>
                <a:spcPct val="120000"/>
              </a:lnSpc>
            </a:pPr>
            <a:r>
              <a:rPr lang="nb-NO" dirty="0"/>
              <a:t>Medvirkningsløp</a:t>
            </a:r>
          </a:p>
          <a:p>
            <a:pPr>
              <a:lnSpc>
                <a:spcPct val="120000"/>
              </a:lnSpc>
            </a:pPr>
            <a:r>
              <a:rPr lang="nb-NO" dirty="0"/>
              <a:t>Kampanjer for å ønske kundene velkommen tilbake</a:t>
            </a:r>
          </a:p>
          <a:p>
            <a:pPr>
              <a:lnSpc>
                <a:spcPct val="120000"/>
              </a:lnSpc>
            </a:pPr>
            <a:endParaRPr lang="nb-NO" dirty="0"/>
          </a:p>
        </p:txBody>
      </p:sp>
      <p:pic>
        <p:nvPicPr>
          <p:cNvPr id="6" name="Bilde 5" descr="Et bilde som inneholder bygning, person, utendørs, mobil&#10;&#10;Automatisk generert beskrivelse">
            <a:extLst>
              <a:ext uri="{FF2B5EF4-FFF2-40B4-BE49-F238E27FC236}">
                <a16:creationId xmlns:a16="http://schemas.microsoft.com/office/drawing/2014/main" id="{B4FBFA27-E211-4355-B02A-CF1C82CBC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67" y="2417201"/>
            <a:ext cx="2514618" cy="167823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AFA7BC6-7964-4D85-8ACB-6E55FA3FB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419" y="3876063"/>
            <a:ext cx="1129833" cy="76305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D76BA7E-2535-42B3-93D7-212CC0217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28" y="1724634"/>
            <a:ext cx="3579948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 descr="Et bilde som inneholder person, utendørs, bue, folkemengde&#10;&#10;Automatisk generert beskrivelse">
            <a:extLst>
              <a:ext uri="{FF2B5EF4-FFF2-40B4-BE49-F238E27FC236}">
                <a16:creationId xmlns:a16="http://schemas.microsoft.com/office/drawing/2014/main" id="{3C9279B7-8A90-46EF-99EB-41628F97B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6" y="188086"/>
            <a:ext cx="5509062" cy="4768916"/>
          </a:xfrm>
          <a:prstGeom prst="rect">
            <a:avLst/>
          </a:prstGeom>
        </p:spPr>
      </p:pic>
      <p:sp>
        <p:nvSpPr>
          <p:cNvPr id="25" name="Tittel 1">
            <a:extLst>
              <a:ext uri="{FF2B5EF4-FFF2-40B4-BE49-F238E27FC236}">
                <a16:creationId xmlns:a16="http://schemas.microsoft.com/office/drawing/2014/main" id="{E50F73B1-3707-4EC7-A862-482D97C7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382" y="1649214"/>
            <a:ext cx="2669061" cy="1846659"/>
          </a:xfrm>
        </p:spPr>
        <p:txBody>
          <a:bodyPr/>
          <a:lstStyle/>
          <a:p>
            <a:r>
              <a:rPr lang="nb-NO" sz="2400" dirty="0"/>
              <a:t>Kollektivtrafikken skal bidra til at folk kan leve gode og aktive liv</a:t>
            </a:r>
          </a:p>
        </p:txBody>
      </p:sp>
    </p:spTree>
    <p:extLst>
      <p:ext uri="{BB962C8B-B14F-4D97-AF65-F5344CB8AC3E}">
        <p14:creationId xmlns:p14="http://schemas.microsoft.com/office/powerpoint/2010/main" val="28466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B3270AD2-33F9-4918-A788-A972D972F13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20" imgW="592" imgH="595" progId="TCLayout.ActiveDocument.1">
                  <p:embed/>
                </p:oleObj>
              </mc:Choice>
              <mc:Fallback>
                <p:oleObj name="think-cell Slide" r:id="rId20" imgW="592" imgH="595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B3270AD2-33F9-4918-A788-A972D972F1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250E0DF-F66C-4AEB-B6C1-CAC317AE7F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F5B1D-3B17-4E63-9204-F6D8AD91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709741"/>
            <a:ext cx="7980536" cy="369332"/>
          </a:xfrm>
        </p:spPr>
        <p:txBody>
          <a:bodyPr vert="horz"/>
          <a:lstStyle/>
          <a:p>
            <a:r>
              <a:rPr lang="nb-NO" sz="2400" dirty="0"/>
              <a:t>Bortfall av trafikkvolum</a:t>
            </a:r>
          </a:p>
        </p:txBody>
      </p:sp>
      <p:graphicFrame>
        <p:nvGraphicFramePr>
          <p:cNvPr id="76" name="Chart 75">
            <a:extLst>
              <a:ext uri="{FF2B5EF4-FFF2-40B4-BE49-F238E27FC236}">
                <a16:creationId xmlns:a16="http://schemas.microsoft.com/office/drawing/2014/main" id="{CE9F8EBF-82CB-41FF-9CA9-08C9EFD59F39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096000" y="2032000"/>
          <a:ext cx="2486025" cy="234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5" name="Plassholder for tekst 2">
            <a:extLst>
              <a:ext uri="{FF2B5EF4-FFF2-40B4-BE49-F238E27FC236}">
                <a16:creationId xmlns:a16="http://schemas.microsoft.com/office/drawing/2014/main" id="{3EA86194-AAB6-4B54-B128-6BD822FF27FD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6021388" y="2719388"/>
            <a:ext cx="952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b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% av normalsituasjon</a:t>
            </a:r>
            <a:endParaRPr kumimoji="0" lang="nb-NO" sz="700" b="0" i="0" u="none" strike="noStrike" kern="1200" cap="none" spc="0" normalizeH="0" baseline="0" noProof="0" dirty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C27718-B4B7-46AC-850A-B9B37304338D}"/>
              </a:ext>
            </a:extLst>
          </p:cNvPr>
          <p:cNvSpPr txBox="1"/>
          <p:nvPr/>
        </p:nvSpPr>
        <p:spPr>
          <a:xfrm>
            <a:off x="501650" y="1301750"/>
            <a:ext cx="5191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Mulig utviklingsbaner for kollektivtrafikk (andel av normal etterspørsel)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BE5DC-64A5-4A6F-9762-A9B77BEF5A9F}"/>
              </a:ext>
            </a:extLst>
          </p:cNvPr>
          <p:cNvGrpSpPr/>
          <p:nvPr/>
        </p:nvGrpSpPr>
        <p:grpSpPr>
          <a:xfrm>
            <a:off x="576263" y="1760048"/>
            <a:ext cx="5116513" cy="2792903"/>
            <a:chOff x="576263" y="1760048"/>
            <a:chExt cx="4930763" cy="27929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DEEDB8-CCFD-4F4F-8332-1DABAC1899E4}"/>
                </a:ext>
              </a:extLst>
            </p:cNvPr>
            <p:cNvSpPr/>
            <p:nvPr/>
          </p:nvSpPr>
          <p:spPr>
            <a:xfrm>
              <a:off x="576263" y="1760048"/>
              <a:ext cx="4930763" cy="16241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Utvikling gjennom 2021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5204F3-215F-40AF-9E5F-8511C6668B5E}"/>
                </a:ext>
              </a:extLst>
            </p:cNvPr>
            <p:cNvSpPr/>
            <p:nvPr/>
          </p:nvSpPr>
          <p:spPr>
            <a:xfrm>
              <a:off x="576263" y="1929663"/>
              <a:ext cx="4930763" cy="262328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68C349-5394-4489-BC0C-42A0A64EC72C}"/>
              </a:ext>
            </a:extLst>
          </p:cNvPr>
          <p:cNvGrpSpPr/>
          <p:nvPr/>
        </p:nvGrpSpPr>
        <p:grpSpPr>
          <a:xfrm>
            <a:off x="5927725" y="1760048"/>
            <a:ext cx="2647748" cy="2792901"/>
            <a:chOff x="5707063" y="1760048"/>
            <a:chExt cx="2868410" cy="27929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79286CD-D939-4501-A544-9A2ABA09740D}"/>
                </a:ext>
              </a:extLst>
            </p:cNvPr>
            <p:cNvSpPr/>
            <p:nvPr/>
          </p:nvSpPr>
          <p:spPr>
            <a:xfrm>
              <a:off x="5707063" y="1760048"/>
              <a:ext cx="2868410" cy="162412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Utvikling 2020-2025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EE80F39-1CEA-4D5C-B05E-81BA215360D0}"/>
                </a:ext>
              </a:extLst>
            </p:cNvPr>
            <p:cNvSpPr/>
            <p:nvPr/>
          </p:nvSpPr>
          <p:spPr>
            <a:xfrm>
              <a:off x="5707063" y="1929662"/>
              <a:ext cx="2868410" cy="262328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7EDDEE06-F020-43E2-AB15-8016DFCD24E9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723900" y="2032000"/>
          <a:ext cx="4894263" cy="234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98E75C71-B83D-46A8-A515-629B9D22B290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5197475" y="4405313"/>
            <a:ext cx="2619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Ukenr</a:t>
            </a:r>
            <a:r>
              <a:rPr kumimoji="0" lang="nb-NO" altLang="en-US" sz="700" b="0" i="0" u="none" strike="noStrike" kern="1200" cap="none" spc="0" normalizeH="0" baseline="0" noProof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.</a:t>
            </a:r>
            <a:endParaRPr kumimoji="0" lang="nb-NO" sz="700" b="0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32" name="Plassholder for tekst 2">
            <a:extLst>
              <a:ext uri="{FF2B5EF4-FFF2-40B4-BE49-F238E27FC236}">
                <a16:creationId xmlns:a16="http://schemas.microsoft.com/office/drawing/2014/main" id="{AFAA799B-B718-4358-92B0-8803C77940AC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49288" y="2719388"/>
            <a:ext cx="952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b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% av normalsituasjon</a:t>
            </a:r>
            <a:endParaRPr kumimoji="0" lang="nb-NO" sz="700" b="0" i="0" u="none" strike="noStrike" kern="1200" cap="none" spc="0" normalizeH="0" baseline="0" noProof="0" dirty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B936FEC-6CA1-4F97-8351-CC17F0DF9005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778251" y="1644650"/>
            <a:ext cx="106363" cy="0"/>
          </a:xfrm>
          <a:prstGeom prst="line">
            <a:avLst/>
          </a:prstGeom>
          <a:ln w="19050" cap="rnd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F6288C-648B-4DAB-825C-A9983C8D08DF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4762501" y="1644650"/>
            <a:ext cx="106363" cy="0"/>
          </a:xfrm>
          <a:prstGeom prst="line">
            <a:avLst/>
          </a:prstGeom>
          <a:ln w="19050" cap="rnd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9DC254-2982-44EC-A36C-657E07888C25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2233613" y="1644650"/>
            <a:ext cx="57150" cy="0"/>
          </a:xfrm>
          <a:prstGeom prst="line">
            <a:avLst/>
          </a:prstGeom>
          <a:ln w="28575" cap="rnd" cmpd="sng" algn="ctr">
            <a:solidFill>
              <a:schemeClr val="accent4"/>
            </a:solidFill>
            <a:prstDash val="sysDot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BBF5A3-0636-4508-BE7C-9D258081620E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2794001" y="1644650"/>
            <a:ext cx="106363" cy="0"/>
          </a:xfrm>
          <a:prstGeom prst="line">
            <a:avLst/>
          </a:prstGeom>
          <a:ln w="19050" cap="rnd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DCB2D9F-EB1F-41E5-B420-FC4777B64849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5746751" y="1644650"/>
            <a:ext cx="106363" cy="0"/>
          </a:xfrm>
          <a:prstGeom prst="line">
            <a:avLst/>
          </a:prstGeom>
          <a:ln w="19050" cap="rnd" cmpd="sng" algn="ctr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lassholder for tekst 2">
            <a:extLst>
              <a:ext uri="{FF2B5EF4-FFF2-40B4-BE49-F238E27FC236}">
                <a16:creationId xmlns:a16="http://schemas.microsoft.com/office/drawing/2014/main" id="{B0D32C94-90BB-4DE2-B997-BE72CA1C990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376488" y="1595438"/>
            <a:ext cx="30638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5ED7A348-76E0-40DF-933F-9654FE0086E0}" type="datetime'''''''''''''''''Fakti''''''''''''''''''''''''''s''''''''''k''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Faktisk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49" name="Plassholder for tekst 2">
            <a:extLst>
              <a:ext uri="{FF2B5EF4-FFF2-40B4-BE49-F238E27FC236}">
                <a16:creationId xmlns:a16="http://schemas.microsoft.com/office/drawing/2014/main" id="{F7F1AF54-97E4-4742-A0BA-393F13D03CAE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96068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C85E5FB8-8F1C-4136-B990-E8AA898E7C8D}" type="datetime'Ut''vi''''''''k''''''l''in''gsb''''a''''n''''''e'''''' 1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1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48" name="Plassholder for tekst 2">
            <a:extLst>
              <a:ext uri="{FF2B5EF4-FFF2-40B4-BE49-F238E27FC236}">
                <a16:creationId xmlns:a16="http://schemas.microsoft.com/office/drawing/2014/main" id="{08B91694-9D8B-46AF-A74A-5DC4109892FD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94493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A93BA41A-3E03-4A2F-B0E2-617A9138597F}" type="datetime'U''''''''''''t''v''''i''''''''kli''ngs''b''ane'''' ''''''''2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2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50" name="Plassholder for tekst 2">
            <a:extLst>
              <a:ext uri="{FF2B5EF4-FFF2-40B4-BE49-F238E27FC236}">
                <a16:creationId xmlns:a16="http://schemas.microsoft.com/office/drawing/2014/main" id="{9FCA4115-F1D6-4A02-B266-16DDEA7ACA19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92918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1696F0B6-0C45-47D2-AA0D-A6ADDE33DA25}" type="datetime'U''''t''vi''''k''li''''n''''gsb''a''''''''ne'' ''''3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3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47" name="Plassholder for tekst 2">
            <a:extLst>
              <a:ext uri="{FF2B5EF4-FFF2-40B4-BE49-F238E27FC236}">
                <a16:creationId xmlns:a16="http://schemas.microsoft.com/office/drawing/2014/main" id="{72ED8DB2-AAE1-4F57-A87F-B9424DA87BE1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5913438" y="1595438"/>
            <a:ext cx="7064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56500" indent="-256500" algn="l" defTabSz="685697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70707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1pPr>
            <a:lvl2pPr marL="7048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60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2pPr>
            <a:lvl3pPr marL="1009650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3pPr>
            <a:lvl4pPr marL="1309688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4pPr>
            <a:lvl5pPr marL="1647825" indent="-170855" algn="l" defTabSz="685697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2374B"/>
              </a:buClr>
              <a:buFont typeface="Arial" panose="020B0604020202020204" pitchFamily="34" charset="0"/>
              <a:buChar char="­"/>
              <a:defRPr sz="1250" kern="1200">
                <a:solidFill>
                  <a:srgbClr val="32374B"/>
                </a:solidFill>
                <a:latin typeface="+mn-lt"/>
                <a:ea typeface="+mn-ea"/>
                <a:cs typeface="+mn-cs"/>
              </a:defRPr>
            </a:lvl5pPr>
            <a:lvl6pPr marL="1885667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516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364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213" indent="-171424" algn="l" defTabSz="6856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6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0707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2C73845-D3D0-4C36-9260-44A981E859CE}" type="datetime'''''''U''tv''''ik''l''''''''i''''''''''ng''''sb''an''''e 4'''">
              <a:rPr kumimoji="0" lang="nb-NO" alt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3237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6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70707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Utviklingsbane 4</a:t>
            </a:fld>
            <a:endParaRPr kumimoji="0" lang="nb-NO" sz="700" b="1" i="0" u="none" strike="noStrike" kern="1200" cap="none" spc="0" normalizeH="0" baseline="0" noProof="0">
              <a:ln>
                <a:noFill/>
              </a:ln>
              <a:solidFill>
                <a:srgbClr val="3237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63" name="Diamond 162">
            <a:extLst>
              <a:ext uri="{FF2B5EF4-FFF2-40B4-BE49-F238E27FC236}">
                <a16:creationId xmlns:a16="http://schemas.microsoft.com/office/drawing/2014/main" id="{86B13FC9-9E6C-48EB-865C-54F45E7D0DE3}"/>
              </a:ext>
            </a:extLst>
          </p:cNvPr>
          <p:cNvSpPr/>
          <p:nvPr/>
        </p:nvSpPr>
        <p:spPr>
          <a:xfrm>
            <a:off x="1321157" y="3470579"/>
            <a:ext cx="116732" cy="12321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BBC8C2B-72FF-4E32-A56C-501EBFC618F7}"/>
              </a:ext>
            </a:extLst>
          </p:cNvPr>
          <p:cNvSpPr txBox="1"/>
          <p:nvPr/>
        </p:nvSpPr>
        <p:spPr>
          <a:xfrm>
            <a:off x="504826" y="4660774"/>
            <a:ext cx="7283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 1: Normalsituasjon beregnes som trafikkvolum 2019 justert for befolkningsvekst (dvs. 100% tilsvarer likt antall reiser per innbygger som før koronapandemien) </a:t>
            </a:r>
          </a:p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 2: Banene er fokusert mot etterspørsel etter kollektiv med tilgang på et normalt tilbud. Kutt i kollektivtilbudet kan drive etterspørselen nedover til en lavere bane</a:t>
            </a:r>
          </a:p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Note 3: Alle banene forutsetter vellykket vaksinering. Bildet kan endres dersom utfordringer med tilførsel, effekt, gjennomføring e.l. skulle hindre vellykket vaksinering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4C806A5-84CB-4F83-8366-B0F31CC3227C}"/>
              </a:ext>
            </a:extLst>
          </p:cNvPr>
          <p:cNvSpPr txBox="1"/>
          <p:nvPr/>
        </p:nvSpPr>
        <p:spPr>
          <a:xfrm>
            <a:off x="6366423" y="3986626"/>
            <a:ext cx="18563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Viser total for året ift. normal</a:t>
            </a:r>
          </a:p>
        </p:txBody>
      </p:sp>
    </p:spTree>
    <p:extLst>
      <p:ext uri="{BB962C8B-B14F-4D97-AF65-F5344CB8AC3E}">
        <p14:creationId xmlns:p14="http://schemas.microsoft.com/office/powerpoint/2010/main" val="3057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48AA3C-6778-42FB-BCB7-E43A5906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Varighet av statlige midler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3A6352-ABDB-47E7-9554-D461AD417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1226762"/>
            <a:ext cx="7980536" cy="3194504"/>
          </a:xfrm>
        </p:spPr>
        <p:txBody>
          <a:bodyPr>
            <a:normAutofit/>
          </a:bodyPr>
          <a:lstStyle/>
          <a:p>
            <a:r>
              <a:rPr lang="nb-NO" sz="1200" dirty="0"/>
              <a:t>Oppdatert med bakgrunn i regnskap pr mars.</a:t>
            </a:r>
          </a:p>
          <a:p>
            <a:r>
              <a:rPr lang="nb-NO" sz="1200" dirty="0"/>
              <a:t>Negativ trend gir skift fra U2/U3 til U3/U4.</a:t>
            </a:r>
          </a:p>
          <a:p>
            <a:r>
              <a:rPr lang="nb-NO" sz="1200" dirty="0"/>
              <a:t>Bortfall av billettinntekter utviklingsbane 3: 2,3 </a:t>
            </a:r>
            <a:r>
              <a:rPr lang="nb-NO" sz="1200" dirty="0" err="1"/>
              <a:t>mrdnok</a:t>
            </a:r>
            <a:r>
              <a:rPr lang="nb-NO" sz="1200" dirty="0"/>
              <a:t>.</a:t>
            </a:r>
          </a:p>
          <a:p>
            <a:r>
              <a:rPr lang="nb-NO" sz="1200" dirty="0"/>
              <a:t>Bortfall av billettinntekter utviklingsbane 4: 2,7 </a:t>
            </a:r>
            <a:r>
              <a:rPr lang="nb-NO" sz="1200" dirty="0" err="1"/>
              <a:t>mrdnok</a:t>
            </a:r>
            <a:r>
              <a:rPr lang="nb-NO" sz="1200" dirty="0"/>
              <a:t>.</a:t>
            </a:r>
          </a:p>
          <a:p>
            <a:r>
              <a:rPr lang="nb-NO" sz="1200" dirty="0"/>
              <a:t>Krisepakke 1 er fordelt. Krisepakke 2 er ikke avklart og andel er estimert av Ruter.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65068C53-F2A1-4508-A860-53512F69C29F}"/>
              </a:ext>
            </a:extLst>
          </p:cNvPr>
          <p:cNvSpPr/>
          <p:nvPr/>
        </p:nvSpPr>
        <p:spPr>
          <a:xfrm>
            <a:off x="5443538" y="404506"/>
            <a:ext cx="3648061" cy="755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Statlig finansiering 2021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Krisepakke 1: 1,25 mrd. (61 % - 758 mill.)</a:t>
            </a:r>
          </a:p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Krisepakke 2: 0,95 mrd. (30 % - 285 mill.)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2C43260-ED4D-4F93-8962-EF66C7AB8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17" y="2643983"/>
            <a:ext cx="4140000" cy="244708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5CCC27C-DE49-4E3F-8BBF-AFEDA718C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649" y="2643982"/>
            <a:ext cx="4140000" cy="2447087"/>
          </a:xfrm>
          <a:prstGeom prst="rect">
            <a:avLst/>
          </a:prstGeom>
        </p:spPr>
      </p:pic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F6D882F3-E9D5-406B-B99E-63797D892B89}"/>
              </a:ext>
            </a:extLst>
          </p:cNvPr>
          <p:cNvSpPr/>
          <p:nvPr/>
        </p:nvSpPr>
        <p:spPr>
          <a:xfrm>
            <a:off x="6472237" y="1241238"/>
            <a:ext cx="2619362" cy="785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Bortfall av billettinntekter fra reiser med tog er inkludert ut året, men dekkes ikke av Ruter ved bortfall av statlig finansiering.</a:t>
            </a:r>
            <a:r>
              <a:rPr lang="nb-NO" sz="1200" dirty="0">
                <a:solidFill>
                  <a:srgbClr val="FFFFFF"/>
                </a:solidFill>
                <a:latin typeface="Arial" panose="020B0604020202020204"/>
              </a:rPr>
              <a:t>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0E67FF-3FC6-4B13-BB8D-D8426DE2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433191"/>
            <a:ext cx="7980536" cy="861774"/>
          </a:xfrm>
        </p:spPr>
        <p:txBody>
          <a:bodyPr/>
          <a:lstStyle/>
          <a:p>
            <a:r>
              <a:rPr lang="nb-NO" dirty="0"/>
              <a:t>Prosess mot eiere for å finansiere Ruter inn mot revidert nasjonalbudsjett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BB9B15-327E-4CEA-8E5C-8582032BB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1583002"/>
            <a:ext cx="3886206" cy="319450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Oslo kommune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/>
              <a:t>800 millioner kroner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F13736E-9697-44D1-B126-020C944EF4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7147" y="1583002"/>
            <a:ext cx="3886206" cy="319450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Viken fylkeskommune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/>
              <a:t>200 millioner kroner?</a:t>
            </a:r>
          </a:p>
        </p:txBody>
      </p:sp>
      <p:pic>
        <p:nvPicPr>
          <p:cNvPr id="6146" name="Picture 2" descr="Oslo kommune logo soMe | Oslo Havn KF">
            <a:extLst>
              <a:ext uri="{FF2B5EF4-FFF2-40B4-BE49-F238E27FC236}">
                <a16:creationId xmlns:a16="http://schemas.microsoft.com/office/drawing/2014/main" id="{731EEE1C-A4ED-4154-9314-D54DA4EEB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9" r="21790"/>
          <a:stretch/>
        </p:blipFill>
        <p:spPr bwMode="auto">
          <a:xfrm>
            <a:off x="979874" y="2664375"/>
            <a:ext cx="1954425" cy="19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lektronisk faktura - Viken fylkeskommune - Tannlegeforeningen">
            <a:extLst>
              <a:ext uri="{FF2B5EF4-FFF2-40B4-BE49-F238E27FC236}">
                <a16:creationId xmlns:a16="http://schemas.microsoft.com/office/drawing/2014/main" id="{B4315035-2BB6-4092-B8DD-6EE7232AF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3333"/>
          <a:stretch/>
        </p:blipFill>
        <p:spPr bwMode="auto">
          <a:xfrm>
            <a:off x="4950845" y="2664375"/>
            <a:ext cx="2298752" cy="171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B4AAE-7219-44F3-8A1B-24A613D43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162569"/>
            <a:ext cx="7980536" cy="984885"/>
          </a:xfrm>
        </p:spPr>
        <p:txBody>
          <a:bodyPr/>
          <a:lstStyle/>
          <a:p>
            <a:r>
              <a:rPr lang="nb-NO" sz="3200" dirty="0"/>
              <a:t>Håndtering av overgangen fra pandemi til en ny normal for kollektivtransporten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FC08AB1-9C09-4B98-A387-0A2150ED4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Ruter v Bernt Reitan Jenssen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B13EF2-89EE-49C7-AE87-98096FE40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518757"/>
            <a:ext cx="7980536" cy="184745"/>
          </a:xfrm>
        </p:spPr>
        <p:txBody>
          <a:bodyPr/>
          <a:lstStyle/>
          <a:p>
            <a:r>
              <a:rPr lang="nb-NO" dirty="0"/>
              <a:t>23.04.2021</a:t>
            </a:r>
          </a:p>
        </p:txBody>
      </p:sp>
    </p:spTree>
    <p:extLst>
      <p:ext uri="{BB962C8B-B14F-4D97-AF65-F5344CB8AC3E}">
        <p14:creationId xmlns:p14="http://schemas.microsoft.com/office/powerpoint/2010/main" val="15353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37558F-2845-466D-8939-F554DAF1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</p:spPr>
        <p:txBody>
          <a:bodyPr anchor="ctr">
            <a:normAutofit/>
          </a:bodyPr>
          <a:lstStyle/>
          <a:p>
            <a:r>
              <a:rPr lang="nb-NO" dirty="0"/>
              <a:t>Hva vil vi oppnå?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F83277-02EB-4338-92CC-3DA1EA27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 fontScale="92500"/>
          </a:bodyPr>
          <a:lstStyle/>
          <a:p>
            <a:r>
              <a:rPr lang="nb-NO" sz="1300" dirty="0"/>
              <a:t>Systemtenkning: sykkel, gange og kollektiv må jobbe sammen for å oppnå samferdselspolitiske mål</a:t>
            </a:r>
          </a:p>
          <a:p>
            <a:r>
              <a:rPr lang="nb-NO" sz="1300" dirty="0"/>
              <a:t>Kollektivtrafikken må etter pandemien tilpasse sitt tilbud basert på innsikt og kundebehov</a:t>
            </a:r>
          </a:p>
          <a:p>
            <a:r>
              <a:rPr lang="nb-NO" sz="1300" dirty="0"/>
              <a:t>Fortsatt tillit og opplevelse av medvirkning i befolkningen</a:t>
            </a:r>
          </a:p>
          <a:p>
            <a:r>
              <a:rPr lang="nb-NO" sz="1300" dirty="0"/>
              <a:t>Et attraktivt tilbud som beholder de kresne kundene (bil-eiere) og har potensiale for å rekruttere nye</a:t>
            </a:r>
          </a:p>
          <a:p>
            <a:r>
              <a:rPr lang="nb-NO" sz="1300" dirty="0"/>
              <a:t>Vi må unngå for kraftige kutt for å ikke havne i en negativ spiral.</a:t>
            </a:r>
          </a:p>
          <a:p>
            <a:endParaRPr lang="nb-NO" sz="1300" dirty="0">
              <a:solidFill>
                <a:schemeClr val="tx1"/>
              </a:solidFill>
            </a:endParaRPr>
          </a:p>
          <a:p>
            <a:r>
              <a:rPr lang="nb-NO" sz="1300" dirty="0">
                <a:solidFill>
                  <a:schemeClr val="tx1"/>
                </a:solidFill>
              </a:rPr>
              <a:t>Oslo kommune, Viken fylkeskommune og Ruter jobber sammen for å få forlenget statlig kompensasjonsordning i en 6 måneder lang overgangsperiode</a:t>
            </a:r>
          </a:p>
        </p:txBody>
      </p:sp>
      <p:pic>
        <p:nvPicPr>
          <p:cNvPr id="6" name="Bilde 5" descr="Et bilde som inneholder utendørs, gress, transport, tog&#10;&#10;Automatisk generert beskrivelse">
            <a:extLst>
              <a:ext uri="{FF2B5EF4-FFF2-40B4-BE49-F238E27FC236}">
                <a16:creationId xmlns:a16="http://schemas.microsoft.com/office/drawing/2014/main" id="{EA3AFFB2-D42C-4E00-9D0E-06C99DA5C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7" r="-4" b="-4"/>
          <a:stretch/>
        </p:blipFill>
        <p:spPr>
          <a:xfrm>
            <a:off x="4674979" y="1369642"/>
            <a:ext cx="3886206" cy="31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49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ECAB5D-F4E0-4937-AA42-C2749783D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425352"/>
              </p:ext>
            </p:extLst>
          </p:nvPr>
        </p:nvGraphicFramePr>
        <p:xfrm>
          <a:off x="582785" y="376118"/>
          <a:ext cx="7980363" cy="319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A60030A8-A750-422F-8C77-BF34DE92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52" y="3891806"/>
            <a:ext cx="8189768" cy="830997"/>
          </a:xfrm>
        </p:spPr>
        <p:txBody>
          <a:bodyPr/>
          <a:lstStyle/>
          <a:p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nb-NO" sz="1800" b="0" dirty="0">
                <a:latin typeface="Arial" panose="020B0604020202020204" pitchFamily="34" charset="0"/>
                <a:cs typeface="Arial" panose="020B0604020202020204" pitchFamily="34" charset="0"/>
              </a:rPr>
              <a:t>- passasjernedgang på 40 % i 2020</a:t>
            </a:r>
            <a:br>
              <a:rPr lang="nb-NO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800" b="0" dirty="0">
                <a:latin typeface="Arial" panose="020B0604020202020204" pitchFamily="34" charset="0"/>
                <a:cs typeface="Arial" panose="020B0604020202020204" pitchFamily="34" charset="0"/>
              </a:rPr>
              <a:t>	- tilbudet er om lag 50 % billettinntektsfinansiert</a:t>
            </a:r>
            <a:br>
              <a:rPr lang="nb-NO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8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736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24A263-23A5-4A6E-8B20-4A1F78D4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679412"/>
            <a:ext cx="8173386" cy="369332"/>
          </a:xfrm>
        </p:spPr>
        <p:txBody>
          <a:bodyPr/>
          <a:lstStyle/>
          <a:p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Felles satsing på kollektivtrafikken fra det offentlige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CE95EE-765B-4633-B985-AE99C291A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8" y="1369642"/>
            <a:ext cx="3527427" cy="280567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60 mrd. kroner til tilbudsutvikling*.</a:t>
            </a:r>
          </a:p>
          <a:p>
            <a:pPr>
              <a:lnSpc>
                <a:spcPct val="120000"/>
              </a:lnSpc>
            </a:pP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Tilsvarende beløp til infrastruktur**.</a:t>
            </a:r>
          </a:p>
          <a:p>
            <a:pPr>
              <a:lnSpc>
                <a:spcPct val="120000"/>
              </a:lnSpc>
            </a:pP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Langsiktig satsing over mange år ligger nå i potten.</a:t>
            </a:r>
          </a:p>
          <a:p>
            <a:pPr>
              <a:lnSpc>
                <a:spcPct val="120000"/>
              </a:lnSpc>
            </a:pP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Bygger vi ned tilbudet nå mister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først de vi må beholde – de som helst ville kjørt bil.</a:t>
            </a:r>
            <a:endParaRPr lang="nb-NO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De som ikke har noe valg må da fortsette</a:t>
            </a:r>
            <a:r>
              <a:rPr lang="nb-NO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906" name="Bilde 1">
            <a:extLst>
              <a:ext uri="{FF2B5EF4-FFF2-40B4-BE49-F238E27FC236}">
                <a16:creationId xmlns:a16="http://schemas.microsoft.com/office/drawing/2014/main" id="{775A25E3-01E6-449B-98C8-A50C4B3CD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/>
          <a:stretch/>
        </p:blipFill>
        <p:spPr bwMode="auto">
          <a:xfrm>
            <a:off x="4269438" y="1358700"/>
            <a:ext cx="4680000" cy="3205446"/>
          </a:xfrm>
          <a:prstGeom prst="rect">
            <a:avLst/>
          </a:prstGeom>
          <a:solidFill>
            <a:schemeClr val="accent3">
              <a:alpha val="82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1">
            <a:extLst>
              <a:ext uri="{FF2B5EF4-FFF2-40B4-BE49-F238E27FC236}">
                <a16:creationId xmlns:a16="http://schemas.microsoft.com/office/drawing/2014/main" id="{BB69CA6E-9D06-4489-9E7D-451FB237A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71" b="75772"/>
          <a:stretch/>
        </p:blipFill>
        <p:spPr bwMode="auto">
          <a:xfrm>
            <a:off x="4732165" y="1369634"/>
            <a:ext cx="2160000" cy="906163"/>
          </a:xfrm>
          <a:prstGeom prst="rect">
            <a:avLst/>
          </a:prstGeom>
          <a:solidFill>
            <a:schemeClr val="accent3">
              <a:alpha val="82000"/>
            </a:schemeClr>
          </a:solidFill>
          <a:ln>
            <a:noFill/>
          </a:ln>
        </p:spPr>
      </p:pic>
      <p:pic>
        <p:nvPicPr>
          <p:cNvPr id="123910" name="Picture 6">
            <a:extLst>
              <a:ext uri="{FF2B5EF4-FFF2-40B4-BE49-F238E27FC236}">
                <a16:creationId xmlns:a16="http://schemas.microsoft.com/office/drawing/2014/main" id="{CCB2E6FE-FB1B-4578-B94F-E1FBF8C7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68" y="3930624"/>
            <a:ext cx="1800000" cy="107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967AD65-C3EA-40E4-8A84-3E990A2D476C}"/>
              </a:ext>
            </a:extLst>
          </p:cNvPr>
          <p:cNvSpPr txBox="1"/>
          <p:nvPr/>
        </p:nvSpPr>
        <p:spPr>
          <a:xfrm>
            <a:off x="134470" y="4766982"/>
            <a:ext cx="1445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latin typeface="Arial" panose="020B0604020202020204" pitchFamily="34" charset="0"/>
                <a:cs typeface="Arial" panose="020B0604020202020204" pitchFamily="34" charset="0"/>
              </a:rPr>
              <a:t>*Eks. jernbane</a:t>
            </a:r>
          </a:p>
          <a:p>
            <a:r>
              <a:rPr lang="nb-NO" sz="1000">
                <a:latin typeface="Arial" panose="020B0604020202020204" pitchFamily="34" charset="0"/>
                <a:cs typeface="Arial" panose="020B0604020202020204" pitchFamily="34" charset="0"/>
              </a:rPr>
              <a:t>**Inkl. jernbane</a:t>
            </a:r>
          </a:p>
        </p:txBody>
      </p:sp>
    </p:spTree>
    <p:extLst>
      <p:ext uri="{BB962C8B-B14F-4D97-AF65-F5344CB8AC3E}">
        <p14:creationId xmlns:p14="http://schemas.microsoft.com/office/powerpoint/2010/main" val="7941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BC6A82-CA77-43AD-BA35-054132A9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648634"/>
            <a:ext cx="7980536" cy="430887"/>
          </a:xfrm>
        </p:spPr>
        <p:txBody>
          <a:bodyPr/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Hva vi må lykkes med: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70E8BB9-1382-4BBF-89C9-87509134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912" y="3770887"/>
            <a:ext cx="5830007" cy="10360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En finansiert overgangsperiode gir oss anledning til en innsiktsbasert og tilpasset omstilling som ivaretar kundenes behov og styrker den grønne mobiliteten.</a:t>
            </a:r>
          </a:p>
        </p:txBody>
      </p:sp>
      <p:pic>
        <p:nvPicPr>
          <p:cNvPr id="37" name="Bilde 36">
            <a:extLst>
              <a:ext uri="{FF2B5EF4-FFF2-40B4-BE49-F238E27FC236}">
                <a16:creationId xmlns:a16="http://schemas.microsoft.com/office/drawing/2014/main" id="{A3FB6E3C-033A-4627-9947-0343DCC98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13" y="1208660"/>
            <a:ext cx="5830008" cy="231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TPzd1b95PJKMe7ZD0a7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q7OzmV3RC9NuH2DbFc0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VT3SFn.RZBnWkpvQENx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sy9EY6U2Se1cJ20ffQX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gvUIrLZVOoDcbIhHufV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0a9zOglhTeUpxu0w8dng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nM8CEANRghe9.N8N_A0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m2CM.3eelipoS.d.MUE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1lSteJTkRG5tvb_3to4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nDVE5CEUp_f.Hr_Ruj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8foHlXbGo6sDLsepeXT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K4PO.JHdKlLblGZascB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UujQq6WMvbwxfczEWfj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plDel6BD6HDK5kkBhPo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jgRR4ItlSXY9PLzjzeU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XnhCw2g8P_6NJm_NnDim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rWaNT1WWDmcR4yBQLPx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TPzd1b95PJKMe7ZD0a7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q7OzmV3RC9NuH2DbFc0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VT3SFn.RZBnWkpvQENx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sy9EY6U2Se1cJ20ffQX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gvUIrLZVOoDcbIhHufV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0a9zOglhTeUpxu0w8dng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nM8CEANRghe9.N8N_A0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m2CM.3eelipoS.d.MUE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1lSteJTkRG5tvb_3to4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nDVE5CEUp_f.Hr_RujN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K4PO.JHdKlLblGZascB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UujQq6WMvbwxfczEWfj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plDel6BD6HDK5kkBhPo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jgRR4ItlSXY9PLzjzeU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XnhCw2g8P_6NJm_NnDim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rWaNT1WWDmcR4yBQLPxw"/>
</p:tagLst>
</file>

<file path=ppt/theme/theme1.xml><?xml version="1.0" encoding="utf-8"?>
<a:theme xmlns:a="http://schemas.openxmlformats.org/drawingml/2006/main" name="Office-tema">
  <a:themeElements>
    <a:clrScheme name="Ruter 1">
      <a:dk1>
        <a:srgbClr val="000000"/>
      </a:dk1>
      <a:lt1>
        <a:srgbClr val="FFFFFF"/>
      </a:lt1>
      <a:dk2>
        <a:srgbClr val="32374B"/>
      </a:dk2>
      <a:lt2>
        <a:srgbClr val="F5F5F5"/>
      </a:lt2>
      <a:accent1>
        <a:srgbClr val="E60000"/>
      </a:accent1>
      <a:accent2>
        <a:srgbClr val="EC700C"/>
      </a:accent2>
      <a:accent3>
        <a:srgbClr val="FFC800"/>
      </a:accent3>
      <a:accent4>
        <a:srgbClr val="76A300"/>
      </a:accent4>
      <a:accent5>
        <a:srgbClr val="0B91EF"/>
      </a:accent5>
      <a:accent6>
        <a:srgbClr val="682C88"/>
      </a:accent6>
      <a:hlink>
        <a:srgbClr val="006BB3"/>
      </a:hlink>
      <a:folHlink>
        <a:srgbClr val="006B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" id="{DD10C708-B229-DD41-9CC3-4A81E6263A85}" vid="{7DCE9115-4930-4F40-ABFC-A51E0AF087DF}"/>
    </a:ext>
  </a:extLst>
</a:theme>
</file>

<file path=ppt/theme/theme2.xml><?xml version="1.0" encoding="utf-8"?>
<a:theme xmlns:a="http://schemas.openxmlformats.org/drawingml/2006/main" name="1_Office-tema">
  <a:themeElements>
    <a:clrScheme name="Ruter 1">
      <a:dk1>
        <a:srgbClr val="000000"/>
      </a:dk1>
      <a:lt1>
        <a:srgbClr val="FFFFFF"/>
      </a:lt1>
      <a:dk2>
        <a:srgbClr val="32374B"/>
      </a:dk2>
      <a:lt2>
        <a:srgbClr val="F5F5F5"/>
      </a:lt2>
      <a:accent1>
        <a:srgbClr val="E60000"/>
      </a:accent1>
      <a:accent2>
        <a:srgbClr val="EC700C"/>
      </a:accent2>
      <a:accent3>
        <a:srgbClr val="FFC800"/>
      </a:accent3>
      <a:accent4>
        <a:srgbClr val="76A300"/>
      </a:accent4>
      <a:accent5>
        <a:srgbClr val="0B91EF"/>
      </a:accent5>
      <a:accent6>
        <a:srgbClr val="682C88"/>
      </a:accent6>
      <a:hlink>
        <a:srgbClr val="006BB3"/>
      </a:hlink>
      <a:folHlink>
        <a:srgbClr val="006BB3"/>
      </a:folHlink>
    </a:clrScheme>
    <a:fontScheme name="TID - H2">
      <a:majorFont>
        <a:latin typeface="TID"/>
        <a:ea typeface=""/>
        <a:cs typeface=""/>
      </a:majorFont>
      <a:minorFont>
        <a:latin typeface="TI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" id="{DD10C708-B229-DD41-9CC3-4A81E6263A85}" vid="{7DCE9115-4930-4F40-ABFC-A51E0AF087D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BF6C6FCA44A54A9C75A800B69C5347" ma:contentTypeVersion="4" ma:contentTypeDescription="Opprett et nytt dokument." ma:contentTypeScope="" ma:versionID="2ce20db6d02d4338f122dd6b5dfb005e">
  <xsd:schema xmlns:xsd="http://www.w3.org/2001/XMLSchema" xmlns:xs="http://www.w3.org/2001/XMLSchema" xmlns:p="http://schemas.microsoft.com/office/2006/metadata/properties" xmlns:ns2="b15c2944-b084-4a68-9c19-91452d62faeb" xmlns:ns3="0f5cebd2-792a-44dc-8d49-b7461e6787b4" targetNamespace="http://schemas.microsoft.com/office/2006/metadata/properties" ma:root="true" ma:fieldsID="c14c91cf99ddb359e4d525e95a1b9963" ns2:_="" ns3:_="">
    <xsd:import namespace="b15c2944-b084-4a68-9c19-91452d62faeb"/>
    <xsd:import namespace="0f5cebd2-792a-44dc-8d49-b7461e6787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c2944-b084-4a68-9c19-91452d62fa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cebd2-792a-44dc-8d49-b7461e6787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CAAD47-B9E0-4D32-A670-5CCB04E261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906C77-6FD4-49BD-909F-561005B98075}">
  <ds:schemaRefs>
    <ds:schemaRef ds:uri="0f5cebd2-792a-44dc-8d49-b7461e6787b4"/>
    <ds:schemaRef ds:uri="b15c2944-b084-4a68-9c19-91452d62fa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39A99C-442E-4875-83AE-F667388619E5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15c2944-b084-4a68-9c19-91452d62faeb"/>
    <ds:schemaRef ds:uri="0f5cebd2-792a-44dc-8d49-b7461e6787b4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1063</Words>
  <Application>Microsoft Office PowerPoint</Application>
  <PresentationFormat>Egendefinert</PresentationFormat>
  <Paragraphs>157</Paragraphs>
  <Slides>17</Slides>
  <Notes>12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3" baseType="lpstr">
      <vt:lpstr>Arial</vt:lpstr>
      <vt:lpstr>Calibri</vt:lpstr>
      <vt:lpstr>TID</vt:lpstr>
      <vt:lpstr>Office-tema</vt:lpstr>
      <vt:lpstr>1_Office-tema</vt:lpstr>
      <vt:lpstr>think-cell Slide</vt:lpstr>
      <vt:lpstr>Finansiering under pandemien</vt:lpstr>
      <vt:lpstr>Bortfall av trafikkvolum</vt:lpstr>
      <vt:lpstr>Varighet av statlige midler</vt:lpstr>
      <vt:lpstr>Prosess mot eiere for å finansiere Ruter inn mot revidert nasjonalbudsjett </vt:lpstr>
      <vt:lpstr>Håndtering av overgangen fra pandemi til en ny normal for kollektivtransporten</vt:lpstr>
      <vt:lpstr>Hva vil vi oppnå?</vt:lpstr>
      <vt:lpstr>  - passasjernedgang på 40 % i 2020  - tilbudet er om lag 50 % billettinntektsfinansiert  </vt:lpstr>
      <vt:lpstr>Felles satsing på kollektivtrafikken fra det offentlige</vt:lpstr>
      <vt:lpstr>Hva vi må lykkes med:</vt:lpstr>
      <vt:lpstr>Fremtiden er usikker. En rekke ulike faktorer er med på å drive redusert etterspørsel etter kollektivtrafikk</vt:lpstr>
      <vt:lpstr>Pandemien har gitt kollektivtrafikken en dobbel negativ effekt</vt:lpstr>
      <vt:lpstr>Ruter har sett på mulige utviklingsbaner for kollektivtrafikken</vt:lpstr>
      <vt:lpstr>De ulike utviklingsbanene vil kreve ulik grad av produksjonsjustering</vt:lpstr>
      <vt:lpstr>Folk er fornøyd med kollektivtilbudet og ønsker ikke færre avganger og mindre plass ombord </vt:lpstr>
      <vt:lpstr>I en usikker fremtid vil en 6 måneder finansiert overgangsperiode gi grunnlag for en empirisk fundert omstilling uten brå kutt som vil kunne motvirke resultatene og tilfredsheten som er bygget opp over år</vt:lpstr>
      <vt:lpstr>En finansiert overgangsperiode gir grunnlag for å velge riktige tiltak og gir troverdighet til endringene</vt:lpstr>
      <vt:lpstr>Kollektivtrafikken skal bidra til at folk kan leve gode og aktive liv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Kristoffer</dc:creator>
  <cp:lastModifiedBy>Asdal Zita</cp:lastModifiedBy>
  <cp:revision>12</cp:revision>
  <dcterms:created xsi:type="dcterms:W3CDTF">2021-03-18T14:13:19Z</dcterms:created>
  <dcterms:modified xsi:type="dcterms:W3CDTF">2021-04-22T09:28:09Z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0x010100A0BF6C6FCA44A54A9C75A800B69C5347</vt:lpwstr>
  </property>
</Properties>
</file>