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customXml/itemProps13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customXml/itemProps6.xml" ContentType="application/vnd.openxmlformats-officedocument.customXmlPropertie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customXml/itemProps2.xml" ContentType="application/vnd.openxmlformats-officedocument.customXmlProperties+xml"/>
  <Override PartName="/ppt/slideLayouts/slideLayout7.xml" ContentType="application/vnd.openxmlformats-officedocument.presentationml.slideLayout+xml"/>
  <Default Extension="png" ContentType="image/png"/>
  <Override PartName="/customXml/itemProps14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heme/theme2.xml" ContentType="application/vnd.openxmlformats-officedocument.theme+xml"/>
  <Override PartName="/customXml/itemProps12.xml" ContentType="application/vnd.openxmlformats-officedocument.customXmlProperti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tags/tag86.xml" ContentType="application/vnd.openxmlformats-officedocument.presentationml.tags+xml"/>
  <Override PartName="/ppt/tags/tag88.xml" ContentType="application/vnd.openxmlformats-officedocument.presentationml.tags+xml"/>
  <Override PartName="/ppt/presentation.xml" ContentType="application/vnd.openxmlformats-officedocument.presentationml.presentation.main+xml"/>
  <Override PartName="/customXml/itemProps10.xml" ContentType="application/vnd.openxmlformats-officedocument.customXmlProperties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tags/tag84.xml" ContentType="application/vnd.openxmlformats-officedocument.presentationml.tags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customXml/itemProps9.xml" ContentType="application/vnd.openxmlformats-officedocument.customXmlPropertie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customXml/itemProps7.xml" ContentType="application/vnd.openxmlformats-officedocument.customXmlPropertie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customXml/itemProps5.xml" ContentType="application/vnd.openxmlformats-officedocument.customXmlProperties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15.xml" ContentType="application/vnd.openxmlformats-officedocument.customXml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customXml/itemProps11.xml" ContentType="application/vnd.openxmlformats-officedocument.customXmlPropertie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customXml/itemProps8.xml" ContentType="application/vnd.openxmlformats-officedocument.customXml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customXml/itemProps4.xml" ContentType="application/vnd.openxmlformats-officedocument.customXmlPropertie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customXml/itemProps16.xml" ContentType="application/vnd.openxmlformats-officedocument.customXmlProperties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17"/>
  </p:sldMasterIdLst>
  <p:notesMasterIdLst>
    <p:notesMasterId r:id="rId22"/>
  </p:notesMasterIdLst>
  <p:handoutMasterIdLst>
    <p:handoutMasterId r:id="rId23"/>
  </p:handoutMasterIdLst>
  <p:sldIdLst>
    <p:sldId id="902" r:id="rId18"/>
    <p:sldId id="1062" r:id="rId19"/>
    <p:sldId id="1072" r:id="rId20"/>
    <p:sldId id="948" r:id="rId21"/>
  </p:sldIdLst>
  <p:sldSz cx="12198350" cy="6858000"/>
  <p:notesSz cx="7099300" cy="10234613"/>
  <p:custDataLst>
    <p:custData r:id="rId13"/>
    <p:tags r:id="rId24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84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2432">
          <p15:clr>
            <a:srgbClr val="A4A3A4"/>
          </p15:clr>
        </p15:guide>
        <p15:guide id="4" orient="horz" pos="2341">
          <p15:clr>
            <a:srgbClr val="A4A3A4"/>
          </p15:clr>
        </p15:guide>
        <p15:guide id="5" orient="horz" pos="890">
          <p15:clr>
            <a:srgbClr val="A4A3A4"/>
          </p15:clr>
        </p15:guide>
        <p15:guide id="6" orient="horz" pos="210">
          <p15:clr>
            <a:srgbClr val="A4A3A4"/>
          </p15:clr>
        </p15:guide>
        <p15:guide id="7" pos="395">
          <p15:clr>
            <a:srgbClr val="A4A3A4"/>
          </p15:clr>
        </p15:guide>
        <p15:guide id="8" pos="3842">
          <p15:clr>
            <a:srgbClr val="A4A3A4"/>
          </p15:clr>
        </p15:guide>
        <p15:guide id="9" pos="3933">
          <p15:clr>
            <a:srgbClr val="A4A3A4"/>
          </p15:clr>
        </p15:guide>
        <p15:guide id="10" pos="7380">
          <p15:clr>
            <a:srgbClr val="A4A3A4"/>
          </p15:clr>
        </p15:guide>
        <p15:guide id="11" pos="55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DFDFC"/>
    <a:srgbClr val="FDFDFD"/>
    <a:srgbClr val="FDFEFD"/>
    <a:srgbClr val="FEFDFD"/>
    <a:srgbClr val="FEFEFD"/>
    <a:srgbClr val="FEFEFE"/>
    <a:srgbClr val="FEFFFE"/>
    <a:srgbClr val="FFFEFE"/>
    <a:srgbClr val="FFFFFE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77" autoAdjust="0"/>
    <p:restoredTop sz="94660" autoAdjust="0"/>
  </p:normalViewPr>
  <p:slideViewPr>
    <p:cSldViewPr snapToObjects="1" showGuides="1">
      <p:cViewPr>
        <p:scale>
          <a:sx n="60" d="100"/>
          <a:sy n="60" d="100"/>
        </p:scale>
        <p:origin x="-948" y="-192"/>
      </p:cViewPr>
      <p:guideLst>
        <p:guide orient="horz" pos="3884"/>
        <p:guide orient="horz" pos="618"/>
        <p:guide orient="horz" pos="2432"/>
        <p:guide orient="horz" pos="2341"/>
        <p:guide orient="horz" pos="890"/>
        <p:guide orient="horz" pos="210"/>
        <p:guide pos="395"/>
        <p:guide pos="3842"/>
        <p:guide pos="3933"/>
        <p:guide pos="7380"/>
        <p:guide pos="5566"/>
      </p:guideLst>
    </p:cSldViewPr>
  </p:slideViewPr>
  <p:outlineViewPr>
    <p:cViewPr>
      <p:scale>
        <a:sx n="33" d="100"/>
        <a:sy n="33" d="100"/>
      </p:scale>
      <p:origin x="0" y="12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378" y="-8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tags" Target="tags/tag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7099300" cy="698500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82163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682163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 smtClean="0">
                <a:latin typeface="Arial" pitchFamily="34" charset="0"/>
              </a:rPr>
              <a:t>Handout </a:t>
            </a:r>
            <a:fld id="{BFC713D8-7968-482B-A79F-9C586FE5053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17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32480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466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8125" y="4822825"/>
            <a:ext cx="662305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82163"/>
            <a:ext cx="3249613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682163"/>
            <a:ext cx="324802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877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customXml" Target="../../customXml/item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customXml" Target="../../customXml/item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customXml" Target="../../customXml/item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4.xml"/><Relationship Id="rId1" Type="http://schemas.openxmlformats.org/officeDocument/2006/relationships/customXml" Target="../../customXml/item10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customXml" Target="../../customXml/item7.xml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customXml" Target="../../customXml/item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customXml" Target="../../customXml/item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customXml" Target="../../customXml/item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1.xml"/><Relationship Id="rId1" Type="http://schemas.openxmlformats.org/officeDocument/2006/relationships/customXml" Target="../../customXml/item15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2.w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customXml" Target="../../customXml/item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2" Type="http://schemas.openxmlformats.org/officeDocument/2006/relationships/tags" Target="../tags/tag80.xml"/><Relationship Id="rId1" Type="http://schemas.openxmlformats.org/officeDocument/2006/relationships/customXml" Target="../../customXml/item9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image" Target="../media/image2.w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customXml" Target="../../customXml/item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customXml" Target="../../customXml/item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customXml" Target="../../customXml/item12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customXml" Target="../../customXml/item5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4262400"/>
            <a:ext cx="6480000" cy="154009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5750" y="324000"/>
            <a:ext cx="2160000" cy="913804"/>
          </a:xfrm>
          <a:prstGeom prst="rect">
            <a:avLst/>
          </a:prstGeom>
        </p:spPr>
      </p:pic>
      <p:sp>
        <p:nvSpPr>
          <p:cNvPr id="9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smtClean="0"/>
              <a:t>www.siemens.com/mobility</a:t>
            </a:r>
          </a:p>
        </p:txBody>
      </p:sp>
      <p:sp>
        <p:nvSpPr>
          <p:cNvPr id="10" name="Textplatzhalter 57343"/>
          <p:cNvSpPr>
            <a:spLocks noGrp="1"/>
          </p:cNvSpPr>
          <p:nvPr>
            <p:ph type="body" sz="quarter" idx="13"/>
          </p:nvPr>
        </p:nvSpPr>
        <p:spPr>
          <a:xfrm>
            <a:off x="627063" y="590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endParaRPr lang="de-DE" dirty="0" smtClean="0"/>
          </a:p>
        </p:txBody>
      </p:sp>
      <p:grpSp>
        <p:nvGrpSpPr>
          <p:cNvPr id="34" name="Gruppieren 33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5" name="Gerade Verbindung 34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46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47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48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49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50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 rot="5400000">
              <a:off x="-126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1" name="Picture 2" descr="Y:\5-RL\_Salg\500_eBus\Bilder til elbuss presentasjoner\Mast_eBus_Version_final.jpg"/>
          <p:cNvPicPr>
            <a:picLocks noChangeAspect="1" noChangeArrowheads="1"/>
          </p:cNvPicPr>
          <p:nvPr userDrawn="1"/>
        </p:nvPicPr>
        <p:blipFill>
          <a:blip r:embed="rId5"/>
          <a:srcRect r="28810"/>
          <a:stretch>
            <a:fillRect/>
          </a:stretch>
        </p:blipFill>
        <p:spPr bwMode="auto">
          <a:xfrm>
            <a:off x="-1" y="1588"/>
            <a:ext cx="12198351" cy="6856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6861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27063" y="1412874"/>
            <a:ext cx="5472112" cy="47529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3638" y="1412874"/>
            <a:ext cx="5472112" cy="47529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xmlns="" val="160708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627063" y="1412874"/>
            <a:ext cx="5472112" cy="47529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243637" y="1412875"/>
            <a:ext cx="5472000" cy="2303463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3637" y="3860801"/>
            <a:ext cx="5472000" cy="2305049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34765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5"/>
            <a:ext cx="8208962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860801"/>
            <a:ext cx="8208962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360045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370388" y="1412873"/>
            <a:ext cx="3600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8115750" y="1412873"/>
            <a:ext cx="3600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" type="fourObj" preserve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sz="quarter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627063" y="1412877"/>
            <a:ext cx="5472112" cy="23034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6243638" y="1412875"/>
            <a:ext cx="5472112" cy="23034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Content Placeholder 4 Id5"/>
          <p:cNvSpPr>
            <a:spLocks noGrp="1"/>
          </p:cNvSpPr>
          <p:nvPr>
            <p:ph sz="quarter" idx="3"/>
            <p:custDataLst>
              <p:tags r:id="rId5"/>
            </p:custDataLst>
          </p:nvPr>
        </p:nvSpPr>
        <p:spPr>
          <a:xfrm>
            <a:off x="627063" y="3860801"/>
            <a:ext cx="5472112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Content Placeholder 5 Id6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43638" y="3860801"/>
            <a:ext cx="5472112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xmlns="" val="2557672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 + Navigation" preserve="1" userDrawn="1">
  <p:cSld name="Free Conten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 + Navigation" preserve="1" userDrawn="1">
  <p:cSld name="One object (large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4"/>
            <a:ext cx="8208962" cy="4752976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preserve="1" userDrawn="1">
  <p:cSld name="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6768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12874"/>
            <a:ext cx="1295999" cy="4752976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+ Navigation" preserve="1" userDrawn="1">
  <p:cSld name="Two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4032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5" y="1412873"/>
            <a:ext cx="4032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+ Navigation" preserve="1" userDrawn="1">
  <p:cSld name="Three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2592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362400" y="1412873"/>
            <a:ext cx="2736775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43638" y="1412873"/>
            <a:ext cx="2592387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0" y="0"/>
            <a:ext cx="1219835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fr-FR" sz="1800" b="1" dirty="0" err="1" smtClean="0">
              <a:solidFill>
                <a:schemeClr val="tx1"/>
              </a:solidFill>
            </a:endParaRPr>
          </a:p>
        </p:txBody>
      </p:sp>
      <p:sp>
        <p:nvSpPr>
          <p:cNvPr id="3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4262400"/>
            <a:ext cx="6480000" cy="154009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5750" y="324000"/>
            <a:ext cx="2160000" cy="913804"/>
          </a:xfrm>
          <a:prstGeom prst="rect">
            <a:avLst/>
          </a:prstGeom>
        </p:spPr>
      </p:pic>
      <p:sp>
        <p:nvSpPr>
          <p:cNvPr id="8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11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3" y="590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grpSp>
        <p:nvGrpSpPr>
          <p:cNvPr id="33" name="Gruppieren 32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4" name="Gerade Verbindung 33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46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47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48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49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50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 rot="5400000">
              <a:off x="-126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1064173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+ Navigation" preserve="1" userDrawn="1">
  <p:cSld name="Two row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5"/>
            <a:ext cx="8208962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860801"/>
            <a:ext cx="8208962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12874"/>
            <a:ext cx="1295999" cy="4752978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 + Navigation" preserve="1" userDrawn="1">
  <p:cSld name="Four object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7"/>
            <a:ext cx="4032000" cy="2303462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4" y="1412875"/>
            <a:ext cx="4032000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7063" y="3860800"/>
            <a:ext cx="4032000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cdtContent Placeholder 14 Id15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804025" y="3860800"/>
            <a:ext cx="4032000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cdtTextplatzhalter 13 Id10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cdtRectangle 2 Id5"/>
          <p:cNvSpPr/>
          <p:nvPr userDrawn="1">
            <p:custDataLst>
              <p:tags r:id="rId1"/>
            </p:custDataLst>
          </p:nvPr>
        </p:nvSpPr>
        <p:spPr bwMode="auto">
          <a:xfrm>
            <a:off x="4658995" y="1412875"/>
            <a:ext cx="7539355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 bwMode="auto">
          <a:xfrm>
            <a:off x="4658996" y="1412873"/>
            <a:ext cx="7539354" cy="4752977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0400" y="324000"/>
            <a:ext cx="1584000" cy="670123"/>
          </a:xfrm>
          <a:prstGeom prst="rect">
            <a:avLst/>
          </a:prstGeom>
        </p:spPr>
      </p:pic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12875"/>
            <a:ext cx="4514400" cy="4752975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90332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fullscreen (big bar down)" type="title">
  <p:cSld name="Title fullscreen (big bar 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5-RL\_Salg\500_eBus\Bilder til elbuss presentasjoner\Elbuss_3.JPG"/>
          <p:cNvPicPr>
            <a:picLocks noChangeAspect="1" noChangeArrowheads="1"/>
          </p:cNvPicPr>
          <p:nvPr userDrawn="1"/>
        </p:nvPicPr>
        <p:blipFill>
          <a:blip r:embed="rId2"/>
          <a:srcRect t="12052" r="954" b="2136"/>
          <a:stretch>
            <a:fillRect/>
          </a:stretch>
        </p:blipFill>
        <p:spPr bwMode="auto">
          <a:xfrm>
            <a:off x="-21506" y="-27384"/>
            <a:ext cx="12219856" cy="6885384"/>
          </a:xfrm>
          <a:prstGeom prst="rect">
            <a:avLst/>
          </a:prstGeom>
          <a:noFill/>
        </p:spPr>
      </p:pic>
      <p:sp>
        <p:nvSpPr>
          <p:cNvPr id="14" name="Text Box 133"/>
          <p:cNvSpPr txBox="1">
            <a:spLocks noChangeArrowheads="1"/>
          </p:cNvSpPr>
          <p:nvPr userDrawn="1"/>
        </p:nvSpPr>
        <p:spPr bwMode="auto">
          <a:xfrm>
            <a:off x="0" y="6165850"/>
            <a:ext cx="12198350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en-US" sz="1000" b="1" dirty="0" smtClean="0">
                <a:solidFill>
                  <a:srgbClr val="000000"/>
                </a:solidFill>
              </a:rPr>
              <a:t>Restricted © Siemens AG 2016 All rights reserved.</a:t>
            </a:r>
          </a:p>
        </p:txBody>
      </p:sp>
      <p:sp>
        <p:nvSpPr>
          <p:cNvPr id="57350" name="Rectangle 115"/>
          <p:cNvSpPr>
            <a:spLocks noGrp="1" noChangeArrowheads="1"/>
          </p:cNvSpPr>
          <p:nvPr>
            <p:ph type="ctrTitle" hasCustomPrompt="1"/>
          </p:nvPr>
        </p:nvSpPr>
        <p:spPr bwMode="ltGray">
          <a:xfrm>
            <a:off x="334608" y="2851201"/>
            <a:ext cx="11863742" cy="1485567"/>
          </a:xfrm>
          <a:solidFill>
            <a:srgbClr val="233746">
              <a:alpha val="65000"/>
            </a:srgbClr>
          </a:solidFill>
        </p:spPr>
        <p:txBody>
          <a:bodyPr wrap="square" lIns="270000" tIns="144000" rIns="482400" bIns="108000" anchor="t" anchorCtr="0">
            <a:spAutoFit/>
          </a:bodyPr>
          <a:lstStyle>
            <a:lvl1pPr>
              <a:defRPr sz="40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noProof="0" dirty="0" smtClean="0"/>
              <a:t>Click the style sheet to edit</a:t>
            </a:r>
            <a:br>
              <a:rPr lang="en-US" noProof="0" dirty="0" smtClean="0"/>
            </a:br>
            <a:r>
              <a:rPr lang="en-US" noProof="0" dirty="0" smtClean="0"/>
              <a:t>the title</a:t>
            </a:r>
          </a:p>
        </p:txBody>
      </p:sp>
      <p:sp>
        <p:nvSpPr>
          <p:cNvPr id="57351" name="Rectangle 116"/>
          <p:cNvSpPr>
            <a:spLocks noGrp="1" noChangeArrowheads="1"/>
          </p:cNvSpPr>
          <p:nvPr>
            <p:ph type="subTitle" idx="1" hasCustomPrompt="1"/>
          </p:nvPr>
        </p:nvSpPr>
        <p:spPr bwMode="ltGray">
          <a:xfrm>
            <a:off x="334608" y="2462400"/>
            <a:ext cx="11863742" cy="392400"/>
          </a:xfrm>
          <a:solidFill>
            <a:srgbClr val="233746">
              <a:alpha val="65000"/>
            </a:srgbClr>
          </a:solidFill>
        </p:spPr>
        <p:txBody>
          <a:bodyPr wrap="square" lIns="270000" tIns="18000" rIns="482400" bIns="36000" anchor="b" anchorCtr="0">
            <a:noAutofit/>
          </a:bodyPr>
          <a:lstStyle>
            <a:lvl1pPr>
              <a:defRPr sz="20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noProof="0" dirty="0" smtClean="0"/>
              <a:t>Click the style sheet to edit the subhead</a:t>
            </a:r>
          </a:p>
        </p:txBody>
      </p:sp>
      <p:pic>
        <p:nvPicPr>
          <p:cNvPr id="13" name="Grafik 12" descr="SIE_Logo_Layer_Petrol_RGB_A3_76mm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7063" y="0"/>
            <a:ext cx="1728000" cy="967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cdtRectangle 2 Id5"/>
          <p:cNvSpPr/>
          <p:nvPr userDrawn="1">
            <p:custDataLst>
              <p:tags r:id="rId1"/>
            </p:custDataLst>
          </p:nvPr>
        </p:nvSpPr>
        <p:spPr bwMode="auto">
          <a:xfrm>
            <a:off x="4658995" y="1412875"/>
            <a:ext cx="7539355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 bwMode="auto">
          <a:xfrm>
            <a:off x="4658996" y="1412875"/>
            <a:ext cx="7539354" cy="4752975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14799"/>
            <a:ext cx="4514400" cy="4751051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021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 preserve="1" userDrawn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27063" y="1412874"/>
            <a:ext cx="3887914" cy="4752976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Textplatzhalter 12 Id5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 bwMode="auto">
          <a:xfrm>
            <a:off x="4658995" y="1412874"/>
            <a:ext cx="7539355" cy="4752976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type="titleOnly" preserve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xmlns="" val="336603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12876"/>
            <a:ext cx="12196800" cy="4752974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144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14800"/>
            <a:ext cx="12196800" cy="5443200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315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type="obj" preserve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4"/>
            <a:ext cx="8208962" cy="4752976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type="obj" preserve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4"/>
            <a:ext cx="6768000" cy="4752976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9" Type="http://schemas.openxmlformats.org/officeDocument/2006/relationships/tags" Target="../tags/tag1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11.xml"/><Relationship Id="rId42" Type="http://schemas.openxmlformats.org/officeDocument/2006/relationships/tags" Target="../tags/tag19.xml"/><Relationship Id="rId47" Type="http://schemas.openxmlformats.org/officeDocument/2006/relationships/tags" Target="../tags/tag24.xml"/><Relationship Id="rId50" Type="http://schemas.openxmlformats.org/officeDocument/2006/relationships/tags" Target="../tags/tag2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33" Type="http://schemas.openxmlformats.org/officeDocument/2006/relationships/tags" Target="../tags/tag10.xml"/><Relationship Id="rId38" Type="http://schemas.openxmlformats.org/officeDocument/2006/relationships/tags" Target="../tags/tag15.xml"/><Relationship Id="rId46" Type="http://schemas.openxmlformats.org/officeDocument/2006/relationships/tags" Target="../tags/tag2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6.xml"/><Relationship Id="rId41" Type="http://schemas.openxmlformats.org/officeDocument/2006/relationships/tags" Target="../tags/tag1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32" Type="http://schemas.openxmlformats.org/officeDocument/2006/relationships/tags" Target="../tags/tag9.xml"/><Relationship Id="rId37" Type="http://schemas.openxmlformats.org/officeDocument/2006/relationships/tags" Target="../tags/tag14.xml"/><Relationship Id="rId40" Type="http://schemas.openxmlformats.org/officeDocument/2006/relationships/tags" Target="../tags/tag17.xml"/><Relationship Id="rId45" Type="http://schemas.openxmlformats.org/officeDocument/2006/relationships/tags" Target="../tags/tag2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5.xml"/><Relationship Id="rId36" Type="http://schemas.openxmlformats.org/officeDocument/2006/relationships/tags" Target="../tags/tag13.xml"/><Relationship Id="rId49" Type="http://schemas.openxmlformats.org/officeDocument/2006/relationships/tags" Target="../tags/tag2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8.xml"/><Relationship Id="rId44" Type="http://schemas.openxmlformats.org/officeDocument/2006/relationships/tags" Target="../tags/tag21.xml"/><Relationship Id="rId52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4.xml"/><Relationship Id="rId30" Type="http://schemas.openxmlformats.org/officeDocument/2006/relationships/tags" Target="../tags/tag7.xml"/><Relationship Id="rId35" Type="http://schemas.openxmlformats.org/officeDocument/2006/relationships/tags" Target="../tags/tag12.xml"/><Relationship Id="rId43" Type="http://schemas.openxmlformats.org/officeDocument/2006/relationships/tags" Target="../tags/tag20.xml"/><Relationship Id="rId48" Type="http://schemas.openxmlformats.org/officeDocument/2006/relationships/tags" Target="../tags/tag25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dtRectangle 12 Id15"/>
          <p:cNvSpPr>
            <a:spLocks noChangeArrowheads="1"/>
          </p:cNvSpPr>
          <p:nvPr userDrawn="1">
            <p:custDataLst>
              <p:tags r:id="rId25"/>
            </p:custDataLst>
          </p:nvPr>
        </p:nvSpPr>
        <p:spPr bwMode="gray">
          <a:xfrm>
            <a:off x="0" y="0"/>
            <a:ext cx="12198350" cy="12684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26"/>
            </p:custDataLst>
          </p:nvPr>
        </p:nvSpPr>
        <p:spPr bwMode="auto">
          <a:xfrm>
            <a:off x="0" y="0"/>
            <a:ext cx="12198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27"/>
            </p:custDataLst>
          </p:nvPr>
        </p:nvSpPr>
        <p:spPr bwMode="auto">
          <a:xfrm>
            <a:off x="627063" y="1412873"/>
            <a:ext cx="8208962" cy="475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3072" name="cdtMasterTags_CL1 Id3072"/>
          <p:cNvCxnSpPr/>
          <p:nvPr userDrawn="1">
            <p:custDataLst>
              <p:tags r:id="rId2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 userDrawn="1">
            <p:custDataLst>
              <p:tags r:id="rId2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 userDrawn="1">
            <p:custDataLst>
              <p:tags r:id="rId3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 userDrawn="1">
            <p:custDataLst>
              <p:tags r:id="rId3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 userDrawn="1">
            <p:custDataLst>
              <p:tags r:id="rId3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 userDrawn="1">
            <p:custDataLst>
              <p:tags r:id="rId3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 userDrawn="1">
            <p:custDataLst>
              <p:tags r:id="rId3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 userDrawn="1">
            <p:custDataLst>
              <p:tags r:id="rId3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 userDrawn="1">
            <p:custDataLst>
              <p:tags r:id="rId3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 userDrawn="1">
            <p:custDataLst>
              <p:tags r:id="rId3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 userDrawn="1">
            <p:custDataLst>
              <p:tags r:id="rId3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 userDrawn="1">
            <p:custDataLst>
              <p:tags r:id="rId3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 userDrawn="1">
            <p:custDataLst>
              <p:tags r:id="rId4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 userDrawn="1">
            <p:custDataLst>
              <p:tags r:id="rId4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 userDrawn="1">
            <p:custDataLst>
              <p:tags r:id="rId4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 userDrawn="1">
            <p:custDataLst>
              <p:tags r:id="rId4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 userDrawn="1">
            <p:custDataLst>
              <p:tags r:id="rId4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 userDrawn="1">
            <p:custDataLst>
              <p:tags r:id="rId4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 userDrawn="1">
            <p:custDataLst>
              <p:tags r:id="rId4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 userDrawn="1">
            <p:custDataLst>
              <p:tags r:id="rId4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 userDrawn="1">
            <p:custDataLst>
              <p:tags r:id="rId4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 userDrawn="1">
            <p:custDataLst>
              <p:tags r:id="rId4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 userDrawn="1">
            <p:custDataLst>
              <p:tags r:id="rId5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52"/>
          <a:srcRect/>
          <a:stretch>
            <a:fillRect/>
          </a:stretch>
        </p:blipFill>
        <p:spPr bwMode="auto">
          <a:xfrm>
            <a:off x="10130916" y="324000"/>
            <a:ext cx="1584834" cy="67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1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" name="Gerade Verbindung 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-126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3" name="cdtText Box 133 Id16"/>
          <p:cNvSpPr txBox="1">
            <a:spLocks noChangeArrowheads="1"/>
          </p:cNvSpPr>
          <p:nvPr userDrawn="1">
            <p:custDataLst>
              <p:tags r:id="rId51"/>
            </p:custDataLst>
          </p:nvPr>
        </p:nvSpPr>
        <p:spPr bwMode="auto">
          <a:xfrm>
            <a:off x="0" y="6165850"/>
            <a:ext cx="12198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de-DE" sz="1000" b="1" dirty="0" smtClean="0">
                <a:solidFill>
                  <a:srgbClr val="879BAA"/>
                </a:solidFill>
              </a:rPr>
              <a:t>Restricted © </a:t>
            </a:r>
            <a:r>
              <a:rPr lang="de-DE" sz="1000" b="1" dirty="0">
                <a:solidFill>
                  <a:srgbClr val="879BAA"/>
                </a:solidFill>
              </a:rPr>
              <a:t>Siemens AG </a:t>
            </a:r>
            <a:r>
              <a:rPr lang="de-DE" sz="1000" b="1" dirty="0" smtClean="0">
                <a:solidFill>
                  <a:srgbClr val="879BAA"/>
                </a:solidFill>
              </a:rPr>
              <a:t>2017</a:t>
            </a:r>
            <a:endParaRPr lang="de-DE" sz="1000" b="1" dirty="0">
              <a:solidFill>
                <a:srgbClr val="879BA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03" r:id="rId3"/>
    <p:sldLayoutId id="2147483679" r:id="rId4"/>
    <p:sldLayoutId id="2147483695" r:id="rId5"/>
    <p:sldLayoutId id="2147483705" r:id="rId6"/>
    <p:sldLayoutId id="2147483706" r:id="rId7"/>
    <p:sldLayoutId id="2147483670" r:id="rId8"/>
    <p:sldLayoutId id="2147483692" r:id="rId9"/>
    <p:sldLayoutId id="2147483696" r:id="rId10"/>
    <p:sldLayoutId id="2147483707" r:id="rId11"/>
    <p:sldLayoutId id="2147483683" r:id="rId12"/>
    <p:sldLayoutId id="2147483681" r:id="rId13"/>
    <p:sldLayoutId id="2147483697" r:id="rId14"/>
    <p:sldLayoutId id="2147483691" r:id="rId15"/>
    <p:sldLayoutId id="2147483693" r:id="rId16"/>
    <p:sldLayoutId id="2147483684" r:id="rId17"/>
    <p:sldLayoutId id="2147483685" r:id="rId18"/>
    <p:sldLayoutId id="2147483694" r:id="rId19"/>
    <p:sldLayoutId id="2147483686" r:id="rId20"/>
    <p:sldLayoutId id="2147483688" r:id="rId21"/>
    <p:sldLayoutId id="2147483704" r:id="rId22"/>
    <p:sldLayoutId id="2147483708" r:id="rId23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dk2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27063" y="3923848"/>
            <a:ext cx="6480000" cy="1878649"/>
          </a:xfrm>
        </p:spPr>
        <p:txBody>
          <a:bodyPr/>
          <a:lstStyle/>
          <a:p>
            <a:r>
              <a:rPr lang="en-US" sz="3600" dirty="0" smtClean="0"/>
              <a:t>Fast,  reliable and proven eBus charging technology </a:t>
            </a:r>
            <a:r>
              <a:rPr lang="en-US" sz="3600" noProof="0" dirty="0" smtClean="0"/>
              <a:t/>
            </a:r>
            <a:br>
              <a:rPr lang="en-US" sz="3600" noProof="0" dirty="0" smtClean="0"/>
            </a:br>
            <a:r>
              <a:rPr lang="en-US" sz="900" b="0" noProof="0" dirty="0" smtClean="0"/>
              <a:t/>
            </a:r>
            <a:br>
              <a:rPr lang="en-US" sz="900" b="0" noProof="0" dirty="0" smtClean="0"/>
            </a:br>
            <a:r>
              <a:rPr lang="en-US" sz="1800" b="0" dirty="0" smtClean="0"/>
              <a:t>Ruters dialogseminar</a:t>
            </a:r>
            <a:r>
              <a:rPr lang="en-US" sz="1800" b="0" noProof="0" dirty="0" smtClean="0"/>
              <a:t>, 13</a:t>
            </a:r>
            <a:r>
              <a:rPr lang="en-US" sz="1800" b="0" baseline="30000" dirty="0" smtClean="0"/>
              <a:t>th</a:t>
            </a:r>
            <a:r>
              <a:rPr lang="en-US" sz="1800" b="0" dirty="0" smtClean="0"/>
              <a:t> February 2017</a:t>
            </a:r>
            <a:endParaRPr lang="en-US" sz="1800" b="0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 smtClean="0"/>
              <a:t>© Siemens AG 2017</a:t>
            </a:r>
            <a:endParaRPr lang="en-US" noProof="0" dirty="0"/>
          </a:p>
        </p:txBody>
      </p:sp>
      <p:pic>
        <p:nvPicPr>
          <p:cNvPr id="5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5750" y="324000"/>
            <a:ext cx="2160000" cy="9138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75017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290026" y="1505674"/>
            <a:ext cx="1809149" cy="4731638"/>
          </a:xfrm>
        </p:spPr>
        <p:txBody>
          <a:bodyPr/>
          <a:lstStyle/>
          <a:p>
            <a:pPr lvl="1" algn="ctr"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Gøteborg 2015</a:t>
            </a:r>
          </a:p>
          <a:p>
            <a:pPr lvl="1" algn="ctr">
              <a:buNone/>
            </a:pPr>
            <a:endParaRPr lang="en-US" sz="1400" b="1" dirty="0" smtClean="0"/>
          </a:p>
          <a:p>
            <a:pPr lvl="1" algn="ctr">
              <a:buNone/>
            </a:pPr>
            <a:endParaRPr lang="en-US" sz="1400" b="1" dirty="0" smtClean="0"/>
          </a:p>
          <a:p>
            <a:pPr lvl="1" algn="ctr">
              <a:buNone/>
            </a:pPr>
            <a:endParaRPr lang="en-US" sz="1400" b="1" dirty="0" smtClean="0"/>
          </a:p>
          <a:p>
            <a:pPr lvl="1"/>
            <a:endParaRPr lang="en-US" sz="1400" b="1" dirty="0" smtClean="0"/>
          </a:p>
          <a:p>
            <a:pPr lvl="1"/>
            <a:endParaRPr lang="en-US" sz="1400" b="1" dirty="0" smtClean="0"/>
          </a:p>
          <a:p>
            <a:pPr lvl="1"/>
            <a:r>
              <a:rPr lang="en-US" sz="1200" b="1" dirty="0" smtClean="0"/>
              <a:t>7  x plug-in hybrid</a:t>
            </a:r>
          </a:p>
          <a:p>
            <a:pPr lvl="1"/>
            <a:r>
              <a:rPr lang="en-US" sz="1200" b="1" dirty="0" smtClean="0"/>
              <a:t>3 x elbuss </a:t>
            </a:r>
            <a:r>
              <a:rPr lang="en-US" sz="1200" dirty="0" smtClean="0"/>
              <a:t> </a:t>
            </a:r>
          </a:p>
          <a:p>
            <a:pPr lvl="1"/>
            <a:r>
              <a:rPr lang="en-US" sz="1200" b="1" dirty="0" smtClean="0"/>
              <a:t>9 km buss rute</a:t>
            </a:r>
          </a:p>
          <a:p>
            <a:pPr lvl="1"/>
            <a:r>
              <a:rPr lang="en-US" sz="1200" b="1" dirty="0" smtClean="0"/>
              <a:t>2 x 300 kW </a:t>
            </a:r>
          </a:p>
          <a:p>
            <a:pPr lvl="1"/>
            <a:r>
              <a:rPr lang="en-US" sz="1200" b="1" dirty="0" smtClean="0"/>
              <a:t>3-5 min lading</a:t>
            </a:r>
          </a:p>
          <a:p>
            <a:pPr lvl="0"/>
            <a:endParaRPr lang="en-US" sz="1400" b="1" dirty="0" smtClean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345810" y="1505674"/>
            <a:ext cx="1806569" cy="4731638"/>
          </a:xfrm>
        </p:spPr>
        <p:txBody>
          <a:bodyPr/>
          <a:lstStyle/>
          <a:p>
            <a:pPr lvl="1" algn="ctr"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Stockholm 2015</a:t>
            </a:r>
          </a:p>
          <a:p>
            <a:pPr lvl="1" algn="ctr">
              <a:buNone/>
            </a:pPr>
            <a:endParaRPr lang="en-US" sz="1400" b="1" dirty="0" smtClean="0"/>
          </a:p>
          <a:p>
            <a:pPr lvl="1" algn="ctr">
              <a:buNone/>
            </a:pPr>
            <a:endParaRPr lang="en-US" sz="1400" b="1" dirty="0" smtClean="0"/>
          </a:p>
          <a:p>
            <a:pPr lvl="1" algn="ctr">
              <a:buNone/>
            </a:pPr>
            <a:endParaRPr lang="en-US" sz="1400" b="1" dirty="0" smtClean="0"/>
          </a:p>
          <a:p>
            <a:pPr lvl="1"/>
            <a:endParaRPr lang="en-US" sz="1400" b="1" dirty="0" smtClean="0"/>
          </a:p>
          <a:p>
            <a:pPr lvl="1"/>
            <a:endParaRPr lang="en-US" sz="1400" b="1" dirty="0" smtClean="0"/>
          </a:p>
          <a:p>
            <a:pPr lvl="1"/>
            <a:r>
              <a:rPr lang="en-US" sz="1200" b="1" dirty="0" smtClean="0"/>
              <a:t>8 x Volvo  plug in hybride</a:t>
            </a:r>
          </a:p>
          <a:p>
            <a:pPr lvl="1"/>
            <a:r>
              <a:rPr lang="en-US" sz="1200" b="1" dirty="0" smtClean="0"/>
              <a:t>8 km rute</a:t>
            </a:r>
          </a:p>
          <a:p>
            <a:pPr lvl="1"/>
            <a:r>
              <a:rPr lang="en-US" sz="1200" b="1" dirty="0" smtClean="0"/>
              <a:t>2 x 150kW </a:t>
            </a:r>
          </a:p>
          <a:p>
            <a:pPr lvl="1"/>
            <a:r>
              <a:rPr lang="en-US" sz="1200" b="1" dirty="0" smtClean="0"/>
              <a:t>7-8 min lading</a:t>
            </a:r>
          </a:p>
          <a:p>
            <a:pPr lvl="0"/>
            <a:endParaRPr lang="en-US" sz="1200" b="1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29586" y="1505674"/>
            <a:ext cx="1844623" cy="4731638"/>
          </a:xfrm>
        </p:spPr>
        <p:txBody>
          <a:bodyPr/>
          <a:lstStyle/>
          <a:p>
            <a:pPr lvl="1" algn="ctr">
              <a:buNone/>
            </a:pP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Hamburg 2014</a:t>
            </a:r>
          </a:p>
          <a:p>
            <a:pPr lvl="1" algn="ctr">
              <a:buNone/>
            </a:pPr>
            <a:endParaRPr lang="en-US" sz="1400" b="1" dirty="0" smtClean="0"/>
          </a:p>
          <a:p>
            <a:pPr lvl="1" algn="ctr">
              <a:buNone/>
            </a:pPr>
            <a:endParaRPr lang="en-US" sz="1400" b="1" dirty="0" smtClean="0"/>
          </a:p>
          <a:p>
            <a:pPr lvl="1" algn="ctr">
              <a:buNone/>
            </a:pPr>
            <a:endParaRPr lang="en-US" sz="1400" b="1" dirty="0" smtClean="0"/>
          </a:p>
          <a:p>
            <a:pPr lvl="1"/>
            <a:endParaRPr lang="en-US" sz="1400" b="1" dirty="0" smtClean="0"/>
          </a:p>
          <a:p>
            <a:pPr lvl="1"/>
            <a:endParaRPr lang="en-US" sz="1400" b="1" dirty="0" smtClean="0"/>
          </a:p>
          <a:p>
            <a:pPr lvl="1"/>
            <a:r>
              <a:rPr lang="en-US" sz="1200" b="1" dirty="0" smtClean="0"/>
              <a:t>3 x Volvo plug-in hybrid</a:t>
            </a:r>
          </a:p>
          <a:p>
            <a:pPr lvl="1"/>
            <a:r>
              <a:rPr lang="en-US" sz="1200" b="1" dirty="0" smtClean="0"/>
              <a:t>9 km rute</a:t>
            </a:r>
          </a:p>
          <a:p>
            <a:pPr lvl="1"/>
            <a:r>
              <a:rPr lang="en-US" sz="1200" b="1" dirty="0" smtClean="0"/>
              <a:t>3 x elbuss fra Solaris </a:t>
            </a:r>
          </a:p>
          <a:p>
            <a:pPr lvl="1"/>
            <a:r>
              <a:rPr lang="en-US" sz="1200" b="1" dirty="0" smtClean="0"/>
              <a:t>4 x 300 kW </a:t>
            </a:r>
          </a:p>
          <a:p>
            <a:pPr lvl="1"/>
            <a:r>
              <a:rPr lang="en-US" sz="1200" b="1" dirty="0" smtClean="0"/>
              <a:t>4-6 min lading</a:t>
            </a:r>
          </a:p>
          <a:p>
            <a:pPr lvl="0"/>
            <a:endParaRPr lang="en-US" sz="12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Pilot og test siden 2014 – vi er klare for en større utrulling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 l="-20838" r="-9595"/>
          <a:stretch>
            <a:fillRect/>
          </a:stretch>
        </p:blipFill>
        <p:spPr bwMode="auto">
          <a:xfrm>
            <a:off x="329586" y="2184525"/>
            <a:ext cx="1797324" cy="153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r="-5636"/>
          <a:stretch>
            <a:fillRect/>
          </a:stretch>
        </p:blipFill>
        <p:spPr bwMode="auto">
          <a:xfrm>
            <a:off x="2438591" y="2288160"/>
            <a:ext cx="1648898" cy="150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26797" r="4477"/>
          <a:stretch>
            <a:fillRect/>
          </a:stretch>
        </p:blipFill>
        <p:spPr bwMode="auto">
          <a:xfrm>
            <a:off x="4362033" y="2288778"/>
            <a:ext cx="1629767" cy="15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6234242" y="1517638"/>
            <a:ext cx="1809149" cy="4731638"/>
          </a:xfrm>
        </p:spPr>
        <p:txBody>
          <a:bodyPr/>
          <a:lstStyle/>
          <a:p>
            <a:pPr lvl="1" algn="ctr"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Montreal 2017</a:t>
            </a:r>
          </a:p>
          <a:p>
            <a:pPr lvl="1" algn="ctr">
              <a:buNone/>
            </a:pPr>
            <a:endParaRPr lang="en-US" sz="1400" b="1" dirty="0" smtClean="0"/>
          </a:p>
          <a:p>
            <a:pPr lvl="1" algn="ctr">
              <a:buNone/>
            </a:pPr>
            <a:endParaRPr lang="en-US" sz="1400" b="1" dirty="0" smtClean="0"/>
          </a:p>
          <a:p>
            <a:pPr lvl="1" algn="ctr">
              <a:buNone/>
            </a:pPr>
            <a:endParaRPr lang="en-US" sz="1400" b="1" dirty="0" smtClean="0"/>
          </a:p>
          <a:p>
            <a:pPr lvl="1"/>
            <a:endParaRPr lang="en-US" sz="1400" b="1" dirty="0" smtClean="0"/>
          </a:p>
          <a:p>
            <a:pPr lvl="1"/>
            <a:endParaRPr lang="en-US" sz="1400" b="1" dirty="0" smtClean="0"/>
          </a:p>
          <a:p>
            <a:pPr lvl="1"/>
            <a:r>
              <a:rPr lang="en-US" sz="1200" b="1" dirty="0" smtClean="0"/>
              <a:t>3 x elbuss </a:t>
            </a:r>
            <a:r>
              <a:rPr lang="en-US" sz="1200" dirty="0" smtClean="0"/>
              <a:t> </a:t>
            </a:r>
          </a:p>
          <a:p>
            <a:pPr lvl="1"/>
            <a:r>
              <a:rPr lang="en-US" sz="1200" b="1" dirty="0" smtClean="0"/>
              <a:t>Rute 36 i Montreal</a:t>
            </a:r>
          </a:p>
          <a:p>
            <a:pPr lvl="1"/>
            <a:r>
              <a:rPr lang="en-US" sz="1200" b="1" dirty="0" smtClean="0"/>
              <a:t>2 x 450 kW </a:t>
            </a:r>
          </a:p>
          <a:p>
            <a:pPr lvl="0"/>
            <a:endParaRPr lang="en-US" sz="1400" b="1" dirty="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0266" y="2206984"/>
            <a:ext cx="1361990" cy="158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 rot="20776184">
            <a:off x="6172457" y="5982870"/>
            <a:ext cx="1470545" cy="592445"/>
          </a:xfrm>
          <a:prstGeom prst="rect">
            <a:avLst/>
          </a:prstGeom>
          <a:solidFill>
            <a:srgbClr val="32A0A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rgbClr val="465F19"/>
                </a:solidFill>
              </a:rPr>
              <a:t>Under construction</a:t>
            </a:r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8178458" y="1484784"/>
            <a:ext cx="1809149" cy="4731638"/>
          </a:xfrm>
        </p:spPr>
        <p:txBody>
          <a:bodyPr/>
          <a:lstStyle/>
          <a:p>
            <a:pPr lvl="1" algn="ctr"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  Oslo        2017</a:t>
            </a:r>
          </a:p>
          <a:p>
            <a:pPr lvl="1" algn="ctr">
              <a:buNone/>
            </a:pPr>
            <a:endParaRPr lang="en-US" sz="1400" b="1" dirty="0" smtClean="0"/>
          </a:p>
          <a:p>
            <a:pPr lvl="1" algn="ctr">
              <a:buNone/>
            </a:pPr>
            <a:endParaRPr lang="en-US" sz="1400" b="1" dirty="0" smtClean="0"/>
          </a:p>
          <a:p>
            <a:pPr lvl="1" algn="ctr">
              <a:buNone/>
            </a:pPr>
            <a:endParaRPr lang="en-US" sz="1400" b="1" dirty="0" smtClean="0"/>
          </a:p>
          <a:p>
            <a:pPr lvl="1"/>
            <a:endParaRPr lang="en-US" sz="1400" b="1" dirty="0" smtClean="0"/>
          </a:p>
          <a:p>
            <a:pPr lvl="1"/>
            <a:endParaRPr lang="en-US" sz="1400" b="1" dirty="0" smtClean="0"/>
          </a:p>
          <a:p>
            <a:pPr lvl="1"/>
            <a:r>
              <a:rPr lang="en-US" sz="1200" b="1" dirty="0" smtClean="0"/>
              <a:t>2 x Solaris elbuss</a:t>
            </a:r>
            <a:endParaRPr lang="en-US" sz="1200" dirty="0" smtClean="0"/>
          </a:p>
          <a:p>
            <a:pPr lvl="1"/>
            <a:r>
              <a:rPr lang="en-US" sz="1200" b="1" dirty="0" smtClean="0"/>
              <a:t>Rute 75 fra Mortensrud til Vika</a:t>
            </a:r>
          </a:p>
          <a:p>
            <a:pPr lvl="1"/>
            <a:r>
              <a:rPr lang="en-US" sz="1200" b="1" dirty="0" smtClean="0"/>
              <a:t>2 x 300 kW </a:t>
            </a:r>
          </a:p>
          <a:p>
            <a:pPr lvl="1"/>
            <a:r>
              <a:rPr lang="en-US" sz="1200" b="1" dirty="0" smtClean="0"/>
              <a:t>7 – 9 min lading</a:t>
            </a:r>
          </a:p>
          <a:p>
            <a:pPr lvl="0"/>
            <a:endParaRPr lang="en-US" sz="14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5532" y="2239516"/>
            <a:ext cx="1355671" cy="159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0122674" y="1484784"/>
            <a:ext cx="1809149" cy="4731638"/>
          </a:xfrm>
        </p:spPr>
        <p:txBody>
          <a:bodyPr/>
          <a:lstStyle/>
          <a:p>
            <a:pPr lvl="1" algn="ctr"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Drammen 2017</a:t>
            </a:r>
          </a:p>
          <a:p>
            <a:pPr lvl="1" algn="ctr">
              <a:buNone/>
            </a:pPr>
            <a:endParaRPr lang="en-US" sz="1400" b="1" dirty="0" smtClean="0"/>
          </a:p>
          <a:p>
            <a:pPr lvl="1" algn="ctr">
              <a:buNone/>
            </a:pPr>
            <a:endParaRPr lang="en-US" sz="1400" b="1" dirty="0" smtClean="0"/>
          </a:p>
          <a:p>
            <a:pPr lvl="1" algn="ctr">
              <a:buNone/>
            </a:pPr>
            <a:endParaRPr lang="en-US" sz="1400" b="1" dirty="0" smtClean="0"/>
          </a:p>
          <a:p>
            <a:pPr lvl="1"/>
            <a:endParaRPr lang="en-US" sz="1400" b="1" dirty="0" smtClean="0"/>
          </a:p>
          <a:p>
            <a:pPr lvl="1"/>
            <a:endParaRPr lang="en-US" sz="1400" b="1" dirty="0" smtClean="0"/>
          </a:p>
          <a:p>
            <a:pPr lvl="1"/>
            <a:r>
              <a:rPr lang="en-US" sz="1200" b="1" dirty="0" smtClean="0"/>
              <a:t>6 x elbuss fra eBusco</a:t>
            </a:r>
            <a:endParaRPr lang="en-US" sz="1200" dirty="0" smtClean="0"/>
          </a:p>
          <a:p>
            <a:pPr lvl="1"/>
            <a:r>
              <a:rPr lang="en-US" sz="1200" b="1" dirty="0" smtClean="0"/>
              <a:t>Rute 55 fra Drammen til Mjøndalen</a:t>
            </a:r>
          </a:p>
          <a:p>
            <a:pPr lvl="1"/>
            <a:r>
              <a:rPr lang="en-US" sz="1200" b="1" dirty="0" smtClean="0"/>
              <a:t>2 x 300 kW </a:t>
            </a:r>
          </a:p>
          <a:p>
            <a:pPr lvl="1"/>
            <a:r>
              <a:rPr lang="en-US" sz="1200" b="1" dirty="0" smtClean="0"/>
              <a:t>7 – 9 min lading</a:t>
            </a:r>
          </a:p>
          <a:p>
            <a:pPr lvl="0"/>
            <a:endParaRPr lang="en-US" sz="1400" b="1" dirty="0" smtClean="0"/>
          </a:p>
        </p:txBody>
      </p:sp>
      <p:sp>
        <p:nvSpPr>
          <p:cNvPr id="18" name="TextBox 17"/>
          <p:cNvSpPr txBox="1"/>
          <p:nvPr/>
        </p:nvSpPr>
        <p:spPr>
          <a:xfrm rot="20776184">
            <a:off x="8179732" y="5971318"/>
            <a:ext cx="1470545" cy="592445"/>
          </a:xfrm>
          <a:prstGeom prst="rect">
            <a:avLst/>
          </a:prstGeom>
          <a:solidFill>
            <a:srgbClr val="32A0A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rgbClr val="465F19"/>
                </a:solidFill>
              </a:rPr>
              <a:t>Under construction</a:t>
            </a:r>
          </a:p>
        </p:txBody>
      </p:sp>
      <p:sp>
        <p:nvSpPr>
          <p:cNvPr id="20" name="TextBox 19"/>
          <p:cNvSpPr txBox="1"/>
          <p:nvPr/>
        </p:nvSpPr>
        <p:spPr>
          <a:xfrm rot="20776184">
            <a:off x="10339972" y="5982869"/>
            <a:ext cx="1470545" cy="592445"/>
          </a:xfrm>
          <a:prstGeom prst="rect">
            <a:avLst/>
          </a:prstGeom>
          <a:solidFill>
            <a:srgbClr val="32A0A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rgbClr val="465F19"/>
                </a:solidFill>
              </a:rPr>
              <a:t>Under construction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/>
          <a:srcRect l="3748" r="17857"/>
          <a:stretch>
            <a:fillRect/>
          </a:stretch>
        </p:blipFill>
        <p:spPr bwMode="auto">
          <a:xfrm>
            <a:off x="10148318" y="2369385"/>
            <a:ext cx="1783505" cy="127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Avgjørende for å lykkes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8023" t="12242" r="15891"/>
          <a:stretch>
            <a:fillRect/>
          </a:stretch>
        </p:blipFill>
        <p:spPr bwMode="auto">
          <a:xfrm>
            <a:off x="5699879" y="1484784"/>
            <a:ext cx="645285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410543" y="1484784"/>
            <a:ext cx="5040560" cy="48245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t">
            <a:noAutofit/>
          </a:bodyPr>
          <a:lstStyle/>
          <a:p>
            <a:pPr marL="342900" indent="-342900">
              <a:lnSpc>
                <a:spcPct val="110000"/>
              </a:lnSpc>
              <a:spcBef>
                <a:spcPct val="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Eierskap ladeinfrastruktur</a:t>
            </a: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Riktig ladetid</a:t>
            </a: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Standardisering / teknologi som er utprøvd og virker</a:t>
            </a: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Riktig definering av oppetid</a:t>
            </a: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Test vs fullskala utrulling</a:t>
            </a: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Helhetsforståelse (buss, utbygging av ladeinfrastruktur, nett, etc), ansvar for tillatelser, etc</a:t>
            </a: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Ruteplanlegging – ta hensyn til hvor folk bor og hvor det er strøm</a:t>
            </a: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Leveringsevne – buss og ladeinfrastruktur må komme samtidig</a:t>
            </a:r>
          </a:p>
          <a:p>
            <a:pPr marL="342900" indent="-342900">
              <a:lnSpc>
                <a:spcPct val="110000"/>
              </a:lnSpc>
              <a:spcBef>
                <a:spcPct val="0"/>
              </a:spcBef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608" y="3528770"/>
            <a:ext cx="11863742" cy="1916454"/>
          </a:xfrm>
        </p:spPr>
        <p:txBody>
          <a:bodyPr/>
          <a:lstStyle/>
          <a:p>
            <a:r>
              <a:rPr lang="en-US" sz="3600" dirty="0" smtClean="0"/>
              <a:t>- The proven ebus charging technology				</a:t>
            </a:r>
            <a:br>
              <a:rPr lang="en-US" sz="3600" dirty="0" smtClean="0"/>
            </a:b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VERSION" val="4.1.2.0"/>
  <p:tag name="CDT_CREATORVERSION" val="4.1.2.0"/>
  <p:tag name="CDT_TEMPLATEVERSION" val="2.0.0"/>
  <p:tag name="CDT_FONTSET" val="Arial"/>
  <p:tag name="CDT_CUSTOMER" val="Siemens_2016_16x9"/>
  <p:tag name="CDT_CUSTOMER_NAME" val="Siemens AG (Corporate Design Update 2016)"/>
  <p:tag name="CDT_LANGUAGE" val="10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PROT" val="3"/>
  <p:tag name="CDT_PROT_TOP" val="0"/>
  <p:tag name="CDT_PROT_LEFT" val="0"/>
  <p:tag name="CDT_PROT_WIDTH" val="960,5"/>
  <p:tag name="CDT_PROT_HEIGHT" val="99,87504"/>
  <p:tag name="CDT_DELETE_ONEVENT_NEWPRES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66,85"/>
  <p:tag name="CDT_PROT_WIDTH" val="593,65"/>
  <p:tag name="CDT_PROT_HEIGHT" val="374,25"/>
  <p:tag name="CDT_DELETE_ONEVENT_NEWPRES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06,1349"/>
  <p:tag name="CDT_PROT_HEIGHT" val="374,2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DELETE_ONEVENT_NEWPRES" val="False"/>
  <p:tag name="CDT_PROT" val="2"/>
  <p:tag name="CDT_PROT_TOP" val="111,25"/>
  <p:tag name="CDT_PROT_LEFT" val="366,85"/>
  <p:tag name="CDT_PROT_WIDTH" val="593,65"/>
  <p:tag name="CDT_PROT_HEIGHT" val="374,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374,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83,5"/>
  <p:tag name="CDT_PROT_HEIGHT" val="374,2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44,125"/>
  <p:tag name="CDT_PROT_WIDTH" val="283,4646"/>
  <p:tag name="CDT_PROT_HEIGHT" val="374,2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639,0355"/>
  <p:tag name="CDT_PROT_WIDTH" val="283,4646"/>
  <p:tag name="CDT_PROT_HEIGHT" val="374,2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430,875"/>
  <p:tag name="CDT_PROT_HEIGHT" val="181,37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181,37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430,875"/>
  <p:tag name="CDT_PROT_HEIGHT" val="181,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1,625"/>
  <p:tag name="CDT_PROT_WIDTH" val="430,875"/>
  <p:tag name="CDT_PROT_HEIGHT" val="181,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17,4803"/>
  <p:tag name="CDT_PROT_HEIGHT" val="374,2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7"/>
  <p:tag name="CDT_PROT_WIDTH" val="317,4803"/>
  <p:tag name="CDT_PROT_HEIGHT" val="374,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04,0945"/>
  <p:tag name="CDT_PROT_HEIGHT" val="374,2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264,7559"/>
  <p:tag name="CDT_PROT_WIDTH" val="215,4941"/>
  <p:tag name="CDT_PROT_HEIGHT" val="374,2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204,125"/>
  <p:tag name="CDT_PROT_HEIGHT" val="374,2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317,4803"/>
  <p:tag name="CDT_PROT_HEIGHT" val="181,37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6"/>
  <p:tag name="CDT_PROT_WIDTH" val="317,4803"/>
  <p:tag name="CDT_PROT_HEIGHT" val="181,37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317,4803"/>
  <p:tag name="CDT_PROT_HEIGHT" val="181,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378,2697"/>
  <p:tag name="CDT_PROT_WIDTH" val="317,4803"/>
  <p:tag name="CDT_PROT_HEIGHT" val="181,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66,85"/>
  <p:tag name="CDT_PROT_WIDTH" val="593,65"/>
  <p:tag name="CDT_PROT_HEIGHT" val="374,25"/>
  <p:tag name="CDT_DELETE_ONEVENT_NEWPRES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Title fullscreen (big bar up)"/>
  <p:tag name="CDT_LAYOUT_TYPE" val="1"/>
  <p:tag name="CDT_ORIGINAL_DESIGNS_NAME" val="Siemens 2013 – 16:9"/>
  <p:tag name="CDT_ORIGINAL_MASTERS_NAME" val="Title fullscreen (big bar up)"/>
  <p:tag name="CDT_ORIGINAL_LAYOUT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heme/theme1.xml><?xml version="1.0" encoding="utf-8"?>
<a:theme xmlns:a="http://schemas.openxmlformats.org/drawingml/2006/main" name="Siemens 2016 – 16:9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b="1" dirty="0" err="1" smtClean="0">
            <a:solidFill>
              <a:schemeClr val="tx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200" dirty="0" smtClean="0">
            <a:solidFill>
              <a:schemeClr val="tx1"/>
            </a:solidFill>
          </a:defRPr>
        </a:defPPr>
      </a:lstStyle>
    </a:tx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4ppTags>
  <Name>Two columns</Name>
  <PpLayout>29</PpLayout>
  <Index>12</Index>
</p4ppTags>
</file>

<file path=customXml/item10.xml><?xml version="1.0" encoding="utf-8"?>
<p4ppTags>
  <Name>Four objects</Name>
  <PpLayout>24</PpLayout>
  <Index>15</Index>
</p4ppTags>
</file>

<file path=customXml/item11.xml><?xml version="1.0" encoding="utf-8"?>
<p4ppTags>
  <Name>Free Content</Name>
  <PpLayout>11</PpLayout>
  <Index>9</Index>
</p4ppTags>
</file>

<file path=customXml/item12.xml><?xml version="1.0" encoding="utf-8"?>
<p4ppTags>
  <Name>One object (large)</Name>
  <PpLayout>16</PpLayout>
  <Index>10</Index>
</p4ppTags>
</file>

<file path=customXml/item13.xml><?xml version="1.0" encoding="utf-8"?>
<p4ppTags/>
</file>

<file path=customXml/item14.xml><?xml version="1.0" encoding="utf-8"?>
<p4ppTags>
  <Name>Two columns + Navigation</Name>
  <PpLayout>32</PpLayout>
  <Index>19</Index>
</p4ppTags>
</file>

<file path=customXml/item15.xml><?xml version="1.0" encoding="utf-8"?>
<p4ppTags>
  <Name>Three columns + Navigation</Name>
  <PpLayout>32</PpLayout>
  <Index>20</Index>
</p4ppTags>
</file>

<file path=customXml/item16.xml><?xml version="1.0" encoding="utf-8"?>
<p4ppTags>
  <Name>Three columns</Name>
  <PpLayout>32</PpLayout>
  <Index>14</Index>
</p4ppTags>
</file>

<file path=customXml/item2.xml><?xml version="1.0" encoding="utf-8"?>
<p4ppTags>
  <Name>Two rows + Navigation</Name>
  <PpLayout>32</PpLayout>
  <Index>21</Index>
</p4ppTags>
</file>

<file path=customXml/item3.xml><?xml version="1.0" encoding="utf-8"?>
<p4ppTags>
  <Name>One object (large) + Navigation</Name>
  <PpLayout>32</PpLayout>
  <Index>17</Index>
</p4ppTags>
</file>

<file path=customXml/item4.xml><?xml version="1.0" encoding="utf-8"?>
<p4ppTags>
  <Name>Text + Index</Name>
  <PpLayout>32</PpLayout>
  <Index>8</Index>
</p4ppTags>
</file>

<file path=customXml/item5.xml><?xml version="1.0" encoding="utf-8"?>
<p4ppTags>
  <Name>One object (small)</Name>
  <PpLayout>16</PpLayout>
  <Index>11</Index>
</p4ppTags>
</file>

<file path=customXml/item6.xml><?xml version="1.0" encoding="utf-8"?>
<p4ppTags>
  <Name>Two rows</Name>
  <PpLayout>32</PpLayout>
  <Index>13</Index>
</p4ppTags>
</file>

<file path=customXml/item7.xml><?xml version="1.0" encoding="utf-8"?>
<p4ppTags>
  <Name>Free Content + Navigation</Name>
  <PpLayout>32</PpLayout>
  <Index>16</Index>
</p4ppTags>
</file>

<file path=customXml/item8.xml><?xml version="1.0" encoding="utf-8"?>
<p4ppTags>
  <Name>One object (small) + Navigation</Name>
  <PpLayout>32</PpLayout>
  <Index>18</Index>
</p4ppTags>
</file>

<file path=customXml/item9.xml><?xml version="1.0" encoding="utf-8"?>
<p4ppTags>
  <Name>Four objects + Navigation</Name>
  <PpLayout>32</PpLayout>
  <Index>22</Index>
</p4ppTags>
</file>

<file path=customXml/itemProps1.xml><?xml version="1.0" encoding="utf-8"?>
<ds:datastoreItem xmlns:ds="http://schemas.openxmlformats.org/officeDocument/2006/customXml" ds:itemID="{1666F4C2-68F5-4840-A44A-1A646C0925A1}">
  <ds:schemaRefs/>
</ds:datastoreItem>
</file>

<file path=customXml/itemProps10.xml><?xml version="1.0" encoding="utf-8"?>
<ds:datastoreItem xmlns:ds="http://schemas.openxmlformats.org/officeDocument/2006/customXml" ds:itemID="{1581BFFB-B4CE-47A8-BE77-DC1339B1E5A7}">
  <ds:schemaRefs/>
</ds:datastoreItem>
</file>

<file path=customXml/itemProps11.xml><?xml version="1.0" encoding="utf-8"?>
<ds:datastoreItem xmlns:ds="http://schemas.openxmlformats.org/officeDocument/2006/customXml" ds:itemID="{D8097D0C-BE3E-4AEC-9593-65CFCCB19297}">
  <ds:schemaRefs/>
</ds:datastoreItem>
</file>

<file path=customXml/itemProps12.xml><?xml version="1.0" encoding="utf-8"?>
<ds:datastoreItem xmlns:ds="http://schemas.openxmlformats.org/officeDocument/2006/customXml" ds:itemID="{80661B8B-A327-44F9-823B-4D9EE0B3EC78}">
  <ds:schemaRefs/>
</ds:datastoreItem>
</file>

<file path=customXml/itemProps13.xml><?xml version="1.0" encoding="utf-8"?>
<ds:datastoreItem xmlns:ds="http://schemas.openxmlformats.org/officeDocument/2006/customXml" ds:itemID="{572FBA73-6DBF-45DA-8282-9342320CFAB0}">
  <ds:schemaRefs/>
</ds:datastoreItem>
</file>

<file path=customXml/itemProps14.xml><?xml version="1.0" encoding="utf-8"?>
<ds:datastoreItem xmlns:ds="http://schemas.openxmlformats.org/officeDocument/2006/customXml" ds:itemID="{D7BABA95-BFFE-422B-8591-3271669EEA88}">
  <ds:schemaRefs/>
</ds:datastoreItem>
</file>

<file path=customXml/itemProps15.xml><?xml version="1.0" encoding="utf-8"?>
<ds:datastoreItem xmlns:ds="http://schemas.openxmlformats.org/officeDocument/2006/customXml" ds:itemID="{85D77EE6-52B7-48BE-9EDB-748F1EBB53DE}">
  <ds:schemaRefs/>
</ds:datastoreItem>
</file>

<file path=customXml/itemProps16.xml><?xml version="1.0" encoding="utf-8"?>
<ds:datastoreItem xmlns:ds="http://schemas.openxmlformats.org/officeDocument/2006/customXml" ds:itemID="{15CF3461-70D1-4B54-AFAB-DAFDA0A238CD}">
  <ds:schemaRefs/>
</ds:datastoreItem>
</file>

<file path=customXml/itemProps2.xml><?xml version="1.0" encoding="utf-8"?>
<ds:datastoreItem xmlns:ds="http://schemas.openxmlformats.org/officeDocument/2006/customXml" ds:itemID="{6C79E4F8-DCFB-483C-880A-AEEC6AAFC838}">
  <ds:schemaRefs/>
</ds:datastoreItem>
</file>

<file path=customXml/itemProps3.xml><?xml version="1.0" encoding="utf-8"?>
<ds:datastoreItem xmlns:ds="http://schemas.openxmlformats.org/officeDocument/2006/customXml" ds:itemID="{B27F640E-84DF-4F97-BC70-D045F1E6594F}">
  <ds:schemaRefs/>
</ds:datastoreItem>
</file>

<file path=customXml/itemProps4.xml><?xml version="1.0" encoding="utf-8"?>
<ds:datastoreItem xmlns:ds="http://schemas.openxmlformats.org/officeDocument/2006/customXml" ds:itemID="{7E35FEDB-1F0E-4D67-A313-4AC59C26FF29}">
  <ds:schemaRefs/>
</ds:datastoreItem>
</file>

<file path=customXml/itemProps5.xml><?xml version="1.0" encoding="utf-8"?>
<ds:datastoreItem xmlns:ds="http://schemas.openxmlformats.org/officeDocument/2006/customXml" ds:itemID="{1618AA06-B22E-4D19-9680-0D7830426729}">
  <ds:schemaRefs/>
</ds:datastoreItem>
</file>

<file path=customXml/itemProps6.xml><?xml version="1.0" encoding="utf-8"?>
<ds:datastoreItem xmlns:ds="http://schemas.openxmlformats.org/officeDocument/2006/customXml" ds:itemID="{38AB8DE4-FD9B-4166-BEC3-3F1753596133}">
  <ds:schemaRefs/>
</ds:datastoreItem>
</file>

<file path=customXml/itemProps7.xml><?xml version="1.0" encoding="utf-8"?>
<ds:datastoreItem xmlns:ds="http://schemas.openxmlformats.org/officeDocument/2006/customXml" ds:itemID="{7CC5F709-E74B-4E5F-A728-923D5062EBEF}">
  <ds:schemaRefs/>
</ds:datastoreItem>
</file>

<file path=customXml/itemProps8.xml><?xml version="1.0" encoding="utf-8"?>
<ds:datastoreItem xmlns:ds="http://schemas.openxmlformats.org/officeDocument/2006/customXml" ds:itemID="{D9FE249F-833E-4CF0-BECB-552D01D7DC9E}">
  <ds:schemaRefs/>
</ds:datastoreItem>
</file>

<file path=customXml/itemProps9.xml><?xml version="1.0" encoding="utf-8"?>
<ds:datastoreItem xmlns:ds="http://schemas.openxmlformats.org/officeDocument/2006/customXml" ds:itemID="{EAB520BC-C6EC-457E-8AB5-55DB67C8685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SIM_PPT_2007_16x9_DEU_V2_0_0_BASIC.pptx</Template>
  <TotalTime>0</TotalTime>
  <Words>203</Words>
  <Application>Microsoft Office PowerPoint</Application>
  <PresentationFormat>Custom</PresentationFormat>
  <Paragraphs>77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Siemens 2016 – 16:9</vt:lpstr>
      <vt:lpstr>Fast,  reliable and proven eBus charging technology   Ruters dialogseminar, 13th February 2017</vt:lpstr>
      <vt:lpstr> Pilot og test siden 2014 – vi er klare for en større utrulling</vt:lpstr>
      <vt:lpstr>Avgjørende for å lykkes</vt:lpstr>
      <vt:lpstr>- The proven ebus charging technology     </vt:lpstr>
    </vt:vector>
  </TitlesOfParts>
  <Company>SIEMENS AG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Siemens Corporate Design PowerPoint-Templates</dc:title>
  <dc:creator>Loevlund, Nina (CG EAF RC-SE NO)</dc:creator>
  <cp:lastModifiedBy>Christian Jahr</cp:lastModifiedBy>
  <cp:revision>102</cp:revision>
  <cp:lastPrinted>2016-12-06T11:19:25Z</cp:lastPrinted>
  <dcterms:created xsi:type="dcterms:W3CDTF">2006-04-07T10:01:45Z</dcterms:created>
  <dcterms:modified xsi:type="dcterms:W3CDTF">2017-02-12T20:03:52Z</dcterms:modified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Deutsch</vt:lpwstr>
  </property>
  <property fmtid="{D5CDD505-2E9C-101B-9397-08002B2CF9AE}" pid="3" name="Release date">
    <vt:lpwstr>February 2016</vt:lpwstr>
  </property>
  <property fmtid="{D5CDD505-2E9C-101B-9397-08002B2CF9AE}" pid="4" name="Office version">
    <vt:lpwstr>2007/2010</vt:lpwstr>
  </property>
  <property fmtid="{D5CDD505-2E9C-101B-9397-08002B2CF9AE}" pid="5" name="Release version">
    <vt:lpwstr>1.1</vt:lpwstr>
  </property>
</Properties>
</file>