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69" r:id="rId2"/>
    <p:sldId id="307" r:id="rId3"/>
    <p:sldId id="306" r:id="rId4"/>
    <p:sldId id="319" r:id="rId5"/>
    <p:sldId id="320" r:id="rId6"/>
    <p:sldId id="321" r:id="rId7"/>
    <p:sldId id="318" r:id="rId8"/>
    <p:sldId id="317" r:id="rId9"/>
    <p:sldId id="305" r:id="rId10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67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592" userDrawn="1">
          <p15:clr>
            <a:srgbClr val="A4A3A4"/>
          </p15:clr>
        </p15:guide>
        <p15:guide id="6" orient="horz" pos="11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Larsson" initials="" lastIdx="2" clrIdx="0"/>
  <p:cmAuthor id="2" name="Mohsen Anvaari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F6A74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/>
    <p:restoredTop sz="85766" autoAdjust="0"/>
  </p:normalViewPr>
  <p:slideViewPr>
    <p:cSldViewPr>
      <p:cViewPr varScale="1">
        <p:scale>
          <a:sx n="82" d="100"/>
          <a:sy n="82" d="100"/>
        </p:scale>
        <p:origin x="1056" y="60"/>
      </p:cViewPr>
      <p:guideLst>
        <p:guide orient="horz" pos="486"/>
        <p:guide pos="2880"/>
        <p:guide orient="horz" pos="667"/>
        <p:guide pos="363"/>
        <p:guide orient="horz" pos="592"/>
        <p:guide orient="horz" pos="11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1T12:23:21.622" idx="1">
    <p:pos x="6000" y="100"/>
    <p:text>Ok, vi ser om vi finner noen leie-illustrasjoner og lager egne der det mangler.</p:text>
  </p:cm>
  <p:cm authorId="1" dt="2017-12-01T13:49:08.155" idx="2">
    <p:pos x="6000" y="200"/>
    <p:text>Nå har vi byttet ut bildene med nye og enhetlige ikoner. Se om dette kan fungere.</p:text>
  </p:cm>
  <p:cm authorId="2" dt="2017-12-01T13:58:09.697" idx="1">
    <p:pos x="6000" y="0"/>
    <p:text>@pia@jj.no hva mente jeg her var at ikonene som jeg har brukt til å vise hvert element i dette bildet, hentes fra Internett. mange av dem er logoer av selskaper, og vi kan ikke bruke dem offisielt. Så, hvis du kan sette opp copyright-free ikoner for alle elementer, ville det være perfekt (noen ikoner som PowerPoint eller Adobe Illustrator har sannsynligvis?)
_Assigned to Pia Larsson_</p:text>
  </p:cm>
  <p:cm authorId="2" dt="2017-12-01T13:58:09.697" idx="2">
    <p:pos x="6000" y="300"/>
    <p:text>Supert! Takk Pia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65EAB-439F-4633-9270-E17F9F755977}" type="datetimeFigureOut">
              <a:rPr lang="nb-NO" smtClean="0"/>
              <a:t>06.02.2018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B8A2E-8F20-4DC4-9DF4-C1E91BADF5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41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B8A2E-8F20-4DC4-9DF4-C1E91BADF59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B8A2E-8F20-4DC4-9DF4-C1E91BADF59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69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B8A2E-8F20-4DC4-9DF4-C1E91BADF59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5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67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12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42005" y="847999"/>
            <a:ext cx="7772400" cy="1102519"/>
          </a:xfrm>
        </p:spPr>
        <p:txBody>
          <a:bodyPr>
            <a:normAutofit/>
          </a:bodyPr>
          <a:lstStyle>
            <a:lvl1pPr>
              <a:defRPr sz="3800">
                <a:solidFill>
                  <a:srgbClr val="4E5760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664" y="2134804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3449255"/>
            <a:ext cx="9163050" cy="2219325"/>
          </a:xfrm>
          <a:prstGeom prst="rect">
            <a:avLst/>
          </a:prstGeom>
          <a:solidFill>
            <a:srgbClr val="606A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4" descr="AvisBudgetGroup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728380"/>
            <a:ext cx="39862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4-C's-logo-complete-with-g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29" y="2157030"/>
            <a:ext cx="25844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53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E5760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E5760"/>
                </a:solidFill>
              </a:defRPr>
            </a:lvl1pPr>
            <a:lvl2pPr>
              <a:defRPr>
                <a:solidFill>
                  <a:srgbClr val="4E5760"/>
                </a:solidFill>
              </a:defRPr>
            </a:lvl2pPr>
            <a:lvl3pPr>
              <a:defRPr>
                <a:solidFill>
                  <a:srgbClr val="4E5760"/>
                </a:solidFill>
              </a:defRPr>
            </a:lvl3pPr>
            <a:lvl4pPr>
              <a:defRPr>
                <a:solidFill>
                  <a:srgbClr val="4E5760"/>
                </a:solidFill>
              </a:defRPr>
            </a:lvl4pPr>
            <a:lvl5pPr>
              <a:defRPr>
                <a:solidFill>
                  <a:srgbClr val="4E576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7336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9692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0" y="-355668"/>
            <a:ext cx="9144000" cy="1416050"/>
          </a:xfrm>
          <a:prstGeom prst="rect">
            <a:avLst/>
          </a:prstGeom>
          <a:solidFill>
            <a:srgbClr val="606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3012966"/>
            <a:ext cx="9144000" cy="213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9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08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213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-36513" y="4518026"/>
            <a:ext cx="9180513" cy="625475"/>
          </a:xfrm>
          <a:prstGeom prst="rect">
            <a:avLst/>
          </a:prstGeom>
          <a:solidFill>
            <a:srgbClr val="606A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0" descr="AvisBudgetGroup_whit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1334"/>
            <a:ext cx="190976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4-C's-logo-complete-with-glow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95605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/>
          <p:nvPr userDrawn="1"/>
        </p:nvSpPr>
        <p:spPr>
          <a:xfrm>
            <a:off x="-36513" y="1"/>
            <a:ext cx="9180513" cy="269875"/>
          </a:xfrm>
          <a:prstGeom prst="rect">
            <a:avLst/>
          </a:prstGeom>
          <a:solidFill>
            <a:srgbClr val="606A7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3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E5760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4E5760"/>
          </a:solidFill>
          <a:latin typeface="Trebuchet MS"/>
          <a:ea typeface="+mn-ea"/>
          <a:cs typeface="Trebuchet MS"/>
        </a:defRPr>
      </a:lvl1pPr>
      <a:lvl2pPr marL="174625" indent="-174625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400" kern="1200">
          <a:solidFill>
            <a:srgbClr val="4E5760"/>
          </a:solidFill>
          <a:latin typeface="Trebuchet MS"/>
          <a:ea typeface="+mn-ea"/>
          <a:cs typeface="Trebuchet MS"/>
        </a:defRPr>
      </a:lvl2pPr>
      <a:lvl3pPr marL="174625" indent="-174625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000" kern="1200">
          <a:solidFill>
            <a:srgbClr val="4E5760"/>
          </a:solidFill>
          <a:latin typeface="Trebuchet MS"/>
          <a:ea typeface="+mn-ea"/>
          <a:cs typeface="Trebuchet MS"/>
        </a:defRPr>
      </a:lvl3pPr>
      <a:lvl4pPr marL="174625" indent="-174625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1800" kern="1200">
          <a:solidFill>
            <a:srgbClr val="4E5760"/>
          </a:solidFill>
          <a:latin typeface="Trebuchet MS"/>
          <a:ea typeface="+mn-ea"/>
          <a:cs typeface="Trebuchet MS"/>
        </a:defRPr>
      </a:lvl4pPr>
      <a:lvl5pPr marL="174625" indent="-174625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1800" kern="1200">
          <a:solidFill>
            <a:srgbClr val="4E5760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comments" Target="../comments/comment1.xm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9" y="1484243"/>
            <a:ext cx="2991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Morten Torp</a:t>
            </a:r>
          </a:p>
          <a:p>
            <a:r>
              <a:rPr lang="nb-NO" dirty="0" err="1"/>
              <a:t>Director</a:t>
            </a:r>
            <a:r>
              <a:rPr lang="nb-NO" dirty="0"/>
              <a:t> </a:t>
            </a:r>
            <a:r>
              <a:rPr lang="nb-NO" dirty="0" err="1"/>
              <a:t>Mobility</a:t>
            </a:r>
            <a:r>
              <a:rPr lang="nb-NO" dirty="0"/>
              <a:t> Scandinavia </a:t>
            </a:r>
          </a:p>
          <a:p>
            <a:r>
              <a:rPr lang="nb-NO" dirty="0"/>
              <a:t>Avis Budget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" y="0"/>
            <a:ext cx="9145786" cy="5143500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-36513" y="4518026"/>
            <a:ext cx="9180513" cy="625475"/>
          </a:xfrm>
          <a:prstGeom prst="rect">
            <a:avLst/>
          </a:prstGeom>
          <a:solidFill>
            <a:srgbClr val="606A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0" descr="AvisBudgetGroup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1334"/>
            <a:ext cx="190976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4-C's-logo-complete-with-gl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95605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>
          <a:xfrm>
            <a:off x="-36513" y="1"/>
            <a:ext cx="9180513" cy="269875"/>
          </a:xfrm>
          <a:prstGeom prst="rect">
            <a:avLst/>
          </a:prstGeom>
          <a:solidFill>
            <a:srgbClr val="606A7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" y="2256820"/>
            <a:ext cx="3376441" cy="2525578"/>
          </a:xfrm>
          <a:prstGeom prst="rect">
            <a:avLst/>
          </a:prstGeom>
        </p:spPr>
      </p:pic>
      <p:sp>
        <p:nvSpPr>
          <p:cNvPr id="8" name="Tittel 2"/>
          <p:cNvSpPr txBox="1">
            <a:spLocks/>
          </p:cNvSpPr>
          <p:nvPr/>
        </p:nvSpPr>
        <p:spPr>
          <a:xfrm>
            <a:off x="3709851" y="1058863"/>
            <a:ext cx="4493623" cy="245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E576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nb-NO" sz="1800" b="0" dirty="0" err="1"/>
              <a:t>Average</a:t>
            </a:r>
            <a:r>
              <a:rPr lang="nb-NO" sz="1800" b="0" dirty="0"/>
              <a:t> </a:t>
            </a:r>
            <a:r>
              <a:rPr lang="nb-NO" sz="1800" b="0" dirty="0" err="1"/>
              <a:t>usage</a:t>
            </a:r>
            <a:r>
              <a:rPr lang="nb-NO" sz="1800" b="0" dirty="0"/>
              <a:t> </a:t>
            </a:r>
            <a:r>
              <a:rPr lang="nb-NO" sz="1800" b="0" dirty="0" err="1"/>
              <a:t>of</a:t>
            </a:r>
            <a:r>
              <a:rPr lang="nb-NO" sz="1800" b="0" dirty="0"/>
              <a:t> private </a:t>
            </a:r>
            <a:r>
              <a:rPr lang="nb-NO" sz="1800" b="0" dirty="0" err="1"/>
              <a:t>cars</a:t>
            </a:r>
            <a:r>
              <a:rPr lang="nb-NO" sz="1800" b="0" dirty="0"/>
              <a:t>  </a:t>
            </a:r>
            <a:br>
              <a:rPr lang="nb-NO" dirty="0"/>
            </a:br>
            <a:endParaRPr lang="nb-NO" dirty="0"/>
          </a:p>
          <a:p>
            <a:r>
              <a:rPr lang="nb-NO" sz="4000" dirty="0"/>
              <a:t>23 </a:t>
            </a:r>
            <a:r>
              <a:rPr lang="nb-NO" sz="4000" dirty="0" err="1"/>
              <a:t>hours</a:t>
            </a:r>
            <a:r>
              <a:rPr lang="nb-NO" sz="4000" dirty="0"/>
              <a:t> -</a:t>
            </a:r>
            <a:br>
              <a:rPr lang="nb-NO" sz="4000" dirty="0"/>
            </a:br>
            <a:r>
              <a:rPr lang="nb-NO" sz="4000" dirty="0"/>
              <a:t>30 min </a:t>
            </a:r>
            <a:r>
              <a:rPr lang="nb-NO" sz="4000" dirty="0" err="1"/>
              <a:t>parked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30029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83" y="0"/>
            <a:ext cx="9285867" cy="5143500"/>
          </a:xfrm>
          <a:prstGeom prst="rect">
            <a:avLst/>
          </a:prstGeom>
        </p:spPr>
      </p:pic>
      <p:sp>
        <p:nvSpPr>
          <p:cNvPr id="7" name="Rectangle 9"/>
          <p:cNvSpPr/>
          <p:nvPr/>
        </p:nvSpPr>
        <p:spPr>
          <a:xfrm>
            <a:off x="-36513" y="4518025"/>
            <a:ext cx="9180513" cy="625475"/>
          </a:xfrm>
          <a:prstGeom prst="rect">
            <a:avLst/>
          </a:prstGeom>
          <a:solidFill>
            <a:srgbClr val="606A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0" descr="AvisBudgetGroup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1333"/>
            <a:ext cx="190976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4-C's-logo-complete-with-gl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956049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tel 2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4E576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78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80929"/>
            <a:ext cx="4012406" cy="40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65431"/>
            <a:ext cx="56977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100" dirty="0"/>
              <a:t>Avis tilbyr også EL sykler sammen med Watt World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7498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6CF3E89-B59A-4574-9B8E-DC034EE638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C:\Users\Morten Rynning\AppData\Local\Temp\Temp2_POSTERS.zip\A5 CityQ1.jpg">
            <a:extLst>
              <a:ext uri="{FF2B5EF4-FFF2-40B4-BE49-F238E27FC236}">
                <a16:creationId xmlns:a16="http://schemas.microsoft.com/office/drawing/2014/main" id="{0C3965C4-38B3-40D2-AD87-55BBD0EA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3"/>
            <a:ext cx="6167536" cy="56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7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2515771" y="1207683"/>
            <a:ext cx="4220775" cy="2781600"/>
          </a:xfrm>
          <a:prstGeom prst="donut">
            <a:avLst>
              <a:gd name="adj" fmla="val 8373"/>
            </a:avLst>
          </a:prstGeom>
          <a:solidFill>
            <a:srgbClr val="CCCCCC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107" name="Shape 107"/>
          <p:cNvSpPr/>
          <p:nvPr/>
        </p:nvSpPr>
        <p:spPr>
          <a:xfrm>
            <a:off x="2024213" y="556799"/>
            <a:ext cx="5209875" cy="4097700"/>
          </a:xfrm>
          <a:prstGeom prst="donut">
            <a:avLst>
              <a:gd name="adj" fmla="val 16381"/>
            </a:avLst>
          </a:prstGeom>
          <a:solidFill>
            <a:srgbClr val="0A206F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108" name="Shape 108"/>
          <p:cNvSpPr txBox="1"/>
          <p:nvPr/>
        </p:nvSpPr>
        <p:spPr>
          <a:xfrm>
            <a:off x="4013267" y="637576"/>
            <a:ext cx="1244700" cy="7245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975" b="1">
                <a:solidFill>
                  <a:srgbClr val="FFFFFF"/>
                </a:solidFill>
              </a:rPr>
              <a:t>Seamless Mobility</a:t>
            </a:r>
          </a:p>
          <a:p>
            <a:pPr algn="ctr"/>
            <a:r>
              <a:rPr lang="no" sz="975" b="1">
                <a:solidFill>
                  <a:srgbClr val="FFFFFF"/>
                </a:solidFill>
              </a:rPr>
              <a:t>(People + Parcel)</a:t>
            </a:r>
          </a:p>
        </p:txBody>
      </p:sp>
      <p:cxnSp>
        <p:nvCxnSpPr>
          <p:cNvPr id="109" name="Shape 109"/>
          <p:cNvCxnSpPr>
            <a:stCxn id="107" idx="2"/>
          </p:cNvCxnSpPr>
          <p:nvPr/>
        </p:nvCxnSpPr>
        <p:spPr>
          <a:xfrm rot="10800000" flipH="1">
            <a:off x="2024213" y="2601749"/>
            <a:ext cx="509400" cy="3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10" name="Shape 110"/>
          <p:cNvCxnSpPr/>
          <p:nvPr/>
        </p:nvCxnSpPr>
        <p:spPr>
          <a:xfrm>
            <a:off x="6736322" y="2634976"/>
            <a:ext cx="497475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11" name="Shape 111"/>
          <p:cNvSpPr txBox="1"/>
          <p:nvPr/>
        </p:nvSpPr>
        <p:spPr>
          <a:xfrm>
            <a:off x="4003802" y="4121616"/>
            <a:ext cx="1244700" cy="4392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975" b="1">
                <a:solidFill>
                  <a:srgbClr val="FFFFFF"/>
                </a:solidFill>
              </a:rPr>
              <a:t>Seamless Energy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065161" y="1189456"/>
            <a:ext cx="468450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E-Bike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161766" y="305875"/>
            <a:ext cx="978525" cy="328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EV </a:t>
            </a:r>
          </a:p>
          <a:p>
            <a:pPr algn="ctr"/>
            <a:r>
              <a:rPr lang="no" sz="450" b="1">
                <a:latin typeface="Raleway"/>
                <a:ea typeface="Raleway"/>
                <a:cs typeface="Raleway"/>
                <a:sym typeface="Raleway"/>
              </a:rPr>
              <a:t>(Electric Vehicle)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266604" y="368513"/>
            <a:ext cx="535950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E-Ferry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974112" y="546786"/>
            <a:ext cx="648900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A-Bus</a:t>
            </a:r>
          </a:p>
          <a:p>
            <a:pPr indent="-52388" algn="ctr">
              <a:buClr>
                <a:schemeClr val="dk1"/>
              </a:buClr>
              <a:buSzPts val="1100"/>
            </a:pPr>
            <a:r>
              <a:rPr lang="no" sz="45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(Autonomous Bus)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720080" y="1266369"/>
            <a:ext cx="648900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Metrobus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639331" y="3681450"/>
            <a:ext cx="924975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Positive Energy Buildings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750112" y="4432503"/>
            <a:ext cx="1147725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Positive Energy Districts and Zones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021888" y="4582975"/>
            <a:ext cx="978525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RES</a:t>
            </a:r>
          </a:p>
          <a:p>
            <a:pPr indent="-52388" algn="ctr">
              <a:buClr>
                <a:schemeClr val="dk1"/>
              </a:buClr>
              <a:buSzPts val="1100"/>
            </a:pPr>
            <a:r>
              <a:rPr lang="no" sz="45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(Renewable Energy Systems)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021618" y="4189650"/>
            <a:ext cx="1399725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Waste Heat Recovery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772513" y="3518913"/>
            <a:ext cx="648900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Storage</a:t>
            </a:r>
          </a:p>
        </p:txBody>
      </p:sp>
      <p:sp>
        <p:nvSpPr>
          <p:cNvPr id="122" name="Shape 122"/>
          <p:cNvSpPr/>
          <p:nvPr/>
        </p:nvSpPr>
        <p:spPr>
          <a:xfrm>
            <a:off x="3282652" y="2889389"/>
            <a:ext cx="2409458" cy="724461"/>
          </a:xfrm>
          <a:prstGeom prst="flowChartInputOutput">
            <a:avLst/>
          </a:prstGeom>
          <a:solidFill>
            <a:srgbClr val="B02AAB"/>
          </a:solidFill>
          <a:ln w="952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b" anchorCtr="0">
            <a:noAutofit/>
          </a:bodyPr>
          <a:lstStyle/>
          <a:p>
            <a:pPr algn="ctr"/>
            <a:r>
              <a:rPr lang="no" sz="675" b="1">
                <a:solidFill>
                  <a:srgbClr val="FFFFFF"/>
                </a:solidFill>
              </a:rPr>
              <a:t>ICT Platform </a:t>
            </a:r>
          </a:p>
          <a:p>
            <a:pPr algn="ctr"/>
            <a:r>
              <a:rPr lang="no" sz="675" b="1">
                <a:solidFill>
                  <a:srgbClr val="FFFFFF"/>
                </a:solidFill>
              </a:rPr>
              <a:t>(Data Exchange and AI)</a:t>
            </a:r>
          </a:p>
        </p:txBody>
      </p:sp>
      <p:sp>
        <p:nvSpPr>
          <p:cNvPr id="123" name="Shape 123"/>
          <p:cNvSpPr/>
          <p:nvPr/>
        </p:nvSpPr>
        <p:spPr>
          <a:xfrm>
            <a:off x="3283657" y="2469688"/>
            <a:ext cx="2409458" cy="724461"/>
          </a:xfrm>
          <a:prstGeom prst="flowChartInputOutput">
            <a:avLst/>
          </a:prstGeom>
          <a:solidFill>
            <a:srgbClr val="B02AAB"/>
          </a:solidFill>
          <a:ln w="952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b" anchorCtr="0">
            <a:noAutofit/>
          </a:bodyPr>
          <a:lstStyle/>
          <a:p>
            <a:pPr algn="ctr"/>
            <a:r>
              <a:rPr lang="no" sz="675" b="1">
                <a:solidFill>
                  <a:srgbClr val="FFFFFF"/>
                </a:solidFill>
              </a:rPr>
              <a:t>Connected Community </a:t>
            </a:r>
          </a:p>
          <a:p>
            <a:pPr algn="ctr"/>
            <a:r>
              <a:rPr lang="no" sz="675" b="1">
                <a:solidFill>
                  <a:srgbClr val="FFFFFF"/>
                </a:solidFill>
              </a:rPr>
              <a:t>(Citizen Empowerment +</a:t>
            </a:r>
          </a:p>
          <a:p>
            <a:pPr algn="ctr"/>
            <a:r>
              <a:rPr lang="no" sz="675" b="1">
                <a:solidFill>
                  <a:srgbClr val="FFFFFF"/>
                </a:solidFill>
              </a:rPr>
              <a:t>Urban Authorities)</a:t>
            </a:r>
          </a:p>
        </p:txBody>
      </p:sp>
      <p:sp>
        <p:nvSpPr>
          <p:cNvPr id="124" name="Shape 124"/>
          <p:cNvSpPr/>
          <p:nvPr/>
        </p:nvSpPr>
        <p:spPr>
          <a:xfrm>
            <a:off x="3430891" y="1208712"/>
            <a:ext cx="2409452" cy="724457"/>
          </a:xfrm>
          <a:prstGeom prst="flowChartInputOutput">
            <a:avLst/>
          </a:prstGeom>
          <a:solidFill>
            <a:srgbClr val="B02AAB"/>
          </a:solidFill>
          <a:ln w="952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b" anchorCtr="0">
            <a:noAutofit/>
          </a:bodyPr>
          <a:lstStyle/>
          <a:p>
            <a:pPr algn="ctr"/>
            <a:r>
              <a:rPr lang="no" sz="675" b="1">
                <a:solidFill>
                  <a:srgbClr val="FFFFFF"/>
                </a:solidFill>
              </a:rPr>
              <a:t>Energy Trading</a:t>
            </a:r>
          </a:p>
          <a:p>
            <a:pPr algn="ctr"/>
            <a:r>
              <a:rPr lang="no" sz="675" b="1">
                <a:solidFill>
                  <a:srgbClr val="FFFFFF"/>
                </a:solidFill>
              </a:rPr>
              <a:t>(Infrastructure + Micropayment)</a:t>
            </a:r>
          </a:p>
        </p:txBody>
      </p:sp>
      <p:sp>
        <p:nvSpPr>
          <p:cNvPr id="125" name="Shape 125"/>
          <p:cNvSpPr/>
          <p:nvPr/>
        </p:nvSpPr>
        <p:spPr>
          <a:xfrm>
            <a:off x="3463680" y="1883884"/>
            <a:ext cx="2409458" cy="724461"/>
          </a:xfrm>
          <a:prstGeom prst="flowChartInputOutput">
            <a:avLst/>
          </a:prstGeom>
          <a:solidFill>
            <a:srgbClr val="B02AAB"/>
          </a:solidFill>
          <a:ln w="952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ctr"/>
            <a:r>
              <a:rPr lang="no" sz="675" b="1">
                <a:solidFill>
                  <a:srgbClr val="FFFFFF"/>
                </a:solidFill>
              </a:rPr>
              <a:t>Integration Planning </a:t>
            </a:r>
          </a:p>
          <a:p>
            <a:pPr algn="ctr"/>
            <a:r>
              <a:rPr lang="no" sz="675" b="1">
                <a:solidFill>
                  <a:srgbClr val="FFFFFF"/>
                </a:solidFill>
              </a:rPr>
              <a:t>and Design </a:t>
            </a:r>
          </a:p>
          <a:p>
            <a:pPr algn="ctr"/>
            <a:r>
              <a:rPr lang="no" sz="675" b="1">
                <a:solidFill>
                  <a:srgbClr val="FFFFFF"/>
                </a:solidFill>
              </a:rPr>
              <a:t>(Modeling + Innovation Lab)</a:t>
            </a:r>
          </a:p>
        </p:txBody>
      </p:sp>
      <p:sp>
        <p:nvSpPr>
          <p:cNvPr id="126" name="Shape 126"/>
          <p:cNvSpPr txBox="1"/>
          <p:nvPr/>
        </p:nvSpPr>
        <p:spPr>
          <a:xfrm rot="3612">
            <a:off x="4133022" y="3707631"/>
            <a:ext cx="1070776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no" sz="750"/>
              <a:t>IoT + Charging Hubs</a:t>
            </a:r>
          </a:p>
        </p:txBody>
      </p:sp>
      <p:sp>
        <p:nvSpPr>
          <p:cNvPr id="127" name="Shape 127"/>
          <p:cNvSpPr txBox="1"/>
          <p:nvPr/>
        </p:nvSpPr>
        <p:spPr>
          <a:xfrm rot="3370">
            <a:off x="4248058" y="1239448"/>
            <a:ext cx="1147726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no" sz="750"/>
              <a:t>IoT + Charging Hubs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5649" y="2094798"/>
            <a:ext cx="1309575" cy="2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860" y="3817065"/>
            <a:ext cx="591247" cy="7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6959" y="3468771"/>
            <a:ext cx="591247" cy="7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1820" y="2811128"/>
            <a:ext cx="591247" cy="78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3098" y="904045"/>
            <a:ext cx="591247" cy="7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39001" y="624877"/>
            <a:ext cx="591247" cy="78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58750" y="1489722"/>
            <a:ext cx="591247" cy="7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12549" y="649847"/>
            <a:ext cx="591247" cy="7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12603" y="1427247"/>
            <a:ext cx="591247" cy="7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12612" y="2995671"/>
            <a:ext cx="591247" cy="7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68927" y="3681456"/>
            <a:ext cx="591247" cy="7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55427" y="904022"/>
            <a:ext cx="591247" cy="78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527154" y="546775"/>
            <a:ext cx="847350" cy="192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ctr"/>
            <a:r>
              <a:rPr lang="no" sz="750" b="1">
                <a:latin typeface="Raleway"/>
                <a:ea typeface="Raleway"/>
                <a:cs typeface="Raleway"/>
                <a:sym typeface="Raleway"/>
              </a:rPr>
              <a:t>LEV</a:t>
            </a:r>
          </a:p>
          <a:p>
            <a:pPr indent="-52388" algn="ctr">
              <a:buClr>
                <a:schemeClr val="dk1"/>
              </a:buClr>
              <a:buSzPts val="1100"/>
            </a:pPr>
            <a:r>
              <a:rPr lang="no" sz="45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(Light Electric Vehicle)</a:t>
            </a:r>
          </a:p>
        </p:txBody>
      </p:sp>
    </p:spTree>
    <p:extLst>
      <p:ext uri="{BB962C8B-B14F-4D97-AF65-F5344CB8AC3E}">
        <p14:creationId xmlns:p14="http://schemas.microsoft.com/office/powerpoint/2010/main" val="277509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509000"/>
            <a:ext cx="8520600" cy="405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en" sz="2400" dirty="0"/>
          </a:p>
          <a:p>
            <a:pPr marL="5334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" sz="1600" dirty="0"/>
              <a:t>Plattform for kombinert bookingsløsning for bil, sykkel og LEV</a:t>
            </a:r>
          </a:p>
          <a:p>
            <a:pPr marL="5334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" sz="1600" dirty="0"/>
              <a:t>Kombinert bookingsløsning med buss, bane, bil, sykkel og LEV</a:t>
            </a:r>
          </a:p>
          <a:p>
            <a:pPr marL="5334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" sz="1600" dirty="0"/>
              <a:t>Utvikle smarte ladeløsninger – energi</a:t>
            </a:r>
          </a:p>
          <a:p>
            <a:pPr marL="5334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" sz="1600" dirty="0"/>
              <a:t>Teste ut autonome løsninger LEV og andre</a:t>
            </a:r>
          </a:p>
          <a:p>
            <a:pPr marL="5334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" sz="1600" dirty="0"/>
              <a:t>Teste ut autonome løsninger for lett cargo frakt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05ECE-80D8-42A3-BCCA-91820F2AA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51" y="843558"/>
            <a:ext cx="771210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0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320998"/>
            <a:ext cx="7699513" cy="413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54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83" y="1518479"/>
            <a:ext cx="5562601" cy="809313"/>
          </a:xfrm>
          <a:prstGeom prst="rect">
            <a:avLst/>
          </a:prstGeom>
        </p:spPr>
      </p:pic>
      <p:sp>
        <p:nvSpPr>
          <p:cNvPr id="3" name="Footer Placeholder 5"/>
          <p:cNvSpPr txBox="1">
            <a:spLocks/>
          </p:cNvSpPr>
          <p:nvPr/>
        </p:nvSpPr>
        <p:spPr>
          <a:xfrm>
            <a:off x="0" y="4233592"/>
            <a:ext cx="9144000" cy="1770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@2016 Avis Budget Group CONFIDENTIAL, DO NOT DUPLICATE OR DISTRIBUTE</a:t>
            </a:r>
          </a:p>
        </p:txBody>
      </p:sp>
    </p:spTree>
    <p:extLst>
      <p:ext uri="{BB962C8B-B14F-4D97-AF65-F5344CB8AC3E}">
        <p14:creationId xmlns:p14="http://schemas.microsoft.com/office/powerpoint/2010/main" val="99656996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60392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4550</TotalTime>
  <Words>167</Words>
  <Application>Microsoft Office PowerPoint</Application>
  <PresentationFormat>On-screen Show (16:9)</PresentationFormat>
  <Paragraphs>52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Raleway</vt:lpstr>
      <vt:lpstr>Trebuchet MS</vt:lpstr>
      <vt:lpstr>3_Office-tema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Bjørkmann, Susanne Lindeberg</dc:creator>
  <cp:lastModifiedBy>Morten Torp</cp:lastModifiedBy>
  <cp:revision>359</cp:revision>
  <dcterms:created xsi:type="dcterms:W3CDTF">2016-09-19T07:26:05Z</dcterms:created>
  <dcterms:modified xsi:type="dcterms:W3CDTF">2018-02-06T23:04:54Z</dcterms:modified>
</cp:coreProperties>
</file>