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07" r:id="rId5"/>
    <p:sldId id="309" r:id="rId6"/>
    <p:sldId id="428" r:id="rId7"/>
    <p:sldId id="427" r:id="rId8"/>
    <p:sldId id="430" r:id="rId9"/>
    <p:sldId id="431" r:id="rId10"/>
    <p:sldId id="429" r:id="rId11"/>
    <p:sldId id="30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6E6E6ECD-356C-4D49-9D22-22C3E7AF66C1}">
          <p14:sldIdLst/>
        </p14:section>
        <p14:section name="Exempelsidor" id="{B7755078-7B47-409F-83D8-E85998059676}">
          <p14:sldIdLst>
            <p14:sldId id="307"/>
            <p14:sldId id="309"/>
            <p14:sldId id="428"/>
            <p14:sldId id="427"/>
            <p14:sldId id="430"/>
            <p14:sldId id="431"/>
            <p14:sldId id="429"/>
            <p14:sldId id="306"/>
          </p14:sldIdLst>
        </p14:section>
        <p14:section name="Bibliotek" id="{5B6ACA49-16F7-479F-86F7-D63591AFE06F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6327" autoAdjust="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9" d="100"/>
          <a:sy n="119" d="100"/>
        </p:scale>
        <p:origin x="51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0C672AF7-62C7-4413-8B2B-1F7F1E496E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34BC80-0CC0-4136-91C6-66970CEE64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65C19-903B-45B6-B0BB-73C511CFB4F7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DD96A8C-70D0-4EA5-8DB7-5BC6DC62C3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F4B8622-0F4A-47FD-AAF3-4F6F58E3CD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34260-DF7F-4252-A617-DF6717518C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91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48CE5-15E1-4911-9C7F-7DCB6AEA4CD6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F84B3-73C4-447D-B2D5-90C8E49787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60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6299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3691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4423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4908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1005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5999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1352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F84B3-73C4-447D-B2D5-90C8E497872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11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med bild, fast tex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1626890-5F54-374A-8019-FB9ABFCD36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991" y="1022033"/>
            <a:ext cx="2450019" cy="12639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714BDA-3C0E-B149-9BA9-A5EB0CEDD6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237" y="3518424"/>
            <a:ext cx="7299526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3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bild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152000"/>
            <a:ext cx="8170864" cy="1836000"/>
          </a:xfrm>
        </p:spPr>
        <p:txBody>
          <a:bodyPr anchor="b" anchorCtr="0"/>
          <a:lstStyle>
            <a:lvl1pPr algn="l">
              <a:defRPr sz="39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168000"/>
            <a:ext cx="8170864" cy="2520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2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60BEC9-47F8-411E-9AEC-D77F9A75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4000" y="-414750"/>
            <a:ext cx="2736000" cy="2160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DF8AFE-47A8-4E0D-828D-613F928D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000" y="-414750"/>
            <a:ext cx="2700000" cy="216000"/>
          </a:xfrm>
        </p:spPr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D93FBF-3BC0-46AB-87D9-C3A83F6C5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28000" y="-414750"/>
            <a:ext cx="468085" cy="216000"/>
          </a:xfrm>
        </p:spPr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327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943EEA06-DA9E-4CCF-BA16-B186EDBE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52C6034A-FCF4-4087-A6EC-1453694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341B591-D00E-43AD-86DF-261238F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374438A-7AEE-4A7E-AFAA-BD55ABD7A1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9999" y="1691999"/>
            <a:ext cx="10728000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8139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D6BC098-6D03-4E34-B45B-F2DB15FC1A8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9999" y="1691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95BD1A29-E0EB-4334-9861-3BA0C98A2B1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90000" y="1691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3030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EE6D2135-8488-4FB9-AA9C-42BAD002F16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90859" y="1692000"/>
            <a:ext cx="5076000" cy="3672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135AADC0-99AB-4825-90DB-03D11A930C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90860" y="5400000"/>
            <a:ext cx="5076000" cy="360000"/>
          </a:xfrm>
        </p:spPr>
        <p:txBody>
          <a:bodyPr/>
          <a:lstStyle>
            <a:lvl1pPr marL="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D63BBF-1A90-4914-846D-612CF7CA32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1691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9482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135AADC0-99AB-4825-90DB-03D11A930C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20000" y="5580000"/>
            <a:ext cx="5076000" cy="360000"/>
          </a:xfrm>
        </p:spPr>
        <p:txBody>
          <a:bodyPr/>
          <a:lstStyle>
            <a:lvl1pPr marL="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tshållare för text 15">
            <a:extLst>
              <a:ext uri="{FF2B5EF4-FFF2-40B4-BE49-F238E27FC236}">
                <a16:creationId xmlns:a16="http://schemas.microsoft.com/office/drawing/2014/main" id="{F0823D05-2738-43ED-979C-277268088B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0859" y="5580000"/>
            <a:ext cx="5076000" cy="360000"/>
          </a:xfrm>
        </p:spPr>
        <p:txBody>
          <a:bodyPr/>
          <a:lstStyle>
            <a:lvl1pPr marL="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6A233756-2932-4B41-8202-69B3A1817E6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20000" y="1692000"/>
            <a:ext cx="5076000" cy="378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51BBF92-BF88-4C66-99FD-C37FAA3B162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90859" y="1692000"/>
            <a:ext cx="5076000" cy="378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9866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55EE0EB7-229C-4654-88B9-D9938FBDD96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477001" cy="6856413"/>
          </a:xfrm>
          <a:custGeom>
            <a:avLst/>
            <a:gdLst>
              <a:gd name="connsiteX0" fmla="*/ 0 w 6477001"/>
              <a:gd name="connsiteY0" fmla="*/ 0 h 6856413"/>
              <a:gd name="connsiteX1" fmla="*/ 5364221 w 6477001"/>
              <a:gd name="connsiteY1" fmla="*/ 0 h 6856413"/>
              <a:gd name="connsiteX2" fmla="*/ 5318342 w 6477001"/>
              <a:gd name="connsiteY2" fmla="*/ 167859 h 6856413"/>
              <a:gd name="connsiteX3" fmla="*/ 5065485 w 6477001"/>
              <a:gd name="connsiteY3" fmla="*/ 2238375 h 6856413"/>
              <a:gd name="connsiteX4" fmla="*/ 6349799 w 6477001"/>
              <a:gd name="connsiteY4" fmla="*/ 6667346 h 6856413"/>
              <a:gd name="connsiteX5" fmla="*/ 6477001 w 6477001"/>
              <a:gd name="connsiteY5" fmla="*/ 6849140 h 6856413"/>
              <a:gd name="connsiteX6" fmla="*/ 6477001 w 6477001"/>
              <a:gd name="connsiteY6" fmla="*/ 6856413 h 6856413"/>
              <a:gd name="connsiteX7" fmla="*/ 0 w 6477001"/>
              <a:gd name="connsiteY7" fmla="*/ 6856413 h 685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77001" h="6856413">
                <a:moveTo>
                  <a:pt x="0" y="0"/>
                </a:moveTo>
                <a:lnTo>
                  <a:pt x="5364221" y="0"/>
                </a:lnTo>
                <a:lnTo>
                  <a:pt x="5318342" y="167859"/>
                </a:lnTo>
                <a:cubicBezTo>
                  <a:pt x="5154012" y="821934"/>
                  <a:pt x="5065485" y="1517356"/>
                  <a:pt x="5065485" y="2238375"/>
                </a:cubicBezTo>
                <a:cubicBezTo>
                  <a:pt x="5065485" y="3920753"/>
                  <a:pt x="5547462" y="5463768"/>
                  <a:pt x="6349799" y="6667346"/>
                </a:cubicBezTo>
                <a:lnTo>
                  <a:pt x="6477001" y="6849140"/>
                </a:lnTo>
                <a:lnTo>
                  <a:pt x="6477001" y="6856413"/>
                </a:lnTo>
                <a:lnTo>
                  <a:pt x="0" y="685641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2000" y="576340"/>
            <a:ext cx="5364162" cy="900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13C8D3-96B6-4DFF-BBE1-14931AC3B2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02000" y="1656000"/>
            <a:ext cx="5364000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596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ög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6340"/>
            <a:ext cx="5652000" cy="900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42B3CA39-C56E-47A7-B72E-7D29E1750C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932178" y="0"/>
            <a:ext cx="6259823" cy="6858001"/>
          </a:xfrm>
          <a:custGeom>
            <a:avLst/>
            <a:gdLst>
              <a:gd name="connsiteX0" fmla="*/ 1964929 w 6259823"/>
              <a:gd name="connsiteY0" fmla="*/ 0 h 6858001"/>
              <a:gd name="connsiteX1" fmla="*/ 6259823 w 6259823"/>
              <a:gd name="connsiteY1" fmla="*/ 0 h 6858001"/>
              <a:gd name="connsiteX2" fmla="*/ 6259823 w 6259823"/>
              <a:gd name="connsiteY2" fmla="*/ 6858001 h 6858001"/>
              <a:gd name="connsiteX3" fmla="*/ 0 w 6259823"/>
              <a:gd name="connsiteY3" fmla="*/ 6858001 h 6858001"/>
              <a:gd name="connsiteX4" fmla="*/ 3780 w 6259823"/>
              <a:gd name="connsiteY4" fmla="*/ 6656433 h 6858001"/>
              <a:gd name="connsiteX5" fmla="*/ 1885619 w 6259823"/>
              <a:gd name="connsiteY5" fmla="*/ 123442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59823" h="6858001">
                <a:moveTo>
                  <a:pt x="1964929" y="0"/>
                </a:moveTo>
                <a:lnTo>
                  <a:pt x="6259823" y="0"/>
                </a:lnTo>
                <a:lnTo>
                  <a:pt x="6259823" y="6858001"/>
                </a:lnTo>
                <a:lnTo>
                  <a:pt x="0" y="6858001"/>
                </a:lnTo>
                <a:lnTo>
                  <a:pt x="3780" y="6656433"/>
                </a:lnTo>
                <a:cubicBezTo>
                  <a:pt x="96870" y="4180446"/>
                  <a:pt x="787712" y="1917085"/>
                  <a:pt x="1885619" y="1234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1E25DF-F6B1-4C44-A96A-B6779D60E4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999" y="1655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843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ljust möns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943EEA06-DA9E-4CCF-BA16-B186EDBE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52C6034A-FCF4-4087-A6EC-1453694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341B591-D00E-43AD-86DF-261238F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2B3F61A-7108-4DEB-9F7C-E77ACC8D92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9999" y="1691999"/>
            <a:ext cx="10728000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5559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med ljust möns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5C1CFE2-E559-4B24-AD84-69BBB6C244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691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D7244F-4CCA-4EE4-BEBA-CFC96F1220D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90858" y="1691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679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ljust möns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983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med bild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40669" y="4670772"/>
            <a:ext cx="9110663" cy="542925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Klikk</a:t>
            </a:r>
            <a:r>
              <a:rPr lang="sv-SE" dirty="0"/>
              <a:t> for å </a:t>
            </a:r>
            <a:r>
              <a:rPr lang="sv-SE" dirty="0" err="1"/>
              <a:t>legge</a:t>
            </a:r>
            <a:r>
              <a:rPr lang="sv-SE" dirty="0"/>
              <a:t> till dato, </a:t>
            </a:r>
            <a:r>
              <a:rPr lang="sv-SE" dirty="0" err="1"/>
              <a:t>møte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navn</a:t>
            </a:r>
            <a:endParaRPr lang="sv-SE" dirty="0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9BC3A98-1659-4BEF-890E-7C79FB86E7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invGray">
          <a:xfrm>
            <a:off x="5129400" y="976313"/>
            <a:ext cx="1933200" cy="997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B0CB469C-50CC-4F0A-A211-DD662A927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824" y="2377946"/>
            <a:ext cx="7425015" cy="1665547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7536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ljus bakgrund">
    <p:bg>
      <p:bgPr>
        <a:solidFill>
          <a:srgbClr val="F8E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943EEA06-DA9E-4CCF-BA16-B186EDBE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52C6034A-FCF4-4087-A6EC-1453694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341B591-D00E-43AD-86DF-261238F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73BBB1F-A285-4503-B5A4-B14A317EFD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9999" y="1691999"/>
            <a:ext cx="10728000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9427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med ljus bakgrund">
    <p:bg>
      <p:bgPr>
        <a:solidFill>
          <a:srgbClr val="F8E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8E27CC8-DD94-4422-93B2-A78481BE5B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691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A076A8C0-FFDC-4634-BF2F-E73E22FFA1A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90858" y="1691999"/>
            <a:ext cx="5075999" cy="406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38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ljus bakgrund">
    <p:bg>
      <p:bgPr>
        <a:solidFill>
          <a:srgbClr val="F8E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9244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mönster på ljus bakgr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943EEA06-DA9E-4CCF-BA16-B186EDBE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52C6034A-FCF4-4087-A6EC-1453694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341B591-D00E-43AD-86DF-261238F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264100-7F0C-492E-B0E8-38501CFDF4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691998"/>
            <a:ext cx="10728000" cy="385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5945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med mönster på ljus bakgr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C59B998-8990-4933-8646-5AB2342D53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691998"/>
            <a:ext cx="5075999" cy="385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0C7550B9-C710-44B3-83C5-4E97EBA4182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90858" y="1691998"/>
            <a:ext cx="5075999" cy="385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2405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mönster på ljus bakgr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2799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mönster på vit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943EEA06-DA9E-4CCF-BA16-B186EDBE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52C6034A-FCF4-4087-A6EC-1453694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341B591-D00E-43AD-86DF-261238F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C9D59B5D-EA7E-45AA-BF0E-7FD09A444B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9999" y="1691998"/>
            <a:ext cx="10728000" cy="385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542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med mönster på vit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23CBC35-A5FC-44C4-BA7B-79FCB66B3B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691999"/>
            <a:ext cx="5075999" cy="385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FBADAC5C-93EB-4DCE-AC77-3DE7A93F197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90858" y="1691999"/>
            <a:ext cx="5075999" cy="385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272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kl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943EEA06-DA9E-4CCF-BA16-B186EDBE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52C6034A-FCF4-4087-A6EC-1453694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341B591-D00E-43AD-86DF-261238F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D98E69B-B3D4-4EF0-A623-E897C3E87D32}"/>
              </a:ext>
            </a:extLst>
          </p:cNvPr>
          <p:cNvSpPr>
            <a:spLocks noGrp="1" noChangeAspect="1"/>
          </p:cNvSpPr>
          <p:nvPr>
            <p:ph type="body" sz="quarter" idx="13"/>
          </p:nvPr>
        </p:nvSpPr>
        <p:spPr>
          <a:xfrm>
            <a:off x="1802186" y="2087141"/>
            <a:ext cx="2520000" cy="2520000"/>
          </a:xfrm>
          <a:prstGeom prst="ellipse">
            <a:avLst/>
          </a:prstGeom>
          <a:solidFill>
            <a:schemeClr val="accent2"/>
          </a:solidFill>
        </p:spPr>
        <p:txBody>
          <a:bodyPr wrap="square" anchor="ctr" anchorCtr="0"/>
          <a:lstStyle>
            <a:lvl1pPr marL="0" indent="0" algn="ctr">
              <a:buFontTx/>
              <a:buNone/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tshållare för text 6">
            <a:extLst>
              <a:ext uri="{FF2B5EF4-FFF2-40B4-BE49-F238E27FC236}">
                <a16:creationId xmlns:a16="http://schemas.microsoft.com/office/drawing/2014/main" id="{C37CD147-56F3-404E-9B56-D10FC22117C4}"/>
              </a:ext>
            </a:extLst>
          </p:cNvPr>
          <p:cNvSpPr>
            <a:spLocks noGrp="1" noChangeAspect="1"/>
          </p:cNvSpPr>
          <p:nvPr>
            <p:ph type="body" sz="quarter" idx="14"/>
          </p:nvPr>
        </p:nvSpPr>
        <p:spPr>
          <a:xfrm>
            <a:off x="4836000" y="2087141"/>
            <a:ext cx="2520000" cy="2520000"/>
          </a:xfrm>
          <a:prstGeom prst="ellipse">
            <a:avLst/>
          </a:prstGeom>
          <a:solidFill>
            <a:srgbClr val="F29FC5"/>
          </a:solidFill>
        </p:spPr>
        <p:txBody>
          <a:bodyPr wrap="square" anchor="ctr" anchorCtr="0"/>
          <a:lstStyle>
            <a:lvl1pPr marL="0" indent="0" algn="ctr">
              <a:buFontTx/>
              <a:buNone/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6EF08265-A950-4CC4-A86B-491ECF301E8C}"/>
              </a:ext>
            </a:extLst>
          </p:cNvPr>
          <p:cNvSpPr>
            <a:spLocks noGrp="1" noChangeAspect="1"/>
          </p:cNvSpPr>
          <p:nvPr>
            <p:ph type="body" sz="quarter" idx="15"/>
          </p:nvPr>
        </p:nvSpPr>
        <p:spPr>
          <a:xfrm>
            <a:off x="7869814" y="2087141"/>
            <a:ext cx="2520000" cy="2520000"/>
          </a:xfrm>
          <a:prstGeom prst="ellipse">
            <a:avLst/>
          </a:prstGeom>
          <a:solidFill>
            <a:schemeClr val="accent1"/>
          </a:solidFill>
        </p:spPr>
        <p:txBody>
          <a:bodyPr wrap="square" anchor="ctr" anchorCtr="0"/>
          <a:lstStyle>
            <a:lvl1pPr marL="0" indent="0" algn="ctr">
              <a:buFontTx/>
              <a:buNone/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070003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klar 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943EEA06-DA9E-4CCF-BA16-B186EDBE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52C6034A-FCF4-4087-A6EC-1453694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341B591-D00E-43AD-86DF-261238FD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D464A4B1-64BC-4CCA-920F-ADE9A0AC1F2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02186" y="2087141"/>
            <a:ext cx="2520000" cy="2520000"/>
          </a:xfrm>
          <a:prstGeom prst="ellipse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6" name="Platshållare för bild 3">
            <a:extLst>
              <a:ext uri="{FF2B5EF4-FFF2-40B4-BE49-F238E27FC236}">
                <a16:creationId xmlns:a16="http://schemas.microsoft.com/office/drawing/2014/main" id="{C311395D-91A9-431A-8BA5-BF78ED1B40D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836000" y="2087141"/>
            <a:ext cx="2520000" cy="2520000"/>
          </a:xfrm>
          <a:prstGeom prst="ellipse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7" name="Platshållare för bild 3">
            <a:extLst>
              <a:ext uri="{FF2B5EF4-FFF2-40B4-BE49-F238E27FC236}">
                <a16:creationId xmlns:a16="http://schemas.microsoft.com/office/drawing/2014/main" id="{59DB7DC8-C863-49CA-A9EA-DDC535013DB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869814" y="2087141"/>
            <a:ext cx="2520000" cy="2520000"/>
          </a:xfrm>
          <a:prstGeom prst="ellipse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C1C9C808-BE97-41EF-86CA-F23F6DB2373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00000" y="4860000"/>
            <a:ext cx="2520950" cy="576000"/>
          </a:xfrm>
        </p:spPr>
        <p:txBody>
          <a:bodyPr/>
          <a:lstStyle>
            <a:lvl1pPr marL="0" indent="0" algn="ctr">
              <a:buFontTx/>
              <a:buNone/>
              <a:defRPr sz="15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tshållare för text 5">
            <a:extLst>
              <a:ext uri="{FF2B5EF4-FFF2-40B4-BE49-F238E27FC236}">
                <a16:creationId xmlns:a16="http://schemas.microsoft.com/office/drawing/2014/main" id="{AEBDB97C-FAE3-4FD6-8DB7-10E457006E3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24000" y="4860000"/>
            <a:ext cx="2520950" cy="576000"/>
          </a:xfrm>
        </p:spPr>
        <p:txBody>
          <a:bodyPr/>
          <a:lstStyle>
            <a:lvl1pPr marL="0" indent="0" algn="ctr">
              <a:buFontTx/>
              <a:buNone/>
              <a:defRPr sz="15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Platshållare för text 5">
            <a:extLst>
              <a:ext uri="{FF2B5EF4-FFF2-40B4-BE49-F238E27FC236}">
                <a16:creationId xmlns:a16="http://schemas.microsoft.com/office/drawing/2014/main" id="{21966E56-9E2F-4203-8C3C-16BCBD1DE6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884000" y="4860000"/>
            <a:ext cx="2520950" cy="576000"/>
          </a:xfrm>
        </p:spPr>
        <p:txBody>
          <a:bodyPr/>
          <a:lstStyle>
            <a:lvl1pPr marL="0" indent="0" algn="ctr">
              <a:buFontTx/>
              <a:buNone/>
              <a:defRPr sz="15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1251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2376000"/>
            <a:ext cx="7452000" cy="1044000"/>
          </a:xfrm>
        </p:spPr>
        <p:txBody>
          <a:bodyPr anchor="b" anchorCtr="0"/>
          <a:lstStyle>
            <a:lvl1pPr algn="l">
              <a:defRPr sz="39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999" y="3672000"/>
            <a:ext cx="7452000" cy="1044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1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5CD32B4-00B0-4FF0-A278-110AA975A3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invGray">
          <a:xfrm>
            <a:off x="748508" y="895559"/>
            <a:ext cx="1620581" cy="8352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DAA72D-DB40-E144-8E0F-1686D522C1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4788000"/>
            <a:ext cx="7452000" cy="612000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dato</a:t>
            </a:r>
            <a:r>
              <a:rPr lang="en-GB" dirty="0"/>
              <a:t>, </a:t>
            </a:r>
            <a:r>
              <a:rPr lang="en-GB" dirty="0" err="1"/>
              <a:t>møte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navn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9956990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mönster på vit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260000" cy="864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F5DE5C0-4F09-49B1-8B37-3AEB45E0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5595435-8038-444F-BDBE-1E3DCC3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10FDBE67-8ABC-4EC4-854F-5852F5BE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4435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F979CFF2-5BE9-48D9-B99F-A03C7CA29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06396121-82B8-4A47-87F6-0A58EC0A2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142F994A-F44A-44DF-9E97-49A6F30AE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8E6DD1F-D6BD-41A4-A6F3-5D4FFC35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EAAAD15-80C7-46DA-9E13-92A572F16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198A4E2-BE3D-4672-BF23-455B4C9D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a, fast text svens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3730" y="3888000"/>
            <a:ext cx="7416000" cy="1080000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BD2851-F191-9640-B5ED-48398A2774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504" y="2536389"/>
            <a:ext cx="2494453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83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a, fast text engels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841" y="3888000"/>
            <a:ext cx="7416000" cy="1080000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5C781A39-7981-824A-8FCE-AF7B7B1AE1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536" y="2536388"/>
            <a:ext cx="5344610" cy="107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694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173" y="3888000"/>
            <a:ext cx="7416000" cy="1080000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48922B4-F7AB-49F8-9501-AE2225172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173" y="1116000"/>
            <a:ext cx="7416000" cy="2304000"/>
          </a:xfrm>
        </p:spPr>
        <p:txBody>
          <a:bodyPr/>
          <a:lstStyle>
            <a:lvl1pPr algn="ctr">
              <a:defRPr sz="82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3735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45D5BAF0-43F1-4836-86FE-BDE0E7BC04E1}"/>
              </a:ext>
            </a:extLst>
          </p:cNvPr>
          <p:cNvSpPr txBox="1"/>
          <p:nvPr userDrawn="1"/>
        </p:nvSpPr>
        <p:spPr>
          <a:xfrm>
            <a:off x="876300" y="1679290"/>
            <a:ext cx="10439400" cy="34994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sv-SE" sz="8200" b="1" dirty="0"/>
              <a:t>Sidor efter denna sida tillhör inte mallen.</a:t>
            </a:r>
          </a:p>
        </p:txBody>
      </p:sp>
    </p:spTree>
    <p:extLst>
      <p:ext uri="{BB962C8B-B14F-4D97-AF65-F5344CB8AC3E}">
        <p14:creationId xmlns:p14="http://schemas.microsoft.com/office/powerpoint/2010/main" val="69735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korta möt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296000"/>
            <a:ext cx="10728000" cy="864000"/>
          </a:xfrm>
        </p:spPr>
        <p:txBody>
          <a:bodyPr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B8A0B7-AB0A-46FF-99F4-6322234A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541918-47B0-4B8C-A477-D9C41F54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802E2F-B5A0-46AB-915A-9F89AC29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9E1117E-94F3-4014-9E56-62594A3FCE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invGray">
          <a:xfrm>
            <a:off x="10887076" y="6013103"/>
            <a:ext cx="943731" cy="486371"/>
          </a:xfrm>
          <a:prstGeom prst="rect">
            <a:avLst/>
          </a:prstGeo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AB57AF2E-218C-4549-A9BF-D9F69E3199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2519999"/>
            <a:ext cx="10728000" cy="320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273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längre möt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296000"/>
            <a:ext cx="10728000" cy="864000"/>
          </a:xfrm>
        </p:spPr>
        <p:txBody>
          <a:bodyPr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B8A0B7-AB0A-46FF-99F4-6322234A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541918-47B0-4B8C-A477-D9C41F54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802E2F-B5A0-46AB-915A-9F89AC29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9E1117E-94F3-4014-9E56-62594A3FCE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invGray">
          <a:xfrm>
            <a:off x="10887076" y="6013103"/>
            <a:ext cx="943731" cy="486371"/>
          </a:xfrm>
          <a:prstGeom prst="rect">
            <a:avLst/>
          </a:prstGeom>
        </p:spPr>
      </p:pic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7AF383B0-C4CB-4F97-8007-1E27BC31E872}"/>
              </a:ext>
            </a:extLst>
          </p:cNvPr>
          <p:cNvCxnSpPr/>
          <p:nvPr userDrawn="1"/>
        </p:nvCxnSpPr>
        <p:spPr>
          <a:xfrm>
            <a:off x="720000" y="2520000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>
            <a:extLst>
              <a:ext uri="{FF2B5EF4-FFF2-40B4-BE49-F238E27FC236}">
                <a16:creationId xmlns:a16="http://schemas.microsoft.com/office/drawing/2014/main" id="{554D25AE-E9FA-4222-958C-207BAD0948F7}"/>
              </a:ext>
            </a:extLst>
          </p:cNvPr>
          <p:cNvCxnSpPr/>
          <p:nvPr userDrawn="1"/>
        </p:nvCxnSpPr>
        <p:spPr>
          <a:xfrm>
            <a:off x="3528000" y="2520000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7A903156-1C51-4F43-8AFE-0377FBEF9098}"/>
              </a:ext>
            </a:extLst>
          </p:cNvPr>
          <p:cNvCxnSpPr/>
          <p:nvPr userDrawn="1"/>
        </p:nvCxnSpPr>
        <p:spPr>
          <a:xfrm>
            <a:off x="7380000" y="2520000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09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 med möns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152000"/>
            <a:ext cx="8170864" cy="1836000"/>
          </a:xfrm>
        </p:spPr>
        <p:txBody>
          <a:bodyPr anchor="b" anchorCtr="0"/>
          <a:lstStyle>
            <a:lvl1pPr algn="l">
              <a:defRPr sz="39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168000"/>
            <a:ext cx="8170864" cy="2520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2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739C5F2-0A39-4CFB-B028-EE457139E4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invGray">
          <a:xfrm>
            <a:off x="10887076" y="6013103"/>
            <a:ext cx="943731" cy="486371"/>
          </a:xfrm>
          <a:prstGeom prst="rect">
            <a:avLst/>
          </a:prstGeom>
        </p:spPr>
      </p:pic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9CABC720-5DDE-4FF3-9059-DF3525F0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0435" y="-587194"/>
            <a:ext cx="2744637" cy="216000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AF3AF25C-AF6D-421B-B231-1234DAF1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FBD64205-15A4-4E99-8673-B4FCC1552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00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 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152000"/>
            <a:ext cx="8170864" cy="1836000"/>
          </a:xfrm>
        </p:spPr>
        <p:txBody>
          <a:bodyPr anchor="b" anchorCtr="0"/>
          <a:lstStyle>
            <a:lvl1pPr algn="l">
              <a:defRPr sz="39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168000"/>
            <a:ext cx="8170864" cy="2520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2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739C5F2-0A39-4CFB-B028-EE457139E4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invGray">
          <a:xfrm>
            <a:off x="10887076" y="6013103"/>
            <a:ext cx="943731" cy="486371"/>
          </a:xfrm>
          <a:prstGeom prst="rect">
            <a:avLst/>
          </a:prstGeom>
        </p:spPr>
      </p:pic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9CABC720-5DDE-4FF3-9059-DF3525F0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AF3AF25C-AF6D-421B-B231-1234DAF1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FBD64205-15A4-4E99-8673-B4FCC1552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918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grön med 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152000"/>
            <a:ext cx="5652000" cy="1836000"/>
          </a:xfrm>
        </p:spPr>
        <p:txBody>
          <a:bodyPr anchor="b" anchorCtr="0"/>
          <a:lstStyle>
            <a:lvl1pPr algn="l">
              <a:defRPr sz="39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739C5F2-0A39-4CFB-B028-EE457139E4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7076" y="6013103"/>
            <a:ext cx="943731" cy="486371"/>
          </a:xfrm>
          <a:prstGeom prst="rect">
            <a:avLst/>
          </a:prstGeom>
        </p:spPr>
      </p:pic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9CABC720-5DDE-4FF3-9059-DF3525F0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AF3AF25C-AF6D-421B-B231-1234DAF1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FBD64205-15A4-4E99-8673-B4FCC1552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93529D1C-58F4-40D9-8107-ADA0D30ACE5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932178" y="0"/>
            <a:ext cx="6259823" cy="6858001"/>
          </a:xfrm>
          <a:custGeom>
            <a:avLst/>
            <a:gdLst>
              <a:gd name="connsiteX0" fmla="*/ 1964929 w 6259823"/>
              <a:gd name="connsiteY0" fmla="*/ 0 h 6858001"/>
              <a:gd name="connsiteX1" fmla="*/ 6259823 w 6259823"/>
              <a:gd name="connsiteY1" fmla="*/ 0 h 6858001"/>
              <a:gd name="connsiteX2" fmla="*/ 6259823 w 6259823"/>
              <a:gd name="connsiteY2" fmla="*/ 6858001 h 6858001"/>
              <a:gd name="connsiteX3" fmla="*/ 0 w 6259823"/>
              <a:gd name="connsiteY3" fmla="*/ 6858001 h 6858001"/>
              <a:gd name="connsiteX4" fmla="*/ 3780 w 6259823"/>
              <a:gd name="connsiteY4" fmla="*/ 6656433 h 6858001"/>
              <a:gd name="connsiteX5" fmla="*/ 1885619 w 6259823"/>
              <a:gd name="connsiteY5" fmla="*/ 123442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59823" h="6858001">
                <a:moveTo>
                  <a:pt x="1964929" y="0"/>
                </a:moveTo>
                <a:lnTo>
                  <a:pt x="6259823" y="0"/>
                </a:lnTo>
                <a:lnTo>
                  <a:pt x="6259823" y="6858001"/>
                </a:lnTo>
                <a:lnTo>
                  <a:pt x="0" y="6858001"/>
                </a:lnTo>
                <a:lnTo>
                  <a:pt x="3780" y="6656433"/>
                </a:lnTo>
                <a:cubicBezTo>
                  <a:pt x="96870" y="4180446"/>
                  <a:pt x="787712" y="1917085"/>
                  <a:pt x="1885619" y="1234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3AA135-719E-46B9-B327-592CD8287D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20000" y="3167999"/>
            <a:ext cx="5075999" cy="2520000"/>
          </a:xfrm>
        </p:spPr>
        <p:txBody>
          <a:bodyPr/>
          <a:lstStyle>
            <a:lvl1pPr>
              <a:buFontTx/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513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 grönmönstra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152000"/>
            <a:ext cx="8170864" cy="1836000"/>
          </a:xfrm>
        </p:spPr>
        <p:txBody>
          <a:bodyPr anchor="b" anchorCtr="0"/>
          <a:lstStyle>
            <a:lvl1pPr algn="l">
              <a:defRPr sz="3900"/>
            </a:lvl1pPr>
          </a:lstStyle>
          <a:p>
            <a:r>
              <a:rPr lang="nb-NO"/>
              <a:t>Klikk for å redigere tittelstil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168000"/>
            <a:ext cx="8170864" cy="2520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2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739C5F2-0A39-4CFB-B028-EE457139E4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invGray">
          <a:xfrm>
            <a:off x="10887076" y="6013103"/>
            <a:ext cx="943731" cy="486371"/>
          </a:xfrm>
          <a:prstGeom prst="rect">
            <a:avLst/>
          </a:prstGeom>
        </p:spPr>
      </p:pic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9CABC720-5DDE-4FF3-9059-DF3525F0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AF3AF25C-AF6D-421B-B231-1234DAF1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FBD64205-15A4-4E99-8673-B4FCC1552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fld id="{AE086683-F536-42AB-ABBC-F4803DFE8DBC}" type="slidenum">
              <a:rPr lang="sv-SE" smtClean="0"/>
              <a:pPr algn="l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983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2000"/>
            <a:ext cx="10728000" cy="864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691999"/>
            <a:ext cx="10728000" cy="406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Nivå 6</a:t>
            </a:r>
          </a:p>
          <a:p>
            <a:pPr lvl="6"/>
            <a:r>
              <a:rPr lang="sv-SE" dirty="0"/>
              <a:t>Nivå 7</a:t>
            </a:r>
          </a:p>
          <a:p>
            <a:pPr lvl="7"/>
            <a:r>
              <a:rPr lang="sv-SE" dirty="0"/>
              <a:t>Nivå 8</a:t>
            </a:r>
          </a:p>
          <a:p>
            <a:pPr lvl="8"/>
            <a:r>
              <a:rPr lang="sv-SE" dirty="0"/>
              <a:t>Nivå 9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D8DB9CC5-9A1A-4045-8CD7-F93DFF346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24000" y="252000"/>
            <a:ext cx="2736000" cy="216000"/>
          </a:xfrm>
          <a:custGeom>
            <a:avLst/>
            <a:gdLst>
              <a:gd name="connsiteX0" fmla="*/ 0 w 2743200"/>
              <a:gd name="connsiteY0" fmla="*/ 0 h 365125"/>
              <a:gd name="connsiteX1" fmla="*/ 2743200 w 2743200"/>
              <a:gd name="connsiteY1" fmla="*/ 0 h 365125"/>
              <a:gd name="connsiteX2" fmla="*/ 2743200 w 2743200"/>
              <a:gd name="connsiteY2" fmla="*/ 365125 h 365125"/>
              <a:gd name="connsiteX3" fmla="*/ 0 w 2743200"/>
              <a:gd name="connsiteY3" fmla="*/ 365125 h 365125"/>
              <a:gd name="connsiteX4" fmla="*/ 0 w 2743200"/>
              <a:gd name="connsiteY4" fmla="*/ 0 h 365125"/>
              <a:gd name="connsiteX0" fmla="*/ -228591 w 2743200"/>
              <a:gd name="connsiteY0" fmla="*/ 68461 h 365125"/>
              <a:gd name="connsiteX1" fmla="*/ -457209 w 2743200"/>
              <a:gd name="connsiteY1" fmla="*/ 68461 h 365125"/>
              <a:gd name="connsiteX2" fmla="*/ -1280169 w 2743200"/>
              <a:gd name="connsiteY2" fmla="*/ 410766 h 365125"/>
              <a:gd name="connsiteX0" fmla="*/ 1280169 w 4023369"/>
              <a:gd name="connsiteY0" fmla="*/ 0 h 410766"/>
              <a:gd name="connsiteX1" fmla="*/ 4023369 w 4023369"/>
              <a:gd name="connsiteY1" fmla="*/ 0 h 410766"/>
              <a:gd name="connsiteX2" fmla="*/ 4023369 w 4023369"/>
              <a:gd name="connsiteY2" fmla="*/ 365125 h 410766"/>
              <a:gd name="connsiteX3" fmla="*/ 1280169 w 4023369"/>
              <a:gd name="connsiteY3" fmla="*/ 365125 h 410766"/>
              <a:gd name="connsiteX4" fmla="*/ 1280169 w 4023369"/>
              <a:gd name="connsiteY4" fmla="*/ 0 h 410766"/>
              <a:gd name="connsiteX0" fmla="*/ 822960 w 4023369"/>
              <a:gd name="connsiteY0" fmla="*/ 68461 h 410766"/>
              <a:gd name="connsiteX1" fmla="*/ 0 w 4023369"/>
              <a:gd name="connsiteY1" fmla="*/ 410766 h 410766"/>
              <a:gd name="connsiteX0" fmla="*/ 1280169 w 4023369"/>
              <a:gd name="connsiteY0" fmla="*/ 2977 h 413743"/>
              <a:gd name="connsiteX1" fmla="*/ 4023369 w 4023369"/>
              <a:gd name="connsiteY1" fmla="*/ 2977 h 413743"/>
              <a:gd name="connsiteX2" fmla="*/ 4023369 w 4023369"/>
              <a:gd name="connsiteY2" fmla="*/ 368102 h 413743"/>
              <a:gd name="connsiteX3" fmla="*/ 1280169 w 4023369"/>
              <a:gd name="connsiteY3" fmla="*/ 368102 h 413743"/>
              <a:gd name="connsiteX4" fmla="*/ 1280169 w 4023369"/>
              <a:gd name="connsiteY4" fmla="*/ 2977 h 413743"/>
              <a:gd name="connsiteX0" fmla="*/ 1303972 w 4023369"/>
              <a:gd name="connsiteY0" fmla="*/ 0 h 413743"/>
              <a:gd name="connsiteX1" fmla="*/ 0 w 4023369"/>
              <a:gd name="connsiteY1" fmla="*/ 413743 h 413743"/>
              <a:gd name="connsiteX0" fmla="*/ 8581 w 2751781"/>
              <a:gd name="connsiteY0" fmla="*/ 2977 h 380405"/>
              <a:gd name="connsiteX1" fmla="*/ 2751781 w 2751781"/>
              <a:gd name="connsiteY1" fmla="*/ 2977 h 380405"/>
              <a:gd name="connsiteX2" fmla="*/ 2751781 w 2751781"/>
              <a:gd name="connsiteY2" fmla="*/ 368102 h 380405"/>
              <a:gd name="connsiteX3" fmla="*/ 8581 w 2751781"/>
              <a:gd name="connsiteY3" fmla="*/ 368102 h 380405"/>
              <a:gd name="connsiteX4" fmla="*/ 8581 w 2751781"/>
              <a:gd name="connsiteY4" fmla="*/ 2977 h 380405"/>
              <a:gd name="connsiteX0" fmla="*/ 32384 w 2751781"/>
              <a:gd name="connsiteY0" fmla="*/ 0 h 380405"/>
              <a:gd name="connsiteX1" fmla="*/ 0 w 2751781"/>
              <a:gd name="connsiteY1" fmla="*/ 380405 h 380405"/>
              <a:gd name="connsiteX0" fmla="*/ 8581 w 2751781"/>
              <a:gd name="connsiteY0" fmla="*/ 0 h 377428"/>
              <a:gd name="connsiteX1" fmla="*/ 2751781 w 2751781"/>
              <a:gd name="connsiteY1" fmla="*/ 0 h 377428"/>
              <a:gd name="connsiteX2" fmla="*/ 2751781 w 2751781"/>
              <a:gd name="connsiteY2" fmla="*/ 365125 h 377428"/>
              <a:gd name="connsiteX3" fmla="*/ 8581 w 2751781"/>
              <a:gd name="connsiteY3" fmla="*/ 365125 h 377428"/>
              <a:gd name="connsiteX4" fmla="*/ 8581 w 2751781"/>
              <a:gd name="connsiteY4" fmla="*/ 0 h 377428"/>
              <a:gd name="connsiteX0" fmla="*/ 8572 w 2751781"/>
              <a:gd name="connsiteY0" fmla="*/ 1785 h 377428"/>
              <a:gd name="connsiteX1" fmla="*/ 0 w 2751781"/>
              <a:gd name="connsiteY1" fmla="*/ 377428 h 377428"/>
              <a:gd name="connsiteX0" fmla="*/ 1437 w 2744637"/>
              <a:gd name="connsiteY0" fmla="*/ 0 h 365125"/>
              <a:gd name="connsiteX1" fmla="*/ 2744637 w 2744637"/>
              <a:gd name="connsiteY1" fmla="*/ 0 h 365125"/>
              <a:gd name="connsiteX2" fmla="*/ 2744637 w 2744637"/>
              <a:gd name="connsiteY2" fmla="*/ 365125 h 365125"/>
              <a:gd name="connsiteX3" fmla="*/ 1437 w 2744637"/>
              <a:gd name="connsiteY3" fmla="*/ 365125 h 365125"/>
              <a:gd name="connsiteX4" fmla="*/ 1437 w 2744637"/>
              <a:gd name="connsiteY4" fmla="*/ 0 h 365125"/>
              <a:gd name="connsiteX0" fmla="*/ 1428 w 2744637"/>
              <a:gd name="connsiteY0" fmla="*/ 1785 h 365125"/>
              <a:gd name="connsiteX1" fmla="*/ 0 w 2744637"/>
              <a:gd name="connsiteY1" fmla="*/ 353615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44637" h="365125" stroke="0" extrusionOk="0">
                <a:moveTo>
                  <a:pt x="1437" y="0"/>
                </a:moveTo>
                <a:lnTo>
                  <a:pt x="2744637" y="0"/>
                </a:lnTo>
                <a:lnTo>
                  <a:pt x="2744637" y="365125"/>
                </a:lnTo>
                <a:lnTo>
                  <a:pt x="1437" y="365125"/>
                </a:lnTo>
                <a:lnTo>
                  <a:pt x="1437" y="0"/>
                </a:lnTo>
                <a:close/>
              </a:path>
              <a:path w="2744637" h="365125" fill="none" extrusionOk="0">
                <a:moveTo>
                  <a:pt x="1428" y="1785"/>
                </a:moveTo>
                <a:lnTo>
                  <a:pt x="0" y="353615"/>
                </a:lnTo>
              </a:path>
            </a:pathLst>
          </a:custGeom>
          <a:ln w="6350">
            <a:solidFill>
              <a:schemeClr val="accent1"/>
            </a:solidFill>
          </a:ln>
        </p:spPr>
        <p:txBody>
          <a:bodyPr vert="horz" lIns="72000" tIns="0" rIns="0" bIns="0" rtlCol="0" anchor="b">
            <a:noAutofit/>
          </a:bodyPr>
          <a:lstStyle>
            <a:lvl1pPr algn="l">
              <a:defRPr sz="1100" b="0"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DEC3277-B5B6-4686-A3E6-EBD3AC334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000" y="252000"/>
            <a:ext cx="2700000" cy="216000"/>
          </a:xfrm>
          <a:custGeom>
            <a:avLst/>
            <a:gdLst>
              <a:gd name="connsiteX0" fmla="*/ 0 w 4114800"/>
              <a:gd name="connsiteY0" fmla="*/ 0 h 365125"/>
              <a:gd name="connsiteX1" fmla="*/ 4114800 w 4114800"/>
              <a:gd name="connsiteY1" fmla="*/ 0 h 365125"/>
              <a:gd name="connsiteX2" fmla="*/ 4114800 w 4114800"/>
              <a:gd name="connsiteY2" fmla="*/ 365125 h 365125"/>
              <a:gd name="connsiteX3" fmla="*/ 0 w 4114800"/>
              <a:gd name="connsiteY3" fmla="*/ 365125 h 365125"/>
              <a:gd name="connsiteX4" fmla="*/ 0 w 4114800"/>
              <a:gd name="connsiteY4" fmla="*/ 0 h 365125"/>
              <a:gd name="connsiteX0" fmla="*/ -342886 w 4114800"/>
              <a:gd name="connsiteY0" fmla="*/ 68461 h 365125"/>
              <a:gd name="connsiteX1" fmla="*/ -685814 w 4114800"/>
              <a:gd name="connsiteY1" fmla="*/ 68461 h 365125"/>
              <a:gd name="connsiteX2" fmla="*/ -1920254 w 4114800"/>
              <a:gd name="connsiteY2" fmla="*/ 410766 h 365125"/>
              <a:gd name="connsiteX0" fmla="*/ 1920254 w 6035054"/>
              <a:gd name="connsiteY0" fmla="*/ 0 h 410766"/>
              <a:gd name="connsiteX1" fmla="*/ 6035054 w 6035054"/>
              <a:gd name="connsiteY1" fmla="*/ 0 h 410766"/>
              <a:gd name="connsiteX2" fmla="*/ 6035054 w 6035054"/>
              <a:gd name="connsiteY2" fmla="*/ 365125 h 410766"/>
              <a:gd name="connsiteX3" fmla="*/ 1920254 w 6035054"/>
              <a:gd name="connsiteY3" fmla="*/ 365125 h 410766"/>
              <a:gd name="connsiteX4" fmla="*/ 1920254 w 6035054"/>
              <a:gd name="connsiteY4" fmla="*/ 0 h 410766"/>
              <a:gd name="connsiteX0" fmla="*/ 1234440 w 6035054"/>
              <a:gd name="connsiteY0" fmla="*/ 68461 h 410766"/>
              <a:gd name="connsiteX1" fmla="*/ 0 w 6035054"/>
              <a:gd name="connsiteY1" fmla="*/ 410766 h 410766"/>
              <a:gd name="connsiteX0" fmla="*/ 1920254 w 6035054"/>
              <a:gd name="connsiteY0" fmla="*/ 7739 h 418505"/>
              <a:gd name="connsiteX1" fmla="*/ 6035054 w 6035054"/>
              <a:gd name="connsiteY1" fmla="*/ 7739 h 418505"/>
              <a:gd name="connsiteX2" fmla="*/ 6035054 w 6035054"/>
              <a:gd name="connsiteY2" fmla="*/ 372864 h 418505"/>
              <a:gd name="connsiteX3" fmla="*/ 1920254 w 6035054"/>
              <a:gd name="connsiteY3" fmla="*/ 372864 h 418505"/>
              <a:gd name="connsiteX4" fmla="*/ 1920254 w 6035054"/>
              <a:gd name="connsiteY4" fmla="*/ 7739 h 418505"/>
              <a:gd name="connsiteX0" fmla="*/ 1939290 w 6035054"/>
              <a:gd name="connsiteY0" fmla="*/ 0 h 418505"/>
              <a:gd name="connsiteX1" fmla="*/ 0 w 6035054"/>
              <a:gd name="connsiteY1" fmla="*/ 418505 h 418505"/>
              <a:gd name="connsiteX0" fmla="*/ 2554 w 4117354"/>
              <a:gd name="connsiteY0" fmla="*/ 7739 h 380405"/>
              <a:gd name="connsiteX1" fmla="*/ 4117354 w 4117354"/>
              <a:gd name="connsiteY1" fmla="*/ 7739 h 380405"/>
              <a:gd name="connsiteX2" fmla="*/ 4117354 w 4117354"/>
              <a:gd name="connsiteY2" fmla="*/ 372864 h 380405"/>
              <a:gd name="connsiteX3" fmla="*/ 2554 w 4117354"/>
              <a:gd name="connsiteY3" fmla="*/ 372864 h 380405"/>
              <a:gd name="connsiteX4" fmla="*/ 2554 w 4117354"/>
              <a:gd name="connsiteY4" fmla="*/ 7739 h 380405"/>
              <a:gd name="connsiteX0" fmla="*/ 21590 w 4117354"/>
              <a:gd name="connsiteY0" fmla="*/ 0 h 380405"/>
              <a:gd name="connsiteX1" fmla="*/ 0 w 4117354"/>
              <a:gd name="connsiteY1" fmla="*/ 380405 h 380405"/>
              <a:gd name="connsiteX0" fmla="*/ 2554 w 4117354"/>
              <a:gd name="connsiteY0" fmla="*/ 0 h 372666"/>
              <a:gd name="connsiteX1" fmla="*/ 4117354 w 4117354"/>
              <a:gd name="connsiteY1" fmla="*/ 0 h 372666"/>
              <a:gd name="connsiteX2" fmla="*/ 4117354 w 4117354"/>
              <a:gd name="connsiteY2" fmla="*/ 365125 h 372666"/>
              <a:gd name="connsiteX3" fmla="*/ 2554 w 4117354"/>
              <a:gd name="connsiteY3" fmla="*/ 365125 h 372666"/>
              <a:gd name="connsiteX4" fmla="*/ 2554 w 4117354"/>
              <a:gd name="connsiteY4" fmla="*/ 0 h 372666"/>
              <a:gd name="connsiteX0" fmla="*/ 2540 w 4117354"/>
              <a:gd name="connsiteY0" fmla="*/ 16074 h 372666"/>
              <a:gd name="connsiteX1" fmla="*/ 0 w 4117354"/>
              <a:gd name="connsiteY1" fmla="*/ 372666 h 372666"/>
              <a:gd name="connsiteX0" fmla="*/ 135 w 4114935"/>
              <a:gd name="connsiteY0" fmla="*/ 0 h 365125"/>
              <a:gd name="connsiteX1" fmla="*/ 4114935 w 4114935"/>
              <a:gd name="connsiteY1" fmla="*/ 0 h 365125"/>
              <a:gd name="connsiteX2" fmla="*/ 4114935 w 4114935"/>
              <a:gd name="connsiteY2" fmla="*/ 365125 h 365125"/>
              <a:gd name="connsiteX3" fmla="*/ 135 w 4114935"/>
              <a:gd name="connsiteY3" fmla="*/ 365125 h 365125"/>
              <a:gd name="connsiteX4" fmla="*/ 135 w 4114935"/>
              <a:gd name="connsiteY4" fmla="*/ 0 h 365125"/>
              <a:gd name="connsiteX0" fmla="*/ 121 w 4114935"/>
              <a:gd name="connsiteY0" fmla="*/ 16074 h 365125"/>
              <a:gd name="connsiteX1" fmla="*/ 2343 w 4114935"/>
              <a:gd name="connsiteY1" fmla="*/ 358379 h 365125"/>
              <a:gd name="connsiteX0" fmla="*/ 0 w 4114800"/>
              <a:gd name="connsiteY0" fmla="*/ 0 h 365125"/>
              <a:gd name="connsiteX1" fmla="*/ 4114800 w 4114800"/>
              <a:gd name="connsiteY1" fmla="*/ 0 h 365125"/>
              <a:gd name="connsiteX2" fmla="*/ 4114800 w 4114800"/>
              <a:gd name="connsiteY2" fmla="*/ 365125 h 365125"/>
              <a:gd name="connsiteX3" fmla="*/ 0 w 4114800"/>
              <a:gd name="connsiteY3" fmla="*/ 365125 h 365125"/>
              <a:gd name="connsiteX4" fmla="*/ 0 w 4114800"/>
              <a:gd name="connsiteY4" fmla="*/ 0 h 365125"/>
              <a:gd name="connsiteX0" fmla="*/ 6336 w 4114800"/>
              <a:gd name="connsiteY0" fmla="*/ 12899 h 365125"/>
              <a:gd name="connsiteX1" fmla="*/ 2208 w 4114800"/>
              <a:gd name="connsiteY1" fmla="*/ 358379 h 365125"/>
              <a:gd name="connsiteX0" fmla="*/ 3259 w 4118059"/>
              <a:gd name="connsiteY0" fmla="*/ 2976 h 368101"/>
              <a:gd name="connsiteX1" fmla="*/ 4118059 w 4118059"/>
              <a:gd name="connsiteY1" fmla="*/ 2976 h 368101"/>
              <a:gd name="connsiteX2" fmla="*/ 4118059 w 4118059"/>
              <a:gd name="connsiteY2" fmla="*/ 368101 h 368101"/>
              <a:gd name="connsiteX3" fmla="*/ 3259 w 4118059"/>
              <a:gd name="connsiteY3" fmla="*/ 368101 h 368101"/>
              <a:gd name="connsiteX4" fmla="*/ 3259 w 4118059"/>
              <a:gd name="connsiteY4" fmla="*/ 2976 h 368101"/>
              <a:gd name="connsiteX0" fmla="*/ 70 w 4118059"/>
              <a:gd name="connsiteY0" fmla="*/ 0 h 368101"/>
              <a:gd name="connsiteX1" fmla="*/ 5467 w 4118059"/>
              <a:gd name="connsiteY1" fmla="*/ 361355 h 368101"/>
              <a:gd name="connsiteX0" fmla="*/ 4142 w 4118942"/>
              <a:gd name="connsiteY0" fmla="*/ 2976 h 368101"/>
              <a:gd name="connsiteX1" fmla="*/ 4118942 w 4118942"/>
              <a:gd name="connsiteY1" fmla="*/ 2976 h 368101"/>
              <a:gd name="connsiteX2" fmla="*/ 4118942 w 4118942"/>
              <a:gd name="connsiteY2" fmla="*/ 368101 h 368101"/>
              <a:gd name="connsiteX3" fmla="*/ 4142 w 4118942"/>
              <a:gd name="connsiteY3" fmla="*/ 368101 h 368101"/>
              <a:gd name="connsiteX4" fmla="*/ 4142 w 4118942"/>
              <a:gd name="connsiteY4" fmla="*/ 2976 h 368101"/>
              <a:gd name="connsiteX0" fmla="*/ 953 w 4118942"/>
              <a:gd name="connsiteY0" fmla="*/ 0 h 368101"/>
              <a:gd name="connsiteX1" fmla="*/ 0 w 4118942"/>
              <a:gd name="connsiteY1" fmla="*/ 367705 h 368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18942" h="368101" stroke="0" extrusionOk="0">
                <a:moveTo>
                  <a:pt x="4142" y="2976"/>
                </a:moveTo>
                <a:lnTo>
                  <a:pt x="4118942" y="2976"/>
                </a:lnTo>
                <a:lnTo>
                  <a:pt x="4118942" y="368101"/>
                </a:lnTo>
                <a:lnTo>
                  <a:pt x="4142" y="368101"/>
                </a:lnTo>
                <a:lnTo>
                  <a:pt x="4142" y="2976"/>
                </a:lnTo>
                <a:close/>
              </a:path>
              <a:path w="4118942" h="368101" fill="none" extrusionOk="0">
                <a:moveTo>
                  <a:pt x="953" y="0"/>
                </a:moveTo>
                <a:cubicBezTo>
                  <a:pt x="106" y="118864"/>
                  <a:pt x="847" y="248841"/>
                  <a:pt x="0" y="367705"/>
                </a:cubicBezTo>
              </a:path>
            </a:pathLst>
          </a:custGeom>
          <a:ln w="6350">
            <a:solidFill>
              <a:schemeClr val="accent1"/>
            </a:solidFill>
          </a:ln>
        </p:spPr>
        <p:txBody>
          <a:bodyPr vert="horz" lIns="72000" tIns="0" rIns="0" bIns="0" rtlCol="0" anchor="b" anchorCtr="0">
            <a:noAutofit/>
          </a:bodyPr>
          <a:lstStyle>
            <a:lvl1pPr algn="l">
              <a:defRPr sz="11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Nobina PowerPoint-mal</a:t>
            </a:r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B860428-F243-4067-924B-A676B740D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28000" y="252000"/>
            <a:ext cx="468085" cy="216000"/>
          </a:xfrm>
          <a:custGeom>
            <a:avLst/>
            <a:gdLst>
              <a:gd name="connsiteX0" fmla="*/ 0 w 2743200"/>
              <a:gd name="connsiteY0" fmla="*/ 0 h 365125"/>
              <a:gd name="connsiteX1" fmla="*/ 2743200 w 2743200"/>
              <a:gd name="connsiteY1" fmla="*/ 0 h 365125"/>
              <a:gd name="connsiteX2" fmla="*/ 2743200 w 2743200"/>
              <a:gd name="connsiteY2" fmla="*/ 365125 h 365125"/>
              <a:gd name="connsiteX3" fmla="*/ 0 w 2743200"/>
              <a:gd name="connsiteY3" fmla="*/ 365125 h 365125"/>
              <a:gd name="connsiteX4" fmla="*/ 0 w 2743200"/>
              <a:gd name="connsiteY4" fmla="*/ 0 h 365125"/>
              <a:gd name="connsiteX0" fmla="*/ -228591 w 2743200"/>
              <a:gd name="connsiteY0" fmla="*/ 68461 h 365125"/>
              <a:gd name="connsiteX1" fmla="*/ -457209 w 2743200"/>
              <a:gd name="connsiteY1" fmla="*/ 68461 h 365125"/>
              <a:gd name="connsiteX2" fmla="*/ -1280169 w 2743200"/>
              <a:gd name="connsiteY2" fmla="*/ 410766 h 365125"/>
              <a:gd name="connsiteX0" fmla="*/ 1280169 w 4023369"/>
              <a:gd name="connsiteY0" fmla="*/ 0 h 410766"/>
              <a:gd name="connsiteX1" fmla="*/ 4023369 w 4023369"/>
              <a:gd name="connsiteY1" fmla="*/ 0 h 410766"/>
              <a:gd name="connsiteX2" fmla="*/ 4023369 w 4023369"/>
              <a:gd name="connsiteY2" fmla="*/ 365125 h 410766"/>
              <a:gd name="connsiteX3" fmla="*/ 1280169 w 4023369"/>
              <a:gd name="connsiteY3" fmla="*/ 365125 h 410766"/>
              <a:gd name="connsiteX4" fmla="*/ 1280169 w 4023369"/>
              <a:gd name="connsiteY4" fmla="*/ 0 h 410766"/>
              <a:gd name="connsiteX0" fmla="*/ 822960 w 4023369"/>
              <a:gd name="connsiteY0" fmla="*/ 68461 h 410766"/>
              <a:gd name="connsiteX1" fmla="*/ 0 w 4023369"/>
              <a:gd name="connsiteY1" fmla="*/ 410766 h 410766"/>
              <a:gd name="connsiteX0" fmla="*/ 1280169 w 4023369"/>
              <a:gd name="connsiteY0" fmla="*/ 7739 h 418505"/>
              <a:gd name="connsiteX1" fmla="*/ 4023369 w 4023369"/>
              <a:gd name="connsiteY1" fmla="*/ 7739 h 418505"/>
              <a:gd name="connsiteX2" fmla="*/ 4023369 w 4023369"/>
              <a:gd name="connsiteY2" fmla="*/ 372864 h 418505"/>
              <a:gd name="connsiteX3" fmla="*/ 1280169 w 4023369"/>
              <a:gd name="connsiteY3" fmla="*/ 372864 h 418505"/>
              <a:gd name="connsiteX4" fmla="*/ 1280169 w 4023369"/>
              <a:gd name="connsiteY4" fmla="*/ 7739 h 418505"/>
              <a:gd name="connsiteX0" fmla="*/ 1305560 w 4023369"/>
              <a:gd name="connsiteY0" fmla="*/ 0 h 418505"/>
              <a:gd name="connsiteX1" fmla="*/ 0 w 4023369"/>
              <a:gd name="connsiteY1" fmla="*/ 418505 h 418505"/>
              <a:gd name="connsiteX0" fmla="*/ 3819 w 2747019"/>
              <a:gd name="connsiteY0" fmla="*/ 7739 h 380405"/>
              <a:gd name="connsiteX1" fmla="*/ 2747019 w 2747019"/>
              <a:gd name="connsiteY1" fmla="*/ 7739 h 380405"/>
              <a:gd name="connsiteX2" fmla="*/ 2747019 w 2747019"/>
              <a:gd name="connsiteY2" fmla="*/ 372864 h 380405"/>
              <a:gd name="connsiteX3" fmla="*/ 3819 w 2747019"/>
              <a:gd name="connsiteY3" fmla="*/ 372864 h 380405"/>
              <a:gd name="connsiteX4" fmla="*/ 3819 w 2747019"/>
              <a:gd name="connsiteY4" fmla="*/ 7739 h 380405"/>
              <a:gd name="connsiteX0" fmla="*/ 29210 w 2747019"/>
              <a:gd name="connsiteY0" fmla="*/ 0 h 380405"/>
              <a:gd name="connsiteX1" fmla="*/ 0 w 2747019"/>
              <a:gd name="connsiteY1" fmla="*/ 380405 h 380405"/>
              <a:gd name="connsiteX0" fmla="*/ 3819 w 2747019"/>
              <a:gd name="connsiteY0" fmla="*/ 0 h 372666"/>
              <a:gd name="connsiteX1" fmla="*/ 2747019 w 2747019"/>
              <a:gd name="connsiteY1" fmla="*/ 0 h 372666"/>
              <a:gd name="connsiteX2" fmla="*/ 2747019 w 2747019"/>
              <a:gd name="connsiteY2" fmla="*/ 365125 h 372666"/>
              <a:gd name="connsiteX3" fmla="*/ 3819 w 2747019"/>
              <a:gd name="connsiteY3" fmla="*/ 365125 h 372666"/>
              <a:gd name="connsiteX4" fmla="*/ 3819 w 2747019"/>
              <a:gd name="connsiteY4" fmla="*/ 0 h 372666"/>
              <a:gd name="connsiteX0" fmla="*/ 5397 w 2747019"/>
              <a:gd name="connsiteY0" fmla="*/ 6549 h 372666"/>
              <a:gd name="connsiteX1" fmla="*/ 0 w 2747019"/>
              <a:gd name="connsiteY1" fmla="*/ 372666 h 372666"/>
              <a:gd name="connsiteX0" fmla="*/ 0 w 2743200"/>
              <a:gd name="connsiteY0" fmla="*/ 0 h 365125"/>
              <a:gd name="connsiteX1" fmla="*/ 2743200 w 2743200"/>
              <a:gd name="connsiteY1" fmla="*/ 0 h 365125"/>
              <a:gd name="connsiteX2" fmla="*/ 2743200 w 2743200"/>
              <a:gd name="connsiteY2" fmla="*/ 365125 h 365125"/>
              <a:gd name="connsiteX3" fmla="*/ 0 w 2743200"/>
              <a:gd name="connsiteY3" fmla="*/ 365125 h 365125"/>
              <a:gd name="connsiteX4" fmla="*/ 0 w 2743200"/>
              <a:gd name="connsiteY4" fmla="*/ 0 h 365125"/>
              <a:gd name="connsiteX0" fmla="*/ 1578 w 2743200"/>
              <a:gd name="connsiteY0" fmla="*/ 6549 h 365125"/>
              <a:gd name="connsiteX1" fmla="*/ 944 w 2743200"/>
              <a:gd name="connsiteY1" fmla="*/ 363141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43200" h="365125" stroke="0" extrusionOk="0">
                <a:moveTo>
                  <a:pt x="0" y="0"/>
                </a:moveTo>
                <a:lnTo>
                  <a:pt x="2743200" y="0"/>
                </a:lnTo>
                <a:lnTo>
                  <a:pt x="27432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  <a:path w="2743200" h="365125" fill="none" extrusionOk="0">
                <a:moveTo>
                  <a:pt x="1578" y="6549"/>
                </a:moveTo>
                <a:cubicBezTo>
                  <a:pt x="1367" y="125413"/>
                  <a:pt x="1155" y="244277"/>
                  <a:pt x="944" y="363141"/>
                </a:cubicBezTo>
              </a:path>
            </a:pathLst>
          </a:custGeom>
          <a:ln w="6350">
            <a:solidFill>
              <a:schemeClr val="accent1"/>
            </a:solidFill>
          </a:ln>
        </p:spPr>
        <p:txBody>
          <a:bodyPr vert="horz" lIns="72000" tIns="0" rIns="0" bIns="0" rtlCol="0" anchor="b">
            <a:noAutofit/>
          </a:bodyPr>
          <a:lstStyle>
            <a:lvl1pPr algn="l">
              <a:defRPr sz="1100" b="0"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8" name="Bildobjekt 17">
            <a:extLst>
              <a:ext uri="{FF2B5EF4-FFF2-40B4-BE49-F238E27FC236}">
                <a16:creationId xmlns:a16="http://schemas.microsoft.com/office/drawing/2014/main" id="{EC3554B2-ECF4-4A5D-8CCA-7145CE3C8B15}"/>
              </a:ext>
            </a:extLst>
          </p:cNvPr>
          <p:cNvPicPr>
            <a:picLocks noChangeAspect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076" y="6013103"/>
            <a:ext cx="943732" cy="48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58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0" r:id="rId11"/>
    <p:sldLayoutId id="2147483652" r:id="rId12"/>
    <p:sldLayoutId id="2147483669" r:id="rId13"/>
    <p:sldLayoutId id="2147483670" r:id="rId14"/>
    <p:sldLayoutId id="2147483675" r:id="rId15"/>
    <p:sldLayoutId id="2147483676" r:id="rId16"/>
    <p:sldLayoutId id="2147483684" r:id="rId17"/>
    <p:sldLayoutId id="2147483674" r:id="rId18"/>
    <p:sldLayoutId id="2147483671" r:id="rId19"/>
    <p:sldLayoutId id="2147483683" r:id="rId20"/>
    <p:sldLayoutId id="2147483672" r:id="rId21"/>
    <p:sldLayoutId id="2147483673" r:id="rId22"/>
    <p:sldLayoutId id="2147483682" r:id="rId23"/>
    <p:sldLayoutId id="2147483679" r:id="rId24"/>
    <p:sldLayoutId id="2147483680" r:id="rId25"/>
    <p:sldLayoutId id="2147483681" r:id="rId26"/>
    <p:sldLayoutId id="2147483678" r:id="rId27"/>
    <p:sldLayoutId id="2147483687" r:id="rId28"/>
    <p:sldLayoutId id="2147483688" r:id="rId29"/>
    <p:sldLayoutId id="2147483677" r:id="rId30"/>
    <p:sldLayoutId id="2147483654" r:id="rId31"/>
    <p:sldLayoutId id="2147483655" r:id="rId32"/>
    <p:sldLayoutId id="2147483690" r:id="rId33"/>
    <p:sldLayoutId id="2147483691" r:id="rId34"/>
    <p:sldLayoutId id="2147483685" r:id="rId35"/>
    <p:sldLayoutId id="2147483692" r:id="rId3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1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19" userDrawn="1">
          <p15:clr>
            <a:srgbClr val="F26B43"/>
          </p15:clr>
        </p15:guide>
        <p15:guide id="5" pos="4021" userDrawn="1">
          <p15:clr>
            <a:srgbClr val="F26B43"/>
          </p15:clr>
        </p15:guide>
        <p15:guide id="6" pos="365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3C036C-EE18-F04F-8140-F860861F94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Erfaringer fra Ski og Nesodden </a:t>
            </a:r>
            <a:endParaRPr lang="en-S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6AFBC9-79F7-A54A-9AF1-ECC14518D7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Ruter dialogkonferanse Follo – 2. mars 2023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03083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C378-2EAD-1E4C-B924-0F875FB6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Fakta om dagens kontrakter - Ski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141F-D5EF-4343-92C2-4B30BCE062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2000" y="1543558"/>
            <a:ext cx="10728000" cy="4068000"/>
          </a:xfrm>
        </p:spPr>
        <p:txBody>
          <a:bodyPr/>
          <a:lstStyle/>
          <a:p>
            <a:r>
              <a:rPr lang="nb-NO" dirty="0"/>
              <a:t>Ski anlegg</a:t>
            </a:r>
          </a:p>
          <a:p>
            <a:pPr lvl="1"/>
            <a:r>
              <a:rPr lang="nb-NO" dirty="0"/>
              <a:t>Nobina har brukt anlegget i Teglveien siden 2005. Tidligere anleggsplass for arbeider på Follobanen. Opprinnelig kapasitet var ca. 17 busser.</a:t>
            </a:r>
          </a:p>
          <a:p>
            <a:pPr lvl="1"/>
            <a:r>
              <a:rPr lang="nb-NO" dirty="0"/>
              <a:t>Verksted og vaskehall driftes i plasthall. Ett vaskespor, tre verkstedplasser.</a:t>
            </a:r>
          </a:p>
          <a:p>
            <a:pPr lvl="1"/>
            <a:r>
              <a:rPr lang="nb-NO" dirty="0"/>
              <a:t>8 hybler i enkel standard leies ut til egne førere.</a:t>
            </a:r>
          </a:p>
          <a:p>
            <a:pPr lvl="1"/>
            <a:r>
              <a:rPr lang="nb-NO" dirty="0"/>
              <a:t>Lite hensiktsmessig utforming av arealet pga. tomtens utforming og plassering av adm. bygg.</a:t>
            </a:r>
          </a:p>
          <a:p>
            <a:pPr lvl="1"/>
            <a:r>
              <a:rPr lang="nb-NO" dirty="0"/>
              <a:t>Begrenset med muligheter for tilpasninger på anlegget. Derfor opparbeidet tilleggsareal.</a:t>
            </a:r>
          </a:p>
          <a:p>
            <a:pPr lvl="1"/>
            <a:r>
              <a:rPr lang="nb-NO" dirty="0"/>
              <a:t>Ingen egen plass for parkering av privatbiler på eiendommen. Nobina har leid plasser selv på tilstøtende eiendom.</a:t>
            </a:r>
          </a:p>
          <a:p>
            <a:r>
              <a:rPr lang="nb-NO" dirty="0"/>
              <a:t>Ski fasiliteter</a:t>
            </a:r>
          </a:p>
          <a:p>
            <a:pPr lvl="1"/>
            <a:r>
              <a:rPr lang="nb-NO" dirty="0"/>
              <a:t>Noe mangelfullt, men har toalett og pauserom på Ski stasjon, som hovedlinjer betjener.</a:t>
            </a:r>
          </a:p>
          <a:p>
            <a:pPr lvl="1"/>
            <a:r>
              <a:rPr lang="nb-NO" dirty="0"/>
              <a:t>Mangler toalett på enkelte endeholdeplasser p.t. (Tangen bru, Siggerud, </a:t>
            </a:r>
            <a:r>
              <a:rPr lang="nb-NO" dirty="0" err="1"/>
              <a:t>Bjastad</a:t>
            </a:r>
            <a:r>
              <a:rPr lang="nb-NO" dirty="0"/>
              <a:t>).</a:t>
            </a:r>
          </a:p>
          <a:p>
            <a:pPr lvl="1"/>
            <a:r>
              <a:rPr lang="nb-NO" dirty="0"/>
              <a:t>Ski terminal pauserom: Behov for daglig renhold, flere aktører. Nobina besørger renholdet i samarbeid med eksternt renholdfirma.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20D60-6B11-F74E-8588-227390A5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Nobina PowerPoint-mal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8AB25-0A76-E341-B710-7E2A86B2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fi-FI" smtClean="0"/>
              <a:pPr algn="l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260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C378-2EAD-1E4C-B924-0F875FB6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Fakta om dagens kontrakter - Ski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141F-D5EF-4343-92C2-4B30BCE062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691999"/>
            <a:ext cx="10728000" cy="4068000"/>
          </a:xfrm>
        </p:spPr>
        <p:txBody>
          <a:bodyPr/>
          <a:lstStyle/>
          <a:p>
            <a:r>
              <a:rPr lang="nb-NO" dirty="0"/>
              <a:t>Ski produksjon</a:t>
            </a:r>
          </a:p>
          <a:p>
            <a:pPr lvl="1"/>
            <a:r>
              <a:rPr lang="nb-NO" dirty="0"/>
              <a:t>Rutenettet består av både lokal kjøring i Ski, samt Enebakk, Oslo (Hauketo) og Drøbak, med korrespondanse med tog på de fleste strekninger.</a:t>
            </a:r>
          </a:p>
          <a:p>
            <a:pPr lvl="2"/>
            <a:r>
              <a:rPr lang="nb-NO" dirty="0"/>
              <a:t>Rutenettet er sammensatt og flettet sammen. «Alt passer med alt». Dvs. sårbart for følgeavvik. Eksempelvis ved vanskelige kjøreforhold.</a:t>
            </a:r>
          </a:p>
          <a:p>
            <a:pPr lvl="1"/>
            <a:r>
              <a:rPr lang="nb-NO" dirty="0"/>
              <a:t>Kombinasjon av boggi og 13m busser. Boggi kan brukes på alle vognløp, men stort potensial for skader på enkelte linjer. Nobina har oppgradert til boggi på enkelte skolelinjer pga. kapasitetsutfordringer.</a:t>
            </a:r>
          </a:p>
          <a:p>
            <a:pPr lvl="1"/>
            <a:r>
              <a:rPr lang="nb-NO" dirty="0"/>
              <a:t>Utfordringer med </a:t>
            </a:r>
            <a:r>
              <a:rPr lang="nb-NO" dirty="0" err="1"/>
              <a:t>togkorrespondanse</a:t>
            </a:r>
            <a:r>
              <a:rPr lang="nb-NO" dirty="0"/>
              <a:t> i rushtid, spesielt med linje som passerer Oslogrensa (Hauketo). </a:t>
            </a:r>
          </a:p>
          <a:p>
            <a:pPr lvl="1"/>
            <a:r>
              <a:rPr lang="nb-NO" dirty="0"/>
              <a:t>Flere skoler har felles skoleslutt for alle (Nordby skole og Frogn VGS). Det er ikke hensyntatt i planer. Ellers stort sett god kapasitet, med hyppige avganger.</a:t>
            </a:r>
          </a:p>
          <a:p>
            <a:pPr lvl="1"/>
            <a:r>
              <a:rPr lang="nb-NO" dirty="0"/>
              <a:t>Mye hærverk ifm. videregående skoler. Nobina satt inn egne tiltak blant annet på Nordby og Frogn for å følge opp dette.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marL="457200" lvl="1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20D60-6B11-F74E-8588-227390A5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Nobina PowerPoint-mal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8AB25-0A76-E341-B710-7E2A86B2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fi-FI" smtClean="0"/>
              <a:pPr algn="l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862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C378-2EAD-1E4C-B924-0F875FB6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Fakta om dagens kontrakter - Nesodden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141F-D5EF-4343-92C2-4B30BCE062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691999"/>
            <a:ext cx="10728000" cy="4068000"/>
          </a:xfrm>
        </p:spPr>
        <p:txBody>
          <a:bodyPr/>
          <a:lstStyle/>
          <a:p>
            <a:r>
              <a:rPr lang="nb-NO" dirty="0"/>
              <a:t>Nesodden anlegg</a:t>
            </a:r>
          </a:p>
          <a:p>
            <a:pPr lvl="1"/>
            <a:r>
              <a:rPr lang="nb-NO" dirty="0"/>
              <a:t>Stort anlegg på Fagerstrand, ikke optimal plassering.</a:t>
            </a:r>
          </a:p>
          <a:p>
            <a:pPr lvl="1"/>
            <a:r>
              <a:rPr lang="nb-NO" dirty="0"/>
              <a:t>Pusset opp i 2022, blant annet byttet til elektrisk oppvarming og kjøling. Mye bygningsmasse krever mye energi.</a:t>
            </a:r>
          </a:p>
          <a:p>
            <a:r>
              <a:rPr lang="nb-NO" dirty="0"/>
              <a:t>Nesodden fasiliteter</a:t>
            </a:r>
          </a:p>
          <a:p>
            <a:pPr lvl="1"/>
            <a:r>
              <a:rPr lang="nb-NO" dirty="0"/>
              <a:t>Enkelt ruteopplegg gjør at de fleste linjene ender opp på Nesoddtangen brygge. Forenkler behovet for sjåførfasiliteter.</a:t>
            </a:r>
          </a:p>
          <a:p>
            <a:pPr lvl="1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20D60-6B11-F74E-8588-227390A5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Nobina PowerPoint-mal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8AB25-0A76-E341-B710-7E2A86B2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fi-FI" smtClean="0"/>
              <a:pPr algn="l"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075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C378-2EAD-1E4C-B924-0F875FB6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Fakta om dagens kontrakter - Nesodden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141F-D5EF-4343-92C2-4B30BCE062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691999"/>
            <a:ext cx="10728000" cy="4068000"/>
          </a:xfrm>
        </p:spPr>
        <p:txBody>
          <a:bodyPr/>
          <a:lstStyle/>
          <a:p>
            <a:r>
              <a:rPr lang="nb-NO" dirty="0"/>
              <a:t>Nesodden produksjon</a:t>
            </a:r>
          </a:p>
          <a:p>
            <a:pPr lvl="1"/>
            <a:r>
              <a:rPr lang="nb-NO" dirty="0"/>
              <a:t>Brukes boggi på alle vognløp.</a:t>
            </a:r>
          </a:p>
          <a:p>
            <a:pPr lvl="1"/>
            <a:r>
              <a:rPr lang="nb-NO" dirty="0"/>
              <a:t>Rutenettet knytter Nesodden til Oslo via Nesoddbåten, samt kjøring til Drøbak og Vinterbro samt tilhørende skolekjøring.</a:t>
            </a:r>
          </a:p>
          <a:p>
            <a:pPr lvl="1"/>
            <a:r>
              <a:rPr lang="nb-NO" dirty="0"/>
              <a:t>Nesodden skiller seg ut med mange kunder som benytter rullestoler (</a:t>
            </a:r>
            <a:r>
              <a:rPr lang="nb-NO" dirty="0" err="1"/>
              <a:t>Sunnås</a:t>
            </a:r>
            <a:r>
              <a:rPr lang="nb-NO" dirty="0"/>
              <a:t>) og barnevogner (spesielt i helgene).</a:t>
            </a:r>
          </a:p>
          <a:p>
            <a:pPr lvl="1"/>
            <a:r>
              <a:rPr lang="nb-NO" dirty="0"/>
              <a:t>Mye bruk av sykkel ned til brygga på morgenen. Mange av syklistene vil sitte med opp på ettermiddagen. Fortrenger barnevogner/rullestoler og kilde til konflikter med andre kundegrupper.</a:t>
            </a:r>
          </a:p>
          <a:p>
            <a:pPr lvl="2"/>
            <a:r>
              <a:rPr lang="nb-NO" dirty="0"/>
              <a:t>Har jobbet med pilot for forbud mot sykler i rushtid, med positive resultater.</a:t>
            </a:r>
          </a:p>
          <a:p>
            <a:pPr marL="0" indent="0">
              <a:buNone/>
            </a:pPr>
            <a:endParaRPr lang="nb-NO" dirty="0"/>
          </a:p>
          <a:p>
            <a:pPr lvl="1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20D60-6B11-F74E-8588-227390A5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Nobina PowerPoint-mal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8AB25-0A76-E341-B710-7E2A86B2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fi-FI" smtClean="0"/>
              <a:pPr algn="l"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9369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C378-2EAD-1E4C-B924-0F875FB6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Fakta om dagens kontrakter - Nesodden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141F-D5EF-4343-92C2-4B30BCE062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691999"/>
            <a:ext cx="10728000" cy="4068000"/>
          </a:xfrm>
        </p:spPr>
        <p:txBody>
          <a:bodyPr/>
          <a:lstStyle/>
          <a:p>
            <a:r>
              <a:rPr lang="nb-NO" dirty="0"/>
              <a:t>Nesodden fremkommelighet</a:t>
            </a:r>
          </a:p>
          <a:p>
            <a:pPr lvl="1"/>
            <a:r>
              <a:rPr lang="nb-NO" dirty="0"/>
              <a:t>Mye topografi. Krevende veier.</a:t>
            </a:r>
          </a:p>
          <a:p>
            <a:pPr lvl="1"/>
            <a:r>
              <a:rPr lang="nb-NO" dirty="0"/>
              <a:t>Deler av rutenettet definert som vintervei, dvs. ingen salting. Ingen fordel ved bruk av boggibuss. </a:t>
            </a:r>
          </a:p>
          <a:p>
            <a:pPr lvl="1"/>
            <a:r>
              <a:rPr lang="nb-NO" dirty="0"/>
              <a:t>Sårbart rutenett, dersom en av innfartsårene til Nesodden stenges.</a:t>
            </a:r>
          </a:p>
          <a:p>
            <a:pPr lvl="1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20D60-6B11-F74E-8588-227390A5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Nobina PowerPoint-mal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8AB25-0A76-E341-B710-7E2A86B2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fi-FI" smtClean="0"/>
              <a:pPr algn="l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632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C378-2EAD-1E4C-B924-0F875FB6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Generelt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141F-D5EF-4343-92C2-4B30BCE062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691999"/>
            <a:ext cx="10728000" cy="4068000"/>
          </a:xfrm>
        </p:spPr>
        <p:txBody>
          <a:bodyPr/>
          <a:lstStyle/>
          <a:p>
            <a:r>
              <a:rPr lang="nb-NO" dirty="0"/>
              <a:t>Infrastruktur og vegvedlikehold er generelt bra, men veldig varierende kvalitet på vintervedlikehold fra år til år. </a:t>
            </a:r>
          </a:p>
          <a:p>
            <a:r>
              <a:rPr lang="nb-NO" dirty="0"/>
              <a:t>Stengt Oslofjordtunell er vesentlig driver for redusert regularitet (forsinkelser forplanter seg i hele rutenettet).</a:t>
            </a:r>
          </a:p>
          <a:p>
            <a:r>
              <a:rPr lang="nb-NO" dirty="0"/>
              <a:t>Turnover, sykefravær er normalt jf. bransjen for øvrig.  </a:t>
            </a:r>
          </a:p>
          <a:p>
            <a:r>
              <a:rPr lang="nb-NO" dirty="0"/>
              <a:t>Store rekrutteringsutfordringer. Spesielt på Nesodden, i kombinasjon med høy snittalder.</a:t>
            </a:r>
          </a:p>
          <a:p>
            <a:r>
              <a:rPr lang="nb-NO" dirty="0"/>
              <a:t>Økning i hærverk og støy/trusler/vold på bussene de siste årene. Dette er i hovedsak knyttet til ungdomsgjenger og psykiatri på Nesodden og Ski. Påvirker psykososialt miljø og krever aktive tiltak.</a:t>
            </a:r>
          </a:p>
          <a:p>
            <a:pPr marL="0" indent="0">
              <a:buNone/>
            </a:pPr>
            <a:endParaRPr lang="nb-NO" dirty="0"/>
          </a:p>
          <a:p>
            <a:pPr lvl="1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20D60-6B11-F74E-8588-227390A5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Nobina PowerPoint-mal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8AB25-0A76-E341-B710-7E2A86B2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E086683-F536-42AB-ABBC-F4803DFE8DBC}" type="slidenum">
              <a:rPr lang="fi-FI" smtClean="0"/>
              <a:pPr algn="l"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098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7B0F62C-E585-2443-8EE1-07800D5708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23111479"/>
      </p:ext>
    </p:extLst>
  </p:cSld>
  <p:clrMapOvr>
    <a:masterClrMapping/>
  </p:clrMapOvr>
</p:sld>
</file>

<file path=ppt/theme/theme1.xml><?xml version="1.0" encoding="utf-8"?>
<a:theme xmlns:a="http://schemas.openxmlformats.org/drawingml/2006/main" name="Nobina">
  <a:themeElements>
    <a:clrScheme name="Nobina_color">
      <a:dk1>
        <a:sysClr val="windowText" lastClr="000000"/>
      </a:dk1>
      <a:lt1>
        <a:sysClr val="window" lastClr="FFFFFF"/>
      </a:lt1>
      <a:dk2>
        <a:srgbClr val="043D0C"/>
      </a:dk2>
      <a:lt2>
        <a:srgbClr val="F8F8F8"/>
      </a:lt2>
      <a:accent1>
        <a:srgbClr val="39A935"/>
      </a:accent1>
      <a:accent2>
        <a:srgbClr val="043D0C"/>
      </a:accent2>
      <a:accent3>
        <a:srgbClr val="FDC543"/>
      </a:accent3>
      <a:accent4>
        <a:srgbClr val="FD5D48"/>
      </a:accent4>
      <a:accent5>
        <a:srgbClr val="F8C9DF"/>
      </a:accent5>
      <a:accent6>
        <a:srgbClr val="00508C"/>
      </a:accent6>
      <a:hlink>
        <a:srgbClr val="39A935"/>
      </a:hlink>
      <a:folHlink>
        <a:srgbClr val="919191"/>
      </a:folHlink>
    </a:clrScheme>
    <a:fontScheme name="Nobina_font_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obinaNO2022" id="{D2691421-1080-444B-BD75-187F666C6453}" vid="{F7DF0097-B61D-EC48-BA5D-4D277F6B52AE}"/>
    </a:ext>
  </a:extLst>
</a:theme>
</file>

<file path=ppt/theme/theme2.xml><?xml version="1.0" encoding="utf-8"?>
<a:theme xmlns:a="http://schemas.openxmlformats.org/drawingml/2006/main" name="Office-tema">
  <a:themeElements>
    <a:clrScheme name="Nobina_color">
      <a:dk1>
        <a:sysClr val="windowText" lastClr="000000"/>
      </a:dk1>
      <a:lt1>
        <a:sysClr val="window" lastClr="FFFFFF"/>
      </a:lt1>
      <a:dk2>
        <a:srgbClr val="043D0C"/>
      </a:dk2>
      <a:lt2>
        <a:srgbClr val="F8F8F8"/>
      </a:lt2>
      <a:accent1>
        <a:srgbClr val="39A935"/>
      </a:accent1>
      <a:accent2>
        <a:srgbClr val="043D0C"/>
      </a:accent2>
      <a:accent3>
        <a:srgbClr val="FDC543"/>
      </a:accent3>
      <a:accent4>
        <a:srgbClr val="FD5D48"/>
      </a:accent4>
      <a:accent5>
        <a:srgbClr val="F8C9DF"/>
      </a:accent5>
      <a:accent6>
        <a:srgbClr val="00508C"/>
      </a:accent6>
      <a:hlink>
        <a:srgbClr val="39A935"/>
      </a:hlink>
      <a:folHlink>
        <a:srgbClr val="919191"/>
      </a:folHlink>
    </a:clrScheme>
    <a:fontScheme name="Nobina_font_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Nobina_color">
      <a:dk1>
        <a:sysClr val="windowText" lastClr="000000"/>
      </a:dk1>
      <a:lt1>
        <a:sysClr val="window" lastClr="FFFFFF"/>
      </a:lt1>
      <a:dk2>
        <a:srgbClr val="043D0C"/>
      </a:dk2>
      <a:lt2>
        <a:srgbClr val="F8F8F8"/>
      </a:lt2>
      <a:accent1>
        <a:srgbClr val="39A935"/>
      </a:accent1>
      <a:accent2>
        <a:srgbClr val="043D0C"/>
      </a:accent2>
      <a:accent3>
        <a:srgbClr val="FDC543"/>
      </a:accent3>
      <a:accent4>
        <a:srgbClr val="FD5D48"/>
      </a:accent4>
      <a:accent5>
        <a:srgbClr val="F8C9DF"/>
      </a:accent5>
      <a:accent6>
        <a:srgbClr val="00508C"/>
      </a:accent6>
      <a:hlink>
        <a:srgbClr val="39A935"/>
      </a:hlink>
      <a:folHlink>
        <a:srgbClr val="919191"/>
      </a:folHlink>
    </a:clrScheme>
    <a:fontScheme name="Nobina_font_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7F0CB0AC36D746A5C94E5806D275A2" ma:contentTypeVersion="9" ma:contentTypeDescription="Opprett et nytt dokument." ma:contentTypeScope="" ma:versionID="ef30789be418e9b61389b39e538eefee">
  <xsd:schema xmlns:xsd="http://www.w3.org/2001/XMLSchema" xmlns:xs="http://www.w3.org/2001/XMLSchema" xmlns:p="http://schemas.microsoft.com/office/2006/metadata/properties" xmlns:ns2="0c987355-0ff5-4a1c-89f8-21758de8ee0b" xmlns:ns3="12fcaad8-d2e3-4705-bf49-bb759ba5c4b1" targetNamespace="http://schemas.microsoft.com/office/2006/metadata/properties" ma:root="true" ma:fieldsID="01f81989a19e2c95ab167c5d567a424f" ns2:_="" ns3:_="">
    <xsd:import namespace="0c987355-0ff5-4a1c-89f8-21758de8ee0b"/>
    <xsd:import namespace="12fcaad8-d2e3-4705-bf49-bb759ba5c4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987355-0ff5-4a1c-89f8-21758de8e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47d55938-41ab-4010-9402-597ab796c0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fcaad8-d2e3-4705-bf49-bb759ba5c4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f84697d-0010-4dae-a591-48e6e797094e}" ma:internalName="TaxCatchAll" ma:showField="CatchAllData" ma:web="12fcaad8-d2e3-4705-bf49-bb759ba5c4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987355-0ff5-4a1c-89f8-21758de8ee0b">
      <Terms xmlns="http://schemas.microsoft.com/office/infopath/2007/PartnerControls"/>
    </lcf76f155ced4ddcb4097134ff3c332f>
    <TaxCatchAll xmlns="12fcaad8-d2e3-4705-bf49-bb759ba5c4b1" xsi:nil="true"/>
  </documentManagement>
</p:properties>
</file>

<file path=customXml/itemProps1.xml><?xml version="1.0" encoding="utf-8"?>
<ds:datastoreItem xmlns:ds="http://schemas.openxmlformats.org/officeDocument/2006/customXml" ds:itemID="{F9515A69-AAC0-4627-AEBB-38F70A77C5FA}"/>
</file>

<file path=customXml/itemProps2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ABDA6A-1F6C-4B42-8544-08E5AE6AC91F}">
  <ds:schemaRefs>
    <ds:schemaRef ds:uri="http://purl.org/dc/terms/"/>
    <ds:schemaRef ds:uri="http://purl.org/dc/elements/1.1/"/>
    <ds:schemaRef ds:uri="d7c760be-7c3e-46d2-9ee5-8d0e112e5f46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bb0df7c-2974-4b3c-a3fa-bb5c01b6ce4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NobinaNO2022</Template>
  <TotalTime>256</TotalTime>
  <Words>659</Words>
  <Application>Microsoft Office PowerPoint</Application>
  <PresentationFormat>Widescreen</PresentationFormat>
  <Paragraphs>70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Arial</vt:lpstr>
      <vt:lpstr>Nobina</vt:lpstr>
      <vt:lpstr>Erfaringer fra Ski og Nesodden </vt:lpstr>
      <vt:lpstr>Fakta om dagens kontrakter - Ski</vt:lpstr>
      <vt:lpstr>Fakta om dagens kontrakter - Ski</vt:lpstr>
      <vt:lpstr>Fakta om dagens kontrakter - Nesodden</vt:lpstr>
      <vt:lpstr>Fakta om dagens kontrakter - Nesodden</vt:lpstr>
      <vt:lpstr>Fakta om dagens kontrakter - Nesodden</vt:lpstr>
      <vt:lpstr>Generelt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Erfaringer fra Ski og Nesodden </dc:title>
  <dc:subject>Nobina</dc:subject>
  <dc:creator>Fredrik H Lindegaard</dc:creator>
  <cp:keywords/>
  <dc:description/>
  <cp:lastModifiedBy>Fredrik H Lindegaard</cp:lastModifiedBy>
  <cp:revision>2</cp:revision>
  <dcterms:created xsi:type="dcterms:W3CDTF">2023-03-01T10:03:10Z</dcterms:created>
  <dcterms:modified xsi:type="dcterms:W3CDTF">2023-03-01T14:19:54Z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0x0101009AF1C2EC5AEC6A44A19224EE2EBF7E12</vt:lpwstr>
  </property>
</Properties>
</file>