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1" r:id="rId5"/>
    <p:sldId id="260" r:id="rId6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1C70"/>
    <a:srgbClr val="908EB8"/>
    <a:srgbClr val="6D6D6D"/>
    <a:srgbClr val="4F4F4F"/>
    <a:srgbClr val="4B4B4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28" y="5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90F79D-1263-48FB-8931-290C3BEE64B7}" type="datetimeFigureOut">
              <a:rPr lang="en-US" smtClean="0"/>
              <a:pPr/>
              <a:t>9/26/2014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FE708D-8EFF-48DB-9E0D-0D1A5E4A5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">
    <p:bg>
      <p:bgPr>
        <a:solidFill>
          <a:srgbClr val="201C7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e 5" descr="nettbuss_symbol_hvit.gif"/>
          <p:cNvPicPr>
            <a:picLocks noChangeAspect="1"/>
          </p:cNvPicPr>
          <p:nvPr userDrawn="1"/>
        </p:nvPicPr>
        <p:blipFill>
          <a:blip r:embed="rId2" cstate="screen">
            <a:alphaModFix amt="10000"/>
          </a:blip>
          <a:srcRect/>
          <a:stretch>
            <a:fillRect/>
          </a:stretch>
        </p:blipFill>
        <p:spPr bwMode="auto">
          <a:xfrm>
            <a:off x="2786051" y="1395419"/>
            <a:ext cx="3571900" cy="363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048" y="2326635"/>
            <a:ext cx="7556376" cy="45429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1600" y="2782270"/>
            <a:ext cx="7556824" cy="406896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 smtClean="0"/>
              <a:t>Klikk for å redigere undertittelstil i malen</a:t>
            </a:r>
            <a:endParaRPr lang="nb-NO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1600" y="3833911"/>
            <a:ext cx="1652168" cy="365125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endParaRPr lang="nb-NO" noProof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831600" y="3491631"/>
            <a:ext cx="7556824" cy="359891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noProof="0" smtClean="0"/>
              <a:t>Forfatter</a:t>
            </a:r>
            <a:endParaRPr lang="nb-NO" noProof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44829" y="2039419"/>
            <a:ext cx="7542000" cy="0"/>
          </a:xfrm>
          <a:prstGeom prst="line">
            <a:avLst/>
          </a:prstGeom>
          <a:ln>
            <a:solidFill>
              <a:schemeClr val="bg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846000" y="4480545"/>
            <a:ext cx="7542000" cy="0"/>
          </a:xfrm>
          <a:prstGeom prst="line">
            <a:avLst/>
          </a:prstGeom>
          <a:ln w="12700">
            <a:solidFill>
              <a:schemeClr val="bg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nettbuss_ppt_mal_skisse_logo_s1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rot="5400000">
            <a:off x="1763243" y="352151"/>
            <a:ext cx="420589" cy="2291907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l">
              <a:defRPr sz="100">
                <a:solidFill>
                  <a:srgbClr val="201C70"/>
                </a:solidFill>
              </a:defRPr>
            </a:lvl1pPr>
          </a:lstStyle>
          <a:p>
            <a:endParaRPr lang="nb-NO" noProof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>
            <a:lvl1pPr algn="l">
              <a:defRPr sz="100">
                <a:solidFill>
                  <a:srgbClr val="201C70"/>
                </a:solidFill>
              </a:defRPr>
            </a:lvl1pPr>
          </a:lstStyle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08719"/>
            <a:ext cx="5486400" cy="381885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noProof="0" smtClean="0"/>
              <a:t>Klikk ikonet for å legge til et bilde</a:t>
            </a:r>
            <a:endParaRPr lang="nb-NO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0238" y="6463496"/>
            <a:ext cx="670194" cy="241002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>
            <a:lvl1pPr algn="l">
              <a:defRPr sz="1200">
                <a:solidFill>
                  <a:srgbClr val="6D6D6D"/>
                </a:solidFill>
              </a:defRPr>
            </a:lvl1pPr>
          </a:lstStyle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Underside -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0238" y="6463496"/>
            <a:ext cx="670194" cy="241002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>
            <a:lvl1pPr algn="l">
              <a:defRPr sz="1200">
                <a:solidFill>
                  <a:srgbClr val="6D6D6D"/>
                </a:solidFill>
              </a:defRPr>
            </a:lvl1pPr>
          </a:lstStyle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use slide">
    <p:bg>
      <p:bgPr>
        <a:solidFill>
          <a:srgbClr val="201C7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0" y="2725201"/>
            <a:ext cx="9144000" cy="847816"/>
          </a:xfrm>
        </p:spPr>
        <p:txBody>
          <a:bodyPr anchor="t"/>
          <a:lstStyle>
            <a:lvl1pPr algn="ctr">
              <a:defRPr sz="4800" b="0">
                <a:solidFill>
                  <a:schemeClr val="bg1"/>
                </a:solidFill>
              </a:defRPr>
            </a:lvl1pPr>
          </a:lstStyle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plakat">
    <p:bg>
      <p:bgPr>
        <a:solidFill>
          <a:srgbClr val="201C7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5" descr="nettbuss_symbol_hvit.gif"/>
          <p:cNvPicPr>
            <a:picLocks noChangeAspect="1"/>
          </p:cNvPicPr>
          <p:nvPr userDrawn="1"/>
        </p:nvPicPr>
        <p:blipFill>
          <a:blip r:embed="rId2" cstate="screen">
            <a:alphaModFix amt="10000"/>
          </a:blip>
          <a:srcRect/>
          <a:stretch>
            <a:fillRect/>
          </a:stretch>
        </p:blipFill>
        <p:spPr bwMode="auto">
          <a:xfrm>
            <a:off x="2786051" y="1395419"/>
            <a:ext cx="3571900" cy="363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0" y="2725201"/>
            <a:ext cx="9144000" cy="777600"/>
          </a:xfrm>
        </p:spPr>
        <p:txBody>
          <a:bodyPr anchor="ctr"/>
          <a:lstStyle>
            <a:lvl1pPr algn="ctr">
              <a:defRPr sz="3200" b="0">
                <a:solidFill>
                  <a:schemeClr val="bg1"/>
                </a:solidFill>
                <a:latin typeface="Segoe Print" pitchFamily="2" charset="0"/>
              </a:defRPr>
            </a:lvl1pPr>
          </a:lstStyle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/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1600" y="1573200"/>
            <a:ext cx="3524376" cy="4554000"/>
          </a:xfrm>
        </p:spPr>
        <p:txBody>
          <a:bodyPr/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633200" y="1573200"/>
            <a:ext cx="3747600" cy="4554000"/>
          </a:xfrm>
        </p:spPr>
        <p:txBody>
          <a:bodyPr tIns="1620000"/>
          <a:lstStyle>
            <a:lvl1pPr algn="ctr">
              <a:buNone/>
              <a:defRPr/>
            </a:lvl1pPr>
          </a:lstStyle>
          <a:p>
            <a:r>
              <a:rPr lang="nb-NO" noProof="0" smtClean="0"/>
              <a:t>Klikk ikonet for å legge til et bilde</a:t>
            </a:r>
            <a:endParaRPr lang="nb-NO" noProof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0238" y="6463496"/>
            <a:ext cx="670194" cy="241002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>
            <a:lvl1pPr algn="l">
              <a:defRPr sz="1200">
                <a:solidFill>
                  <a:srgbClr val="6D6D6D"/>
                </a:solidFill>
              </a:defRPr>
            </a:lvl1pPr>
          </a:lstStyle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1600" y="1573200"/>
            <a:ext cx="3744000" cy="455400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73200"/>
            <a:ext cx="3744000" cy="455400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0238" y="6463496"/>
            <a:ext cx="670194" cy="241002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>
            <a:lvl1pPr algn="l">
              <a:defRPr sz="1200">
                <a:solidFill>
                  <a:srgbClr val="6D6D6D"/>
                </a:solidFill>
              </a:defRPr>
            </a:lvl1pPr>
          </a:lstStyle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600" y="1556792"/>
            <a:ext cx="3744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600" y="2276873"/>
            <a:ext cx="3744000" cy="384929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56792"/>
            <a:ext cx="3744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76873"/>
            <a:ext cx="3744000" cy="384929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90238" y="6463496"/>
            <a:ext cx="670194" cy="241002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>
            <a:lvl1pPr algn="l">
              <a:defRPr sz="1200">
                <a:solidFill>
                  <a:srgbClr val="6D6D6D"/>
                </a:solidFill>
              </a:defRPr>
            </a:lvl1pPr>
          </a:lstStyle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0238" y="6463496"/>
            <a:ext cx="670194" cy="241002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>
            <a:lvl1pPr algn="l">
              <a:defRPr sz="1200">
                <a:solidFill>
                  <a:srgbClr val="6D6D6D"/>
                </a:solidFill>
              </a:defRPr>
            </a:lvl1pPr>
          </a:lstStyle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0238" y="6463496"/>
            <a:ext cx="670194" cy="241002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>
            <a:lvl1pPr algn="l">
              <a:defRPr sz="1200">
                <a:solidFill>
                  <a:srgbClr val="6D6D6D"/>
                </a:solidFill>
              </a:defRPr>
            </a:lvl1pPr>
          </a:lstStyle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1600" y="619199"/>
            <a:ext cx="7556824" cy="784800"/>
          </a:xfrm>
          <a:prstGeom prst="rect">
            <a:avLst/>
          </a:prstGeom>
        </p:spPr>
        <p:txBody>
          <a:bodyPr vert="horz" wrap="square" lIns="0" tIns="0" rIns="0" bIns="0" rtlCol="0" anchor="b">
            <a:noAutofit/>
          </a:bodyPr>
          <a:lstStyle/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600" y="1573200"/>
            <a:ext cx="7556824" cy="45540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46000" y="6462000"/>
            <a:ext cx="6894352" cy="241200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l">
              <a:defRPr sz="1200">
                <a:solidFill>
                  <a:srgbClr val="6D6D6D"/>
                </a:solidFill>
              </a:defRPr>
            </a:lvl1pPr>
          </a:lstStyle>
          <a:p>
            <a:endParaRPr lang="nb-NO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0238" y="6463496"/>
            <a:ext cx="670194" cy="241002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>
            <a:lvl1pPr algn="l">
              <a:defRPr sz="1200">
                <a:solidFill>
                  <a:srgbClr val="6D6D6D"/>
                </a:solidFill>
              </a:defRPr>
            </a:lvl1pPr>
          </a:lstStyle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‹#›</a:t>
            </a:fld>
            <a:endParaRPr lang="nb-NO" noProof="0"/>
          </a:p>
        </p:txBody>
      </p:sp>
      <p:pic>
        <p:nvPicPr>
          <p:cNvPr id="10" name="Picture 9" descr="ny_logo_ppt_topp.png"/>
          <p:cNvPicPr>
            <a:picLocks noChangeAspect="1"/>
          </p:cNvPicPr>
          <p:nvPr/>
        </p:nvPicPr>
        <p:blipFill>
          <a:blip r:embed="rId12" cstate="print"/>
          <a:srcRect t="29288"/>
          <a:stretch>
            <a:fillRect/>
          </a:stretch>
        </p:blipFill>
        <p:spPr>
          <a:xfrm>
            <a:off x="6974767" y="0"/>
            <a:ext cx="2188283" cy="452576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846000" y="529628"/>
            <a:ext cx="7542000" cy="0"/>
          </a:xfrm>
          <a:prstGeom prst="line">
            <a:avLst/>
          </a:prstGeom>
          <a:ln>
            <a:solidFill>
              <a:srgbClr val="908E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846000" y="6404188"/>
            <a:ext cx="7542000" cy="0"/>
          </a:xfrm>
          <a:prstGeom prst="line">
            <a:avLst/>
          </a:prstGeom>
          <a:ln>
            <a:solidFill>
              <a:srgbClr val="908E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3" r:id="rId3"/>
    <p:sldLayoutId id="2147483665" r:id="rId4"/>
    <p:sldLayoutId id="2147483659" r:id="rId5"/>
    <p:sldLayoutId id="2147483652" r:id="rId6"/>
    <p:sldLayoutId id="2147483653" r:id="rId7"/>
    <p:sldLayoutId id="2147483654" r:id="rId8"/>
    <p:sldLayoutId id="2147483655" r:id="rId9"/>
    <p:sldLayoutId id="2147483657" r:id="rId10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201C70"/>
          </a:solidFill>
          <a:latin typeface="+mj-lt"/>
          <a:ea typeface="+mj-ea"/>
          <a:cs typeface="+mj-cs"/>
        </a:defRPr>
      </a:lvl1pPr>
    </p:titleStyle>
    <p:bodyStyle>
      <a:lvl1pPr marL="174625" indent="-174625" algn="l" defTabSz="914400" rtl="0" eaLnBrk="1" latinLnBrk="0" hangingPunct="1">
        <a:spcBef>
          <a:spcPct val="20000"/>
        </a:spcBef>
        <a:buClr>
          <a:srgbClr val="201C70"/>
        </a:buClr>
        <a:buFont typeface="Calibri" pitchFamily="34" charset="0"/>
        <a:buChar char="●"/>
        <a:defRPr sz="2000" kern="1200">
          <a:solidFill>
            <a:srgbClr val="4F4F4F"/>
          </a:solidFill>
          <a:latin typeface="+mn-lt"/>
          <a:ea typeface="+mn-ea"/>
          <a:cs typeface="+mn-cs"/>
        </a:defRPr>
      </a:lvl1pPr>
      <a:lvl2pPr marL="447675" indent="-180975" algn="l" defTabSz="914400" rtl="0" eaLnBrk="1" latinLnBrk="0" hangingPunct="1">
        <a:spcBef>
          <a:spcPct val="20000"/>
        </a:spcBef>
        <a:buClr>
          <a:schemeClr val="tx2"/>
        </a:buClr>
        <a:buFont typeface="Calibri" pitchFamily="34" charset="0"/>
        <a:buChar char="●"/>
        <a:defRPr sz="1600" kern="1200">
          <a:solidFill>
            <a:srgbClr val="4F4F4F"/>
          </a:solidFill>
          <a:latin typeface="+mn-lt"/>
          <a:ea typeface="+mn-ea"/>
          <a:cs typeface="+mn-cs"/>
        </a:defRPr>
      </a:lvl2pPr>
      <a:lvl3pPr marL="714375" indent="-171450" algn="l" defTabSz="914400" rtl="0" eaLnBrk="1" latinLnBrk="0" hangingPunct="1">
        <a:spcBef>
          <a:spcPct val="20000"/>
        </a:spcBef>
        <a:buClr>
          <a:schemeClr val="tx2"/>
        </a:buClr>
        <a:buFont typeface="Calibri" pitchFamily="34" charset="0"/>
        <a:buChar char="●"/>
        <a:defRPr sz="1400" kern="1200">
          <a:solidFill>
            <a:srgbClr val="4F4F4F"/>
          </a:solidFill>
          <a:latin typeface="+mn-lt"/>
          <a:ea typeface="+mn-ea"/>
          <a:cs typeface="+mn-cs"/>
        </a:defRPr>
      </a:lvl3pPr>
      <a:lvl4pPr marL="990600" indent="-180975" algn="l" defTabSz="914400" rtl="0" eaLnBrk="1" latinLnBrk="0" hangingPunct="1">
        <a:spcBef>
          <a:spcPct val="20000"/>
        </a:spcBef>
        <a:buClr>
          <a:schemeClr val="tx2"/>
        </a:buClr>
        <a:buFont typeface="Calibri" pitchFamily="34" charset="0"/>
        <a:buChar char="●"/>
        <a:defRPr sz="1200" kern="1200">
          <a:solidFill>
            <a:srgbClr val="4F4F4F"/>
          </a:solidFill>
          <a:latin typeface="+mn-lt"/>
          <a:ea typeface="+mn-ea"/>
          <a:cs typeface="+mn-cs"/>
        </a:defRPr>
      </a:lvl4pPr>
      <a:lvl5pPr marL="1257300" indent="-180975" algn="l" defTabSz="914400" rtl="0" eaLnBrk="1" latinLnBrk="0" hangingPunct="1">
        <a:spcBef>
          <a:spcPct val="20000"/>
        </a:spcBef>
        <a:buClr>
          <a:schemeClr val="tx2"/>
        </a:buClr>
        <a:buFont typeface="Calibri" pitchFamily="34" charset="0"/>
        <a:buChar char="●"/>
        <a:defRPr sz="1200" kern="1200">
          <a:solidFill>
            <a:srgbClr val="4F4F4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Parallelle rammeavtaler</a:t>
            </a:r>
            <a:endParaRPr lang="nb-NO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 smtClean="0"/>
              <a:t>26.09.2014</a:t>
            </a:r>
            <a:endParaRPr lang="nb-NO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nb-NO" dirty="0" smtClean="0"/>
              <a:t>Nettbuss Øst</a:t>
            </a:r>
            <a:endParaRPr lang="nb-NO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1</a:t>
            </a:fld>
            <a:endParaRPr lang="nb-NO" noProof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Krav til gjennomføring av slike oppdrag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1600" y="1573200"/>
            <a:ext cx="7556824" cy="5888248"/>
          </a:xfrm>
        </p:spPr>
        <p:txBody>
          <a:bodyPr/>
          <a:lstStyle/>
          <a:p>
            <a:r>
              <a:rPr lang="nb-NO" dirty="0" smtClean="0"/>
              <a:t>Krav om BBA </a:t>
            </a:r>
            <a:endParaRPr lang="nb-NO" dirty="0" smtClean="0"/>
          </a:p>
          <a:p>
            <a:r>
              <a:rPr lang="nb-NO" dirty="0" smtClean="0"/>
              <a:t>Begrense antall operatører på Rammeavtalen, </a:t>
            </a:r>
            <a:r>
              <a:rPr lang="nb-NO" dirty="0" err="1" smtClean="0"/>
              <a:t>f.eks</a:t>
            </a:r>
            <a:r>
              <a:rPr lang="nb-NO" dirty="0" smtClean="0"/>
              <a:t> maks 5 selskaper</a:t>
            </a:r>
          </a:p>
          <a:p>
            <a:r>
              <a:rPr lang="nb-NO" dirty="0" smtClean="0"/>
              <a:t>Begrense antall underleverandører til maks1-2 selskap</a:t>
            </a:r>
          </a:p>
          <a:p>
            <a:pPr marL="174625" lvl="1" indent="-174625">
              <a:buClr>
                <a:srgbClr val="201C70"/>
              </a:buClr>
            </a:pPr>
            <a:r>
              <a:rPr lang="nb-NO" sz="2000" dirty="0" smtClean="0"/>
              <a:t>Oppdeling av pakker som gir økt </a:t>
            </a:r>
            <a:r>
              <a:rPr lang="nb-NO" sz="2000" dirty="0" smtClean="0"/>
              <a:t>konkurranse/muligheter, men ikke for mange operatører på samme strekning.  </a:t>
            </a:r>
            <a:endParaRPr lang="nb-NO" sz="2000" dirty="0" smtClean="0"/>
          </a:p>
          <a:p>
            <a:endParaRPr lang="nb-NO" dirty="0" smtClean="0"/>
          </a:p>
          <a:p>
            <a:endParaRPr lang="nb-NO" dirty="0" smtClean="0"/>
          </a:p>
          <a:p>
            <a:pPr>
              <a:buNone/>
            </a:pPr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2</a:t>
            </a:fld>
            <a:endParaRPr lang="nb-NO" noProof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Krav til </a:t>
            </a:r>
            <a:r>
              <a:rPr lang="nb-NO" dirty="0" smtClean="0"/>
              <a:t>bussmateriell </a:t>
            </a:r>
            <a:r>
              <a:rPr lang="nb-NO" dirty="0" smtClean="0"/>
              <a:t>og tilgjengelig kapasitet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755576" y="1556792"/>
            <a:ext cx="7556824" cy="4554000"/>
          </a:xfrm>
        </p:spPr>
        <p:txBody>
          <a:bodyPr/>
          <a:lstStyle/>
          <a:p>
            <a:r>
              <a:rPr lang="nb-NO" dirty="0" smtClean="0"/>
              <a:t>Planlagte oppdrag</a:t>
            </a:r>
          </a:p>
          <a:p>
            <a:pPr lvl="2">
              <a:buFont typeface="Wingdings" pitchFamily="2" charset="2"/>
              <a:buChar char="Ø"/>
            </a:pPr>
            <a:r>
              <a:rPr lang="nb-NO" sz="1800" dirty="0" smtClean="0"/>
              <a:t>Egnet materiell, </a:t>
            </a:r>
            <a:r>
              <a:rPr lang="nb-NO" sz="1800" dirty="0" err="1" smtClean="0"/>
              <a:t>laventre/lavgulv</a:t>
            </a:r>
            <a:endParaRPr lang="nb-NO" sz="1800" dirty="0" smtClean="0"/>
          </a:p>
          <a:p>
            <a:pPr lvl="2">
              <a:buFont typeface="Wingdings" pitchFamily="2" charset="2"/>
              <a:buChar char="Ø"/>
            </a:pPr>
            <a:r>
              <a:rPr lang="nb-NO" sz="1800" dirty="0" smtClean="0"/>
              <a:t>Krav om Billetteringsutstyr</a:t>
            </a:r>
          </a:p>
          <a:p>
            <a:pPr lvl="2">
              <a:buFont typeface="Wingdings" pitchFamily="2" charset="2"/>
              <a:buChar char="Ø"/>
            </a:pPr>
            <a:r>
              <a:rPr lang="nb-NO" sz="1800" dirty="0" smtClean="0"/>
              <a:t>Stor </a:t>
            </a:r>
            <a:r>
              <a:rPr lang="nb-NO" sz="1800" dirty="0" smtClean="0"/>
              <a:t>kapasitet</a:t>
            </a:r>
          </a:p>
          <a:p>
            <a:pPr lvl="2">
              <a:buFont typeface="Wingdings" pitchFamily="2" charset="2"/>
              <a:buChar char="Ø"/>
            </a:pPr>
            <a:r>
              <a:rPr lang="nb-NO" sz="1800" dirty="0" smtClean="0"/>
              <a:t>Ingen designkrav</a:t>
            </a:r>
          </a:p>
          <a:p>
            <a:pPr lvl="2">
              <a:buFont typeface="Wingdings" pitchFamily="2" charset="2"/>
              <a:buChar char="Ø"/>
            </a:pPr>
            <a:r>
              <a:rPr lang="nb-NO" sz="1800" dirty="0" err="1" smtClean="0"/>
              <a:t>Maksalder</a:t>
            </a:r>
            <a:endParaRPr lang="nb-NO" sz="1800" dirty="0" smtClean="0"/>
          </a:p>
          <a:p>
            <a:r>
              <a:rPr lang="nb-NO" dirty="0" smtClean="0"/>
              <a:t>Spontane oppdrag</a:t>
            </a:r>
            <a:endParaRPr lang="nb-NO" dirty="0" smtClean="0"/>
          </a:p>
          <a:p>
            <a:pPr lvl="2">
              <a:buFont typeface="Wingdings" pitchFamily="2" charset="2"/>
              <a:buChar char="Ø"/>
            </a:pPr>
            <a:r>
              <a:rPr lang="nb-NO" sz="1800" dirty="0" smtClean="0"/>
              <a:t>Stor kapasitet</a:t>
            </a:r>
          </a:p>
          <a:p>
            <a:pPr lvl="2">
              <a:buFont typeface="Wingdings" pitchFamily="2" charset="2"/>
              <a:buChar char="Ø"/>
            </a:pPr>
            <a:r>
              <a:rPr lang="nb-NO" sz="1800" dirty="0" smtClean="0"/>
              <a:t>Responstid</a:t>
            </a:r>
          </a:p>
          <a:p>
            <a:pPr lvl="2">
              <a:buFont typeface="Wingdings" pitchFamily="2" charset="2"/>
              <a:buChar char="Ø"/>
            </a:pPr>
            <a:r>
              <a:rPr lang="nb-NO" sz="1800" dirty="0" err="1" smtClean="0"/>
              <a:t>Maksalder</a:t>
            </a:r>
            <a:endParaRPr lang="nb-NO" sz="1800" dirty="0" smtClean="0"/>
          </a:p>
          <a:p>
            <a:r>
              <a:rPr lang="nb-NO" dirty="0" smtClean="0"/>
              <a:t>Arrangement kjøring</a:t>
            </a:r>
            <a:endParaRPr lang="nb-NO" dirty="0" smtClean="0"/>
          </a:p>
          <a:p>
            <a:pPr lvl="2">
              <a:buFont typeface="Wingdings" pitchFamily="2" charset="2"/>
              <a:buChar char="Ø"/>
            </a:pPr>
            <a:r>
              <a:rPr lang="nb-NO" sz="1800" dirty="0" smtClean="0"/>
              <a:t>Stor </a:t>
            </a:r>
            <a:r>
              <a:rPr lang="nb-NO" sz="1800" dirty="0" smtClean="0"/>
              <a:t>kapasitet</a:t>
            </a:r>
          </a:p>
          <a:p>
            <a:pPr lvl="2">
              <a:buFont typeface="Wingdings" pitchFamily="2" charset="2"/>
              <a:buChar char="Ø"/>
            </a:pPr>
            <a:r>
              <a:rPr lang="nb-NO" sz="1800" dirty="0" smtClean="0"/>
              <a:t>Turbussmateriell kan brukes</a:t>
            </a:r>
          </a:p>
          <a:p>
            <a:pPr lvl="2">
              <a:buFont typeface="Wingdings" pitchFamily="2" charset="2"/>
              <a:buChar char="Ø"/>
            </a:pPr>
            <a:endParaRPr lang="nb-NO" sz="1800" dirty="0" smtClean="0"/>
          </a:p>
          <a:p>
            <a:pPr lvl="2">
              <a:buNone/>
            </a:pPr>
            <a:endParaRPr lang="nb-NO" sz="1800" dirty="0" smtClean="0"/>
          </a:p>
          <a:p>
            <a:pPr lvl="2">
              <a:buFont typeface="Wingdings" pitchFamily="2" charset="2"/>
              <a:buChar char="Ø"/>
            </a:pPr>
            <a:endParaRPr lang="nb-NO" sz="1800" dirty="0" smtClean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3</a:t>
            </a:fld>
            <a:endParaRPr lang="nb-NO" noProof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Tilbyders behov </a:t>
            </a:r>
            <a:r>
              <a:rPr lang="nb-NO" dirty="0" smtClean="0"/>
              <a:t>for spesifikasjon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Busskrav</a:t>
            </a:r>
          </a:p>
          <a:p>
            <a:r>
              <a:rPr lang="nb-NO" dirty="0" smtClean="0"/>
              <a:t>Kapasitet</a:t>
            </a:r>
            <a:endParaRPr lang="nb-NO" dirty="0" smtClean="0"/>
          </a:p>
          <a:p>
            <a:r>
              <a:rPr lang="nb-NO" dirty="0" smtClean="0"/>
              <a:t>Plan for langsiktighet</a:t>
            </a:r>
          </a:p>
          <a:p>
            <a:r>
              <a:rPr lang="nb-NO" dirty="0" smtClean="0"/>
              <a:t>Spesielle krav(</a:t>
            </a:r>
            <a:r>
              <a:rPr lang="nb-NO" dirty="0" err="1" smtClean="0"/>
              <a:t>Billettering,SIS,skilting</a:t>
            </a:r>
            <a:r>
              <a:rPr lang="nb-NO" dirty="0" smtClean="0"/>
              <a:t>)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4</a:t>
            </a:fld>
            <a:endParaRPr lang="nb-NO" noProof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 </a:t>
            </a:r>
            <a:br>
              <a:rPr lang="nb-NO" dirty="0" smtClean="0"/>
            </a:br>
            <a:r>
              <a:rPr lang="nb-NO" dirty="0" smtClean="0"/>
              <a:t>Evaluering, tildeling og avrop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Minikonkurranser på planlagte oppdrag, gjerne i god tid i forhold til å skaffe busser. </a:t>
            </a:r>
          </a:p>
          <a:p>
            <a:r>
              <a:rPr lang="nb-NO" dirty="0" smtClean="0"/>
              <a:t>Fastpris på spontane oppdrag</a:t>
            </a:r>
          </a:p>
          <a:p>
            <a:r>
              <a:rPr lang="nb-NO" dirty="0" smtClean="0"/>
              <a:t>Responstid</a:t>
            </a:r>
            <a:endParaRPr lang="nb-NO" dirty="0" smtClean="0"/>
          </a:p>
          <a:p>
            <a:r>
              <a:rPr lang="nb-NO" dirty="0" smtClean="0"/>
              <a:t>Minikonkurranser på arrangement-kjøring</a:t>
            </a:r>
          </a:p>
          <a:p>
            <a:r>
              <a:rPr lang="nb-NO" dirty="0" smtClean="0"/>
              <a:t>Kvalitet og gjennomføringsevne må vektlegges ved siden av pris</a:t>
            </a:r>
          </a:p>
          <a:p>
            <a:pPr>
              <a:buNone/>
            </a:pP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5</a:t>
            </a:fld>
            <a:endParaRPr lang="nb-NO" noProof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Nettbuss AS">
      <a:dk1>
        <a:sysClr val="windowText" lastClr="000000"/>
      </a:dk1>
      <a:lt1>
        <a:sysClr val="window" lastClr="FFFFFF"/>
      </a:lt1>
      <a:dk2>
        <a:srgbClr val="1F145D"/>
      </a:dk2>
      <a:lt2>
        <a:srgbClr val="0098DB"/>
      </a:lt2>
      <a:accent1>
        <a:srgbClr val="952D98"/>
      </a:accent1>
      <a:accent2>
        <a:srgbClr val="622567"/>
      </a:accent2>
      <a:accent3>
        <a:srgbClr val="D10074"/>
      </a:accent3>
      <a:accent4>
        <a:srgbClr val="3095B4"/>
      </a:accent4>
      <a:accent5>
        <a:srgbClr val="739600"/>
      </a:accent5>
      <a:accent6>
        <a:srgbClr val="B6BF00"/>
      </a:accent6>
      <a:hlink>
        <a:srgbClr val="939393"/>
      </a:hlink>
      <a:folHlink>
        <a:srgbClr val="A7A7A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429</TotalTime>
  <Words>140</Words>
  <Application>Microsoft Office PowerPoint</Application>
  <PresentationFormat>Skjermfremvisning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6" baseType="lpstr">
      <vt:lpstr>blank</vt:lpstr>
      <vt:lpstr>Parallelle rammeavtaler</vt:lpstr>
      <vt:lpstr>Krav til gjennomføring av slike oppdrag</vt:lpstr>
      <vt:lpstr>Krav til bussmateriell og tilgjengelig kapasitet</vt:lpstr>
      <vt:lpstr>Tilbyders behov for spesifikasjon</vt:lpstr>
      <vt:lpstr>   Evaluering, tildeling og avrop </vt:lpstr>
    </vt:vector>
  </TitlesOfParts>
  <Company>Nettbuss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Ruters</dc:title>
  <dc:creator>Tor Brenna</dc:creator>
  <cp:lastModifiedBy>bretor</cp:lastModifiedBy>
  <cp:revision>38</cp:revision>
  <dcterms:created xsi:type="dcterms:W3CDTF">2013-11-23T19:18:34Z</dcterms:created>
  <dcterms:modified xsi:type="dcterms:W3CDTF">2014-09-26T06:30:21Z</dcterms:modified>
</cp:coreProperties>
</file>