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1" r:id="rId4"/>
    <p:sldId id="268" r:id="rId5"/>
    <p:sldId id="262" r:id="rId6"/>
    <p:sldId id="275" r:id="rId7"/>
    <p:sldId id="276" r:id="rId8"/>
    <p:sldId id="265" r:id="rId9"/>
    <p:sldId id="264" r:id="rId10"/>
    <p:sldId id="271" r:id="rId11"/>
    <p:sldId id="272" r:id="rId12"/>
    <p:sldId id="274" r:id="rId13"/>
    <p:sldId id="279" r:id="rId14"/>
    <p:sldId id="278" r:id="rId1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D19"/>
    <a:srgbClr val="A89A80"/>
    <a:srgbClr val="E57B20"/>
    <a:srgbClr val="4D004A"/>
    <a:srgbClr val="0087B3"/>
    <a:srgbClr val="00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46" autoAdjust="0"/>
  </p:normalViewPr>
  <p:slideViewPr>
    <p:cSldViewPr snapToGrid="0">
      <p:cViewPr varScale="1">
        <p:scale>
          <a:sx n="70" d="100"/>
          <a:sy n="70" d="100"/>
        </p:scale>
        <p:origin x="-516" y="-90"/>
      </p:cViewPr>
      <p:guideLst>
        <p:guide orient="horz" pos="628"/>
        <p:guide orient="horz" pos="700"/>
        <p:guide orient="horz" pos="3874"/>
        <p:guide orient="horz" pos="1235"/>
        <p:guide pos="544"/>
        <p:guide pos="5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66" y="7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Markedadel%20rutekm%202013%20oppdate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Resultat%20for%20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l&#248;nnstatistik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bussinde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20487868622413E-2"/>
          <c:y val="1.9925675784633404E-2"/>
          <c:w val="0.91342159649505938"/>
          <c:h val="0.7390985002395668"/>
        </c:manualLayout>
      </c:layout>
      <c:barChart>
        <c:barDir val="col"/>
        <c:grouping val="clustered"/>
        <c:varyColors val="0"/>
        <c:ser>
          <c:idx val="0"/>
          <c:order val="0"/>
          <c:tx>
            <c:v>Totalt</c:v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'Ark3'!$B$157:$B$166</c:f>
              <c:strCache>
                <c:ptCount val="10"/>
                <c:pt idx="0">
                  <c:v>Boreal</c:v>
                </c:pt>
                <c:pt idx="1">
                  <c:v>Unibuss</c:v>
                </c:pt>
                <c:pt idx="2">
                  <c:v>Torghatten</c:v>
                </c:pt>
                <c:pt idx="3">
                  <c:v>Cominor</c:v>
                </c:pt>
                <c:pt idx="4">
                  <c:v>Nobina</c:v>
                </c:pt>
                <c:pt idx="5">
                  <c:v>Nettbuss</c:v>
                </c:pt>
                <c:pt idx="6">
                  <c:v>Tide</c:v>
                </c:pt>
                <c:pt idx="7">
                  <c:v>SB Nordlandsbuss</c:v>
                </c:pt>
                <c:pt idx="8">
                  <c:v>Firda</c:v>
                </c:pt>
                <c:pt idx="9">
                  <c:v>Andre</c:v>
                </c:pt>
              </c:strCache>
            </c:strRef>
          </c:cat>
          <c:val>
            <c:numRef>
              <c:f>'Ark3'!$I$157:$I$166</c:f>
              <c:numCache>
                <c:formatCode>0%</c:formatCode>
                <c:ptCount val="10"/>
                <c:pt idx="0">
                  <c:v>0.10087011779733168</c:v>
                </c:pt>
                <c:pt idx="1">
                  <c:v>0.11009261927605478</c:v>
                </c:pt>
                <c:pt idx="2">
                  <c:v>0.14605847849297193</c:v>
                </c:pt>
                <c:pt idx="3">
                  <c:v>1.6532532112621123E-2</c:v>
                </c:pt>
                <c:pt idx="4">
                  <c:v>7.6797025511713732E-2</c:v>
                </c:pt>
                <c:pt idx="5">
                  <c:v>0.31784187004434544</c:v>
                </c:pt>
                <c:pt idx="6">
                  <c:v>0.13706991341300701</c:v>
                </c:pt>
                <c:pt idx="7">
                  <c:v>3.0490436137023739E-2</c:v>
                </c:pt>
                <c:pt idx="9">
                  <c:v>6.4247007214930582E-2</c:v>
                </c:pt>
              </c:numCache>
            </c:numRef>
          </c:val>
        </c:ser>
        <c:ser>
          <c:idx val="1"/>
          <c:order val="1"/>
          <c:tx>
            <c:v>Anbud</c:v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'Ark3'!$L$157:$L$166</c:f>
              <c:numCache>
                <c:formatCode>0%</c:formatCode>
                <c:ptCount val="10"/>
                <c:pt idx="0">
                  <c:v>0.10116470235936968</c:v>
                </c:pt>
                <c:pt idx="1">
                  <c:v>0.13860260520200224</c:v>
                </c:pt>
                <c:pt idx="2">
                  <c:v>0.14389382588879845</c:v>
                </c:pt>
                <c:pt idx="3">
                  <c:v>2.0813856882170141E-2</c:v>
                </c:pt>
                <c:pt idx="4">
                  <c:v>9.6684663128941362E-2</c:v>
                </c:pt>
                <c:pt idx="5">
                  <c:v>0.28340837482784115</c:v>
                </c:pt>
                <c:pt idx="6">
                  <c:v>0.17256603774879731</c:v>
                </c:pt>
                <c:pt idx="7">
                  <c:v>3.8386350603032054E-2</c:v>
                </c:pt>
                <c:pt idx="9">
                  <c:v>4.4795833590475839E-3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14272"/>
        <c:axId val="113015808"/>
      </c:barChart>
      <c:catAx>
        <c:axId val="1130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015808"/>
        <c:crosses val="autoZero"/>
        <c:auto val="1"/>
        <c:lblAlgn val="ctr"/>
        <c:lblOffset val="100"/>
        <c:noMultiLvlLbl val="0"/>
      </c:catAx>
      <c:valAx>
        <c:axId val="1130158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3014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'Ark1'!$C$29</c:f>
              <c:strCache>
                <c:ptCount val="1"/>
                <c:pt idx="0">
                  <c:v>Årsresultat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'Ark1'!$D$28:$G$28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'Ark1'!$D$29:$G$29</c:f>
              <c:numCache>
                <c:formatCode>###\ ###\ ###\ ##0</c:formatCode>
                <c:ptCount val="4"/>
                <c:pt idx="0">
                  <c:v>252676</c:v>
                </c:pt>
                <c:pt idx="1">
                  <c:v>311999</c:v>
                </c:pt>
                <c:pt idx="2">
                  <c:v>125257</c:v>
                </c:pt>
                <c:pt idx="3">
                  <c:v>-17769</c:v>
                </c:pt>
              </c:numCache>
            </c:numRef>
          </c:val>
        </c:ser>
        <c:ser>
          <c:idx val="1"/>
          <c:order val="1"/>
          <c:tx>
            <c:strRef>
              <c:f>'Ark1'!$C$30</c:f>
              <c:strCache>
                <c:ptCount val="1"/>
                <c:pt idx="0">
                  <c:v>Driftsresultat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'Ark1'!$D$28:$G$28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'Ark1'!$D$30:$G$30</c:f>
              <c:numCache>
                <c:formatCode>###\ ###\ ###\ ##0</c:formatCode>
                <c:ptCount val="4"/>
                <c:pt idx="0">
                  <c:v>355377</c:v>
                </c:pt>
                <c:pt idx="1">
                  <c:v>449236</c:v>
                </c:pt>
                <c:pt idx="2">
                  <c:v>295718</c:v>
                </c:pt>
                <c:pt idx="3">
                  <c:v>155158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24192"/>
        <c:axId val="111625728"/>
      </c:barChart>
      <c:catAx>
        <c:axId val="1116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11625728"/>
        <c:crosses val="autoZero"/>
        <c:auto val="1"/>
        <c:lblAlgn val="ctr"/>
        <c:lblOffset val="100"/>
        <c:noMultiLvlLbl val="0"/>
      </c:catAx>
      <c:valAx>
        <c:axId val="111625728"/>
        <c:scaling>
          <c:orientation val="minMax"/>
        </c:scaling>
        <c:delete val="0"/>
        <c:axPos val="l"/>
        <c:majorGridlines/>
        <c:numFmt formatCode="###\ ###\ ###\ ##0" sourceLinked="1"/>
        <c:majorTickMark val="out"/>
        <c:minorTickMark val="none"/>
        <c:tickLblPos val="nextTo"/>
        <c:crossAx val="111624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'Ark2'!$BB$30</c:f>
              <c:strCache>
                <c:ptCount val="1"/>
                <c:pt idx="0">
                  <c:v>Månedslønn, Årsindeks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'Ark2'!$BC$29:$BF$29</c:f>
              <c:strCache>
                <c:ptCount val="4"/>
                <c:pt idx="0">
                  <c:v>Månedslønn (kr)</c:v>
                </c:pt>
                <c:pt idx="1">
                  <c:v>Månedslønn (kr)</c:v>
                </c:pt>
                <c:pt idx="2">
                  <c:v>Månedslønn (kr)</c:v>
                </c:pt>
                <c:pt idx="3">
                  <c:v>Månedslønn (kr)</c:v>
                </c:pt>
              </c:strCache>
            </c:strRef>
          </c:cat>
          <c:val>
            <c:numRef>
              <c:f>'Ark2'!$BC$30:$BF$30</c:f>
              <c:numCache>
                <c:formatCode>0.0\ %</c:formatCode>
                <c:ptCount val="4"/>
                <c:pt idx="0">
                  <c:v>3.4985422740524852E-2</c:v>
                </c:pt>
                <c:pt idx="1">
                  <c:v>3.0985915492957705E-2</c:v>
                </c:pt>
                <c:pt idx="2">
                  <c:v>3.5519125683060038E-2</c:v>
                </c:pt>
                <c:pt idx="3">
                  <c:v>3.4300791556728161E-2</c:v>
                </c:pt>
              </c:numCache>
            </c:numRef>
          </c:val>
        </c:ser>
        <c:ser>
          <c:idx val="2"/>
          <c:order val="1"/>
          <c:tx>
            <c:strRef>
              <c:f>'Ark2'!$BB$32</c:f>
              <c:strCache>
                <c:ptCount val="1"/>
                <c:pt idx="0">
                  <c:v>Månedslønn, kvartalsindeks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'Ark2'!$BC$29:$BF$29</c:f>
              <c:strCache>
                <c:ptCount val="4"/>
                <c:pt idx="0">
                  <c:v>Månedslønn (kr)</c:v>
                </c:pt>
                <c:pt idx="1">
                  <c:v>Månedslønn (kr)</c:v>
                </c:pt>
                <c:pt idx="2">
                  <c:v>Månedslønn (kr)</c:v>
                </c:pt>
                <c:pt idx="3">
                  <c:v>Månedslønn (kr)</c:v>
                </c:pt>
              </c:strCache>
            </c:strRef>
          </c:cat>
          <c:val>
            <c:numRef>
              <c:f>'Ark2'!$BC$32:$BF$32</c:f>
              <c:numCache>
                <c:formatCode>0.0\ %</c:formatCode>
                <c:ptCount val="4"/>
                <c:pt idx="0">
                  <c:v>3.4000000000000002E-2</c:v>
                </c:pt>
                <c:pt idx="1">
                  <c:v>3.5999999999999997E-2</c:v>
                </c:pt>
                <c:pt idx="2">
                  <c:v>3.5999999999999997E-2</c:v>
                </c:pt>
                <c:pt idx="3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696512"/>
        <c:axId val="111710592"/>
        <c:axId val="0"/>
      </c:bar3DChart>
      <c:catAx>
        <c:axId val="11169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710592"/>
        <c:crosses val="autoZero"/>
        <c:auto val="1"/>
        <c:lblAlgn val="ctr"/>
        <c:lblOffset val="100"/>
        <c:noMultiLvlLbl val="0"/>
      </c:catAx>
      <c:valAx>
        <c:axId val="111710592"/>
        <c:scaling>
          <c:orientation val="minMax"/>
        </c:scaling>
        <c:delete val="0"/>
        <c:axPos val="l"/>
        <c:majorGridlines/>
        <c:numFmt formatCode="0.0\ %" sourceLinked="1"/>
        <c:majorTickMark val="out"/>
        <c:minorTickMark val="none"/>
        <c:tickLblPos val="nextTo"/>
        <c:crossAx val="111696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'Ark1'!$A$14</c:f>
              <c:strCache>
                <c:ptCount val="1"/>
                <c:pt idx="0">
                  <c:v>Reparasjon og vedlikehold. Delkostnadsindeks 10,6</c:v>
                </c:pt>
              </c:strCache>
            </c:strRef>
          </c:tx>
          <c:marker>
            <c:symbol val="none"/>
          </c:marker>
          <c:cat>
            <c:strRef>
              <c:f>'Ark1'!$B$9:$O$9</c:f>
              <c:strCache>
                <c:ptCount val="14"/>
                <c:pt idx="0">
                  <c:v>2010K1</c:v>
                </c:pt>
                <c:pt idx="1">
                  <c:v>2010K2</c:v>
                </c:pt>
                <c:pt idx="2">
                  <c:v>2010K3</c:v>
                </c:pt>
                <c:pt idx="3">
                  <c:v>2010K4</c:v>
                </c:pt>
                <c:pt idx="4">
                  <c:v>2011K1</c:v>
                </c:pt>
                <c:pt idx="5">
                  <c:v>2011K2</c:v>
                </c:pt>
                <c:pt idx="6">
                  <c:v>2011K3</c:v>
                </c:pt>
                <c:pt idx="7">
                  <c:v>2011K4</c:v>
                </c:pt>
                <c:pt idx="8">
                  <c:v>2012K1</c:v>
                </c:pt>
                <c:pt idx="9">
                  <c:v>2012K2</c:v>
                </c:pt>
                <c:pt idx="10">
                  <c:v>2012K3</c:v>
                </c:pt>
                <c:pt idx="11">
                  <c:v>2012K4</c:v>
                </c:pt>
                <c:pt idx="12">
                  <c:v>2013K1</c:v>
                </c:pt>
                <c:pt idx="13">
                  <c:v>2013K2</c:v>
                </c:pt>
              </c:strCache>
            </c:strRef>
          </c:cat>
          <c:val>
            <c:numRef>
              <c:f>'Ark1'!$B$14:$O$14</c:f>
              <c:numCache>
                <c:formatCode>General</c:formatCode>
                <c:ptCount val="14"/>
                <c:pt idx="0">
                  <c:v>100</c:v>
                </c:pt>
                <c:pt idx="1">
                  <c:v>101.1</c:v>
                </c:pt>
                <c:pt idx="2">
                  <c:v>101.8</c:v>
                </c:pt>
                <c:pt idx="3">
                  <c:v>102.4</c:v>
                </c:pt>
                <c:pt idx="4">
                  <c:v>103.8</c:v>
                </c:pt>
                <c:pt idx="5">
                  <c:v>104.9</c:v>
                </c:pt>
                <c:pt idx="6">
                  <c:v>105.7</c:v>
                </c:pt>
                <c:pt idx="7">
                  <c:v>106.7</c:v>
                </c:pt>
                <c:pt idx="8">
                  <c:v>107.7</c:v>
                </c:pt>
                <c:pt idx="9">
                  <c:v>108.1</c:v>
                </c:pt>
                <c:pt idx="10">
                  <c:v>109.2</c:v>
                </c:pt>
                <c:pt idx="11">
                  <c:v>109.9</c:v>
                </c:pt>
                <c:pt idx="12">
                  <c:v>111</c:v>
                </c:pt>
                <c:pt idx="13">
                  <c:v>111.5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'Ark1'!$A$15</c:f>
              <c:strCache>
                <c:ptCount val="1"/>
                <c:pt idx="0">
                  <c:v>Administrasjon. Delkostnadsindeks 9,1</c:v>
                </c:pt>
              </c:strCache>
            </c:strRef>
          </c:tx>
          <c:marker>
            <c:symbol val="none"/>
          </c:marker>
          <c:cat>
            <c:strRef>
              <c:f>'Ark1'!$B$9:$O$9</c:f>
              <c:strCache>
                <c:ptCount val="14"/>
                <c:pt idx="0">
                  <c:v>2010K1</c:v>
                </c:pt>
                <c:pt idx="1">
                  <c:v>2010K2</c:v>
                </c:pt>
                <c:pt idx="2">
                  <c:v>2010K3</c:v>
                </c:pt>
                <c:pt idx="3">
                  <c:v>2010K4</c:v>
                </c:pt>
                <c:pt idx="4">
                  <c:v>2011K1</c:v>
                </c:pt>
                <c:pt idx="5">
                  <c:v>2011K2</c:v>
                </c:pt>
                <c:pt idx="6">
                  <c:v>2011K3</c:v>
                </c:pt>
                <c:pt idx="7">
                  <c:v>2011K4</c:v>
                </c:pt>
                <c:pt idx="8">
                  <c:v>2012K1</c:v>
                </c:pt>
                <c:pt idx="9">
                  <c:v>2012K2</c:v>
                </c:pt>
                <c:pt idx="10">
                  <c:v>2012K3</c:v>
                </c:pt>
                <c:pt idx="11">
                  <c:v>2012K4</c:v>
                </c:pt>
                <c:pt idx="12">
                  <c:v>2013K1</c:v>
                </c:pt>
                <c:pt idx="13">
                  <c:v>2013K2</c:v>
                </c:pt>
              </c:strCache>
            </c:strRef>
          </c:cat>
          <c:val>
            <c:numRef>
              <c:f>'Ark1'!$B$15:$O$15</c:f>
              <c:numCache>
                <c:formatCode>General</c:formatCode>
                <c:ptCount val="14"/>
                <c:pt idx="0">
                  <c:v>100</c:v>
                </c:pt>
                <c:pt idx="1">
                  <c:v>100.2</c:v>
                </c:pt>
                <c:pt idx="2">
                  <c:v>99.9</c:v>
                </c:pt>
                <c:pt idx="3">
                  <c:v>100.9</c:v>
                </c:pt>
                <c:pt idx="4">
                  <c:v>102.5</c:v>
                </c:pt>
                <c:pt idx="5">
                  <c:v>102.4</c:v>
                </c:pt>
                <c:pt idx="6">
                  <c:v>102.1</c:v>
                </c:pt>
                <c:pt idx="7">
                  <c:v>102.5</c:v>
                </c:pt>
                <c:pt idx="8">
                  <c:v>103.1</c:v>
                </c:pt>
                <c:pt idx="9">
                  <c:v>102.7</c:v>
                </c:pt>
                <c:pt idx="10">
                  <c:v>102.2</c:v>
                </c:pt>
                <c:pt idx="11">
                  <c:v>103.9</c:v>
                </c:pt>
                <c:pt idx="12">
                  <c:v>105.2</c:v>
                </c:pt>
                <c:pt idx="13">
                  <c:v>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79168"/>
        <c:axId val="116280704"/>
      </c:lineChart>
      <c:lineChart>
        <c:grouping val="standard"/>
        <c:varyColors val="0"/>
        <c:ser>
          <c:idx val="3"/>
          <c:order val="2"/>
          <c:tx>
            <c:strRef>
              <c:f>'Ark1'!$B$80</c:f>
              <c:strCache>
                <c:ptCount val="1"/>
                <c:pt idx="0">
                  <c:v>Kpi- vanlig regulering</c:v>
                </c:pt>
              </c:strCache>
            </c:strRef>
          </c:tx>
          <c:marker>
            <c:symbol val="none"/>
          </c:marker>
          <c:cat>
            <c:strRef>
              <c:f>'Ark1'!$C$79:$I$79</c:f>
              <c:strCache>
                <c:ptCount val="7"/>
                <c:pt idx="0">
                  <c:v>Sommer 2010</c:v>
                </c:pt>
                <c:pt idx="1">
                  <c:v>Vinter 2011</c:v>
                </c:pt>
                <c:pt idx="2">
                  <c:v>Sommer 2011</c:v>
                </c:pt>
                <c:pt idx="3">
                  <c:v>Vinter 2012</c:v>
                </c:pt>
                <c:pt idx="4">
                  <c:v>Sommer 2012</c:v>
                </c:pt>
                <c:pt idx="5">
                  <c:v>Vinter 2013</c:v>
                </c:pt>
                <c:pt idx="6">
                  <c:v>Sommer 2013</c:v>
                </c:pt>
              </c:strCache>
            </c:strRef>
          </c:cat>
          <c:val>
            <c:numRef>
              <c:f>'Ark1'!$C$80:$I$80</c:f>
              <c:numCache>
                <c:formatCode>General</c:formatCode>
                <c:ptCount val="7"/>
                <c:pt idx="0">
                  <c:v>101.28507736690271</c:v>
                </c:pt>
                <c:pt idx="1">
                  <c:v>101.311303435615</c:v>
                </c:pt>
                <c:pt idx="2">
                  <c:v>102.71439811172304</c:v>
                </c:pt>
                <c:pt idx="3">
                  <c:v>102.5177025963808</c:v>
                </c:pt>
                <c:pt idx="4">
                  <c:v>103.35693679517441</c:v>
                </c:pt>
                <c:pt idx="5">
                  <c:v>103.3307107264621</c:v>
                </c:pt>
                <c:pt idx="6">
                  <c:v>105.0091791240493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88128"/>
        <c:axId val="116286592"/>
      </c:lineChart>
      <c:catAx>
        <c:axId val="116279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280704"/>
        <c:crosses val="autoZero"/>
        <c:auto val="1"/>
        <c:lblAlgn val="ctr"/>
        <c:lblOffset val="100"/>
        <c:noMultiLvlLbl val="0"/>
      </c:catAx>
      <c:valAx>
        <c:axId val="116280704"/>
        <c:scaling>
          <c:orientation val="minMax"/>
          <c:min val="8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6279168"/>
        <c:crosses val="autoZero"/>
        <c:crossBetween val="between"/>
      </c:valAx>
      <c:valAx>
        <c:axId val="116286592"/>
        <c:scaling>
          <c:orientation val="minMax"/>
          <c:max val="115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crossAx val="116288128"/>
        <c:crosses val="max"/>
        <c:crossBetween val="between"/>
      </c:valAx>
      <c:catAx>
        <c:axId val="116288128"/>
        <c:scaling>
          <c:orientation val="minMax"/>
        </c:scaling>
        <c:delete val="0"/>
        <c:axPos val="t"/>
        <c:majorTickMark val="out"/>
        <c:minorTickMark val="none"/>
        <c:tickLblPos val="nextTo"/>
        <c:crossAx val="116286592"/>
        <c:crosses val="max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AE5CD-AA4C-4F18-BAEA-9855814A9DA3}" type="datetime1">
              <a:rPr lang="en-US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385C54-DC45-4A8B-BFE0-C64C294D6B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80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9D8C1-D396-443C-A527-ADC85245EA3B}" type="datetime1">
              <a:rPr lang="en-US"/>
              <a:pPr/>
              <a:t>11/25/2013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D6AFF5-C550-4119-BF54-84BAA0243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2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4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Ikkje alt svart og kvit, Det finst nyanser</a:t>
            </a:r>
          </a:p>
          <a:p>
            <a:pPr marL="171450" indent="-171450">
              <a:buFontTx/>
              <a:buChar char="-"/>
            </a:pPr>
            <a:r>
              <a:rPr lang="nb-NO" dirty="0"/>
              <a:t> </a:t>
            </a:r>
            <a:r>
              <a:rPr lang="nb-NO" dirty="0" smtClean="0"/>
              <a:t>Det er en utbredt oppfatning at anbudskontraktene er ubalanserte.</a:t>
            </a:r>
          </a:p>
          <a:p>
            <a:pPr marL="171450" indent="-171450">
              <a:buFontTx/>
              <a:buChar char="-"/>
            </a:pPr>
            <a:r>
              <a:rPr lang="nb-NO" dirty="0"/>
              <a:t> </a:t>
            </a: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Det er av betydning korleisn adm.selskapet håndterer oppfølging av kontrakten.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Kutte produksjon en  retning. Selskapet har likevel kostneden med å få sjåfør og buss til bake til stasjonering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Bare delvis betale for produksjonøkningen. Ny buss og sjåfør betales men ikke rutekm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Ikke kompensere for  feil indeksen på SSB-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Forlenge kontrakter som er inngått før bussbarnsjen, og ikke betale for ekstra lønn (gjort i flere anbudskontrakterei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La selskapet ta risiko for  framkommeligheten på vegnettet.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smtClean="0"/>
              <a:t>Kontraktsadministrasjon 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S</a:t>
            </a:r>
            <a:r>
              <a:rPr lang="nb-NO" dirty="0" smtClean="0"/>
              <a:t>elskap til Selskap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Person til person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Nivå i organisasjonen </a:t>
            </a:r>
          </a:p>
          <a:p>
            <a:pPr marL="628650" lvl="1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smtClean="0"/>
              <a:t>Dersom ikke  endringer i kontraktene,  gjennomfør balsnering  i håndheving av kontraktene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8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725085" y="4698609"/>
            <a:ext cx="5438140" cy="44669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 </a:t>
            </a:r>
            <a:r>
              <a:rPr lang="nb-NO" dirty="0" smtClean="0"/>
              <a:t>85 % av markedet er ute på konkurranse om man regner med Sunnfjord og Austagder.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smtClean="0"/>
              <a:t>Frå  som å regionale selskaper  til  nasjonale aktører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Ofte del av større transport konsern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Nettbuss buss, tog og virkshomhet i Danmark, Sverige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Boreal båt buss ferje trikk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Torghatten båt, buss, ferje  og no også fly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Tide, Danmark</a:t>
            </a:r>
          </a:p>
          <a:p>
            <a:pPr marL="628650" lvl="1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8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Økonomisk utvikling</a:t>
            </a:r>
          </a:p>
          <a:p>
            <a:endParaRPr lang="nb-NO" dirty="0"/>
          </a:p>
          <a:p>
            <a:r>
              <a:rPr lang="nb-NO" dirty="0" smtClean="0"/>
              <a:t>Omsetning i 2012 er 12, 4 milliarder</a:t>
            </a:r>
          </a:p>
          <a:p>
            <a:endParaRPr lang="nb-NO" dirty="0"/>
          </a:p>
          <a:p>
            <a:r>
              <a:rPr lang="nb-NO" dirty="0" smtClean="0"/>
              <a:t>Prognosene for 2013 er utfordrende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20206"/>
              </p:ext>
            </p:extLst>
          </p:nvPr>
        </p:nvGraphicFramePr>
        <p:xfrm>
          <a:off x="1605006" y="6398891"/>
          <a:ext cx="4067591" cy="334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Lysbilde" r:id="rId5" imgW="4570532" imgH="3427618" progId="PowerPoint.Slide.12">
                  <p:embed/>
                </p:oleObj>
              </mc:Choice>
              <mc:Fallback>
                <p:oleObj name="Lysbilde" r:id="rId5" imgW="4570532" imgH="3427618" progId="PowerPoint.Slide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006" y="6398891"/>
                        <a:ext cx="4067591" cy="3341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60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8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9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7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raster i bunn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arbeidsliv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55786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4" name="Rektangel 13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detgodeliv.jpg"/>
          <p:cNvPicPr>
            <a:picLocks noChangeAspect="1"/>
          </p:cNvPicPr>
          <p:nvPr userDrawn="1"/>
        </p:nvPicPr>
        <p:blipFill>
          <a:blip r:embed="rId2"/>
          <a:srcRect l="619"/>
          <a:stretch>
            <a:fillRect/>
          </a:stretch>
        </p:blipFill>
        <p:spPr>
          <a:xfrm>
            <a:off x="0" y="-2325"/>
            <a:ext cx="9173061" cy="6858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astatu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56009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5013324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3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08.09.22-nh-0039-flatten.gif"/>
          <p:cNvPicPr>
            <a:picLocks noChangeAspect="1"/>
          </p:cNvPicPr>
          <p:nvPr userDrawn="1"/>
        </p:nvPicPr>
        <p:blipFill>
          <a:blip r:embed="rId2"/>
          <a:srcRect l="6602"/>
          <a:stretch>
            <a:fillRect/>
          </a:stretch>
        </p:blipFill>
        <p:spPr>
          <a:xfrm>
            <a:off x="-19050" y="0"/>
            <a:ext cx="9173524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øy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3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Klatr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743"/>
            <a:ext cx="9144000" cy="6855257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natu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743"/>
            <a:ext cx="9153525" cy="6855257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03800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31507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3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billy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9163050" cy="6876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51544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ban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333" cy="6912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295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9" y="5344043"/>
            <a:ext cx="1564409" cy="5037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verden.jp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9526" y="-2027"/>
            <a:ext cx="9177794" cy="6858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5003800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79145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610600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akgrunnsbilde, tekstbokser og logo og raster i b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e 12"/>
          <p:cNvGrpSpPr/>
          <p:nvPr userDrawn="1"/>
        </p:nvGrpSpPr>
        <p:grpSpPr>
          <a:xfrm>
            <a:off x="4578046" y="3530900"/>
            <a:ext cx="3927780" cy="2517475"/>
            <a:chOff x="4578045" y="3530900"/>
            <a:chExt cx="3945249" cy="2517475"/>
          </a:xfrm>
        </p:grpSpPr>
        <p:sp>
          <p:nvSpPr>
            <p:cNvPr id="4" name="Snip Single Corner Rectangle 8"/>
            <p:cNvSpPr/>
            <p:nvPr userDrawn="1"/>
          </p:nvSpPr>
          <p:spPr>
            <a:xfrm>
              <a:off x="4587570" y="4030819"/>
              <a:ext cx="3935724" cy="2017556"/>
            </a:xfrm>
            <a:prstGeom prst="snip1Rect">
              <a:avLst/>
            </a:prstGeom>
            <a:solidFill>
              <a:schemeClr val="bg1">
                <a:alpha val="70000"/>
              </a:schemeClr>
            </a:solidFill>
            <a:ln w="57150" cmpd="sng">
              <a:solidFill>
                <a:srgbClr val="FFFFFF">
                  <a:alpha val="5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Clr>
                  <a:srgbClr val="0087B3"/>
                </a:buClr>
              </a:pPr>
              <a:endParaRPr lang="nb-NO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4578045" y="3530900"/>
              <a:ext cx="3589380" cy="487892"/>
            </a:xfrm>
            <a:prstGeom prst="rect">
              <a:avLst/>
            </a:prstGeom>
            <a:solidFill>
              <a:srgbClr val="002943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endParaRPr>
            </a:p>
          </p:txBody>
        </p:sp>
      </p:grp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10100" y="3552825"/>
            <a:ext cx="3505200" cy="4572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skrive tekst</a:t>
            </a:r>
            <a:endParaRPr lang="nb-NO" dirty="0"/>
          </a:p>
        </p:txBody>
      </p:sp>
      <p:sp>
        <p:nvSpPr>
          <p:cNvPr id="18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4543425" y="4059238"/>
            <a:ext cx="3876675" cy="1960562"/>
          </a:xfrm>
        </p:spPr>
        <p:txBody>
          <a:bodyPr lIns="0" rIns="0">
            <a:normAutofit/>
          </a:bodyPr>
          <a:lstStyle>
            <a:lvl1pPr indent="0" algn="l">
              <a:buNone/>
              <a:defRPr sz="3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2" y="621356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274638"/>
            <a:ext cx="794385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600200"/>
            <a:ext cx="794385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24650" y="6356350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92088" y="6356350"/>
            <a:ext cx="3121479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A94A588-5B2D-41D7-ACE9-4782F60A0AA9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86" y="274638"/>
            <a:ext cx="8218714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922" y="285524"/>
            <a:ext cx="79438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e med sort bakgrunn for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ilde, tekstboks og  logo og raster i bun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nip Single Corner Rectangle 8"/>
          <p:cNvSpPr/>
          <p:nvPr userDrawn="1"/>
        </p:nvSpPr>
        <p:spPr>
          <a:xfrm>
            <a:off x="4448175" y="3611719"/>
            <a:ext cx="4305300" cy="1731806"/>
          </a:xfrm>
          <a:prstGeom prst="snip1Rect">
            <a:avLst/>
          </a:prstGeom>
          <a:solidFill>
            <a:schemeClr val="bg1">
              <a:alpha val="65000"/>
            </a:schemeClr>
          </a:solidFill>
          <a:ln w="57150" cmpd="sng">
            <a:solidFill>
              <a:srgbClr val="FFFF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0087B3"/>
              </a:buClr>
            </a:pPr>
            <a:endParaRPr lang="nb-NO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4495799" y="3665538"/>
            <a:ext cx="4276725" cy="1649412"/>
          </a:xfrm>
        </p:spPr>
        <p:txBody>
          <a:bodyPr anchor="t" anchorCtr="0"/>
          <a:lstStyle>
            <a:lvl1pPr>
              <a:buClr>
                <a:srgbClr val="0087B3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skrive tekst</a:t>
            </a:r>
            <a:endParaRPr lang="nb-NO" dirty="0"/>
          </a:p>
        </p:txBody>
      </p:sp>
      <p:pic>
        <p:nvPicPr>
          <p:cNvPr id="11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7" y="6173746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t Tittellysbilde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 smtClean="0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70594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12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70594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ompas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438"/>
            <a:ext cx="9148665" cy="68508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2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blyant.jpg"/>
          <p:cNvPicPr>
            <a:picLocks noChangeAspect="1"/>
          </p:cNvPicPr>
          <p:nvPr userDrawn="1"/>
        </p:nvPicPr>
        <p:blipFill>
          <a:blip r:embed="rId2"/>
          <a:srcRect t="-145" b="-131"/>
          <a:stretch>
            <a:fillRect/>
          </a:stretch>
        </p:blipFill>
        <p:spPr>
          <a:xfrm>
            <a:off x="0" y="-9526"/>
            <a:ext cx="9241616" cy="6912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5" name="Rektangel 14"/>
          <p:cNvSpPr/>
          <p:nvPr userDrawn="1"/>
        </p:nvSpPr>
        <p:spPr>
          <a:xfrm rot="16200000">
            <a:off x="8667750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uleramme.jpg"/>
          <p:cNvPicPr>
            <a:picLocks/>
          </p:cNvPicPr>
          <p:nvPr userDrawn="1"/>
        </p:nvPicPr>
        <p:blipFill>
          <a:blip r:embed="rId2"/>
          <a:srcRect l="1132" r="-70"/>
          <a:stretch>
            <a:fillRect/>
          </a:stretch>
        </p:blipFill>
        <p:spPr>
          <a:xfrm>
            <a:off x="0" y="3489"/>
            <a:ext cx="9153525" cy="68508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4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2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jak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813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5" name="Rektangel 14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7463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086" y="6356350"/>
            <a:ext cx="385354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fld id="{3490BB78-907C-42C3-9DA8-E03BC8D4AB14}" type="slidenum">
              <a:rPr lang="nb-NO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/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7" y="6257471"/>
            <a:ext cx="1522730" cy="489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08" r:id="rId3"/>
    <p:sldLayoutId id="2147483702" r:id="rId4"/>
    <p:sldLayoutId id="2147483673" r:id="rId5"/>
    <p:sldLayoutId id="2147483677" r:id="rId6"/>
    <p:sldLayoutId id="2147483678" r:id="rId7"/>
    <p:sldLayoutId id="2147483679" r:id="rId8"/>
    <p:sldLayoutId id="2147483701" r:id="rId9"/>
    <p:sldLayoutId id="2147483697" r:id="rId10"/>
    <p:sldLayoutId id="2147483698" r:id="rId11"/>
    <p:sldLayoutId id="2147483680" r:id="rId12"/>
    <p:sldLayoutId id="2147483681" r:id="rId13"/>
    <p:sldLayoutId id="2147483682" r:id="rId14"/>
    <p:sldLayoutId id="2147483699" r:id="rId15"/>
    <p:sldLayoutId id="2147483683" r:id="rId16"/>
    <p:sldLayoutId id="2147483700" r:id="rId17"/>
    <p:sldLayoutId id="2147483684" r:id="rId18"/>
    <p:sldLayoutId id="2147483685" r:id="rId19"/>
    <p:sldLayoutId id="2147483674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706" r:id="rId27"/>
    <p:sldLayoutId id="2147483686" r:id="rId28"/>
    <p:sldLayoutId id="2147483693" r:id="rId29"/>
    <p:sldLayoutId id="2147483694" r:id="rId30"/>
    <p:sldLayoutId id="2147483695" r:id="rId31"/>
    <p:sldLayoutId id="2147483696" r:id="rId32"/>
    <p:sldLayoutId id="2147483705" r:id="rId33"/>
  </p:sldLayoutIdLst>
  <p:transition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533400" indent="-2619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8048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HP\Skrivebord\Kunder\NHO\UNNI ut\PPT MAL brukerveiledning\HVIT STRIPE.png"/>
          <p:cNvPicPr>
            <a:picLocks noChangeAspect="1" noChangeArrowheads="1"/>
          </p:cNvPicPr>
          <p:nvPr/>
        </p:nvPicPr>
        <p:blipFill>
          <a:blip r:embed="rId2" cstate="print"/>
          <a:srcRect t="20923"/>
          <a:stretch>
            <a:fillRect/>
          </a:stretch>
        </p:blipFill>
        <p:spPr bwMode="auto">
          <a:xfrm>
            <a:off x="0" y="6159500"/>
            <a:ext cx="9144000" cy="755564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0319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890E4877-BAF8-4EA1-A929-9D220FE6F5CD}" type="datetime1">
              <a:rPr lang="nb-NO" kern="1200">
                <a:ea typeface="ＭＳ Ｐゴシック" pitchFamily="35" charset="-128"/>
                <a:cs typeface="Tahoma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25.11.2013</a:t>
            </a:fld>
            <a:endParaRPr lang="nb-NO" kern="1200" dirty="0"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8034" y="6356350"/>
            <a:ext cx="35786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nb-NO" kern="1200" dirty="0">
                <a:ea typeface="ＭＳ Ｐゴシック" pitchFamily="35" charset="-128"/>
                <a:cs typeface="Tahoma" pitchFamily="34" charset="0"/>
              </a:rPr>
              <a:t>[Presentasjonsheading]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3490BB78-907C-42C3-9DA8-E03BC8D4AB14}" type="slidenum">
              <a:rPr lang="nb-NO" kern="1200">
                <a:ea typeface="ＭＳ Ｐゴシック" pitchFamily="35" charset="-128"/>
                <a:cs typeface="Tahoma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kern="1200" dirty="0"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12" name="Bild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7" y="6257471"/>
            <a:ext cx="1522730" cy="489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360363" indent="-1857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542925" indent="-187325" algn="l" defTabSz="457200" rtl="0" eaLnBrk="1" fontAlgn="base" hangingPunct="1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Kommentar på dialogmøte</a:t>
            </a:r>
            <a:br>
              <a:rPr lang="nb-NO" dirty="0" smtClean="0"/>
            </a:br>
            <a:r>
              <a:rPr lang="nb-NO" dirty="0" smtClean="0"/>
              <a:t>- Overordnede perspektiver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Framtidige indeksreguleringer må unngå utslag som vinter 2013!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7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19089"/>
              </p:ext>
            </p:extLst>
          </p:nvPr>
        </p:nvGraphicFramePr>
        <p:xfrm>
          <a:off x="742950" y="1600200"/>
          <a:ext cx="79438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674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i alle fall delindeksene fra bussindeksen!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sz="1600" dirty="0" smtClean="0"/>
              <a:t>Reparasjon og vedlikehold, administrasjon vs kpi-regulering</a:t>
            </a:r>
            <a:endParaRPr lang="nb-NO" sz="1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3254832" y="6356350"/>
            <a:ext cx="3121512" cy="365125"/>
          </a:xfrm>
          <a:prstGeom prst="rect">
            <a:avLst/>
          </a:prstGeom>
        </p:spPr>
        <p:txBody>
          <a:bodyPr/>
          <a:lstStyle/>
          <a:p>
            <a:r>
              <a:rPr lang="nb-NO" sz="1400" dirty="0"/>
              <a:t>Kilde: SSB</a:t>
            </a:r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</p:nvPr>
        </p:nvGraphicFramePr>
        <p:xfrm>
          <a:off x="742950" y="1600200"/>
          <a:ext cx="79438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620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Kontraktsvilkår og kontraktsadminisitrasjon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308884"/>
              </p:ext>
            </p:extLst>
          </p:nvPr>
        </p:nvGraphicFramePr>
        <p:xfrm>
          <a:off x="970669" y="1688123"/>
          <a:ext cx="7469944" cy="3650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86"/>
                <a:gridCol w="1867486"/>
                <a:gridCol w="1867486"/>
                <a:gridCol w="1867486"/>
              </a:tblGrid>
              <a:tr h="475930">
                <a:tc>
                  <a:txBody>
                    <a:bodyPr/>
                    <a:lstStyle/>
                    <a:p>
                      <a:pPr algn="l" fontAlgn="t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nb-NO" sz="2800" b="1" u="none" strike="noStrike" dirty="0">
                          <a:effectLst/>
                        </a:rPr>
                        <a:t>Kontraktsvilkår</a:t>
                      </a:r>
                      <a:endParaRPr lang="nb-NO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60501">
                <a:tc>
                  <a:txBody>
                    <a:bodyPr/>
                    <a:lstStyle/>
                    <a:p>
                      <a:pPr algn="l" fontAlgn="t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800" b="1" u="none" strike="noStrike" dirty="0">
                          <a:effectLst/>
                        </a:rPr>
                        <a:t>Ubalanserte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800" b="1" u="none" strike="noStrike" dirty="0">
                          <a:effectLst/>
                        </a:rPr>
                        <a:t>Balanserte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3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b-NO" sz="2800" b="1" u="none" strike="noStrike" dirty="0" smtClean="0">
                          <a:effectLst/>
                        </a:rPr>
                        <a:t>Kontrakts-administrasjon</a:t>
                      </a:r>
                      <a:endParaRPr lang="nb-NO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800" b="1" u="none" strike="noStrike" dirty="0">
                          <a:effectLst/>
                        </a:rPr>
                        <a:t>Bokstavtro og hardhendt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151">
                <a:tc vMerge="1">
                  <a:txBody>
                    <a:bodyPr/>
                    <a:lstStyle/>
                    <a:p>
                      <a:pPr algn="l" fontAlgn="t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800" b="1" u="none" strike="noStrike" dirty="0" smtClean="0">
                          <a:effectLst/>
                        </a:rPr>
                        <a:t>Løsningsorientert og samarbeid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54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er behov ny kontraktsfilosofi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vert" anchor="b" anchorCtr="0"/>
          <a:lstStyle/>
          <a:p>
            <a:pPr marL="0" indent="0">
              <a:buNone/>
            </a:pPr>
            <a:r>
              <a:rPr lang="nb-NO" sz="1400" dirty="0" smtClean="0"/>
              <a:t>Selskapene innflytelse</a:t>
            </a:r>
            <a:endParaRPr lang="nb-NO" sz="1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1992088" y="6356350"/>
            <a:ext cx="3121479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13</a:t>
            </a:fld>
            <a:endParaRPr lang="nb-NO" dirty="0"/>
          </a:p>
        </p:txBody>
      </p:sp>
      <p:cxnSp>
        <p:nvCxnSpPr>
          <p:cNvPr id="8" name="Rett linje 7"/>
          <p:cNvCxnSpPr/>
          <p:nvPr/>
        </p:nvCxnSpPr>
        <p:spPr>
          <a:xfrm>
            <a:off x="1695450" y="1771648"/>
            <a:ext cx="0" cy="3971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1543050" y="5591175"/>
            <a:ext cx="426720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>
            <a:off x="1695450" y="17716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5505450" y="5725954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Høg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1857375" y="5725954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Lav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114809" y="5259229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Lav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1162818" y="1849279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</a:rPr>
              <a:t>Høg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2543175" y="5753098"/>
            <a:ext cx="2526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Tahoma" pitchFamily="34" charset="0"/>
                <a:ea typeface="Tahoma" pitchFamily="34" charset="0"/>
              </a:rPr>
              <a:t>Fylkeskommunens innflytelse</a:t>
            </a:r>
          </a:p>
          <a:p>
            <a:r>
              <a:rPr lang="nb-NO" sz="1400" dirty="0" smtClean="0">
                <a:latin typeface="Tahoma" pitchFamily="34" charset="0"/>
                <a:ea typeface="Tahoma" pitchFamily="34" charset="0"/>
              </a:rPr>
              <a:t>Spesifikasjon/detaljeringsnivå</a:t>
            </a:r>
            <a:endParaRPr lang="nb-NO" sz="1400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047491" y="1962864"/>
            <a:ext cx="1105284" cy="1066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Fram til 1995</a:t>
            </a:r>
            <a:endParaRPr lang="nb-NO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181475" y="4267200"/>
            <a:ext cx="1205681" cy="11151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Dagens kontrakter </a:t>
            </a:r>
            <a:endParaRPr lang="nb-NO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8" name="Rett pil 27"/>
          <p:cNvCxnSpPr/>
          <p:nvPr/>
        </p:nvCxnSpPr>
        <p:spPr>
          <a:xfrm flipH="1" flipV="1">
            <a:off x="3806663" y="4545986"/>
            <a:ext cx="289087" cy="139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>
            <a:off x="2811918" y="3028950"/>
            <a:ext cx="119158" cy="36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2574747" y="3389619"/>
            <a:ext cx="1454327" cy="1323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Partner-</a:t>
            </a:r>
          </a:p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skapsmodell</a:t>
            </a:r>
            <a:endParaRPr lang="nb-NO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kstSylinder 36"/>
          <p:cNvSpPr txBox="1"/>
          <p:nvPr/>
        </p:nvSpPr>
        <p:spPr>
          <a:xfrm>
            <a:off x="4029074" y="1773045"/>
            <a:ext cx="5240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Mer kollektivtransport for pengene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Kollektivtransport som tar markedsandeler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Forutsigbarhet for fylkeskommunenes økonomi</a:t>
            </a:r>
            <a:endParaRPr lang="nb-NO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lønnsomhet i bransjen</a:t>
            </a:r>
          </a:p>
        </p:txBody>
      </p:sp>
    </p:spTree>
    <p:extLst>
      <p:ext uri="{BB962C8B-B14F-4D97-AF65-F5344CB8AC3E}">
        <p14:creationId xmlns:p14="http://schemas.microsoft.com/office/powerpoint/2010/main" val="1793958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Markedssituasjonen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- basert på rutekm i kontrakter med fylkeskommunene</a:t>
            </a:r>
            <a:br>
              <a:rPr lang="nb-NO" sz="1600" dirty="0" smtClean="0"/>
            </a:b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10300" y="6356350"/>
            <a:ext cx="1884546" cy="365125"/>
          </a:xfrm>
        </p:spPr>
        <p:txBody>
          <a:bodyPr/>
          <a:lstStyle/>
          <a:p>
            <a:r>
              <a:rPr lang="nb-NO" dirty="0" smtClean="0"/>
              <a:t>Kilde: Kontraktsoversikt fra Kollektivtrafikkforeningen,SSB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2</a:t>
            </a:fld>
            <a:endParaRPr lang="nb-NO" dirty="0"/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2815"/>
              </p:ext>
            </p:extLst>
          </p:nvPr>
        </p:nvGraphicFramePr>
        <p:xfrm>
          <a:off x="866274" y="1530417"/>
          <a:ext cx="6795436" cy="452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32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for  bussnæringen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Kilde: Proff forvaltning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3</a:t>
            </a:fld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99807"/>
              </p:ext>
            </p:extLst>
          </p:nvPr>
        </p:nvGraphicFramePr>
        <p:xfrm>
          <a:off x="742950" y="1600200"/>
          <a:ext cx="79438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362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enkle fakta: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Velfungerende konkurranse med tilstrekkelig mange aktører per anbud i dag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 6 store har 89 % av markedet, og 94 % av den konkurranseutsatte delen av markedet.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Lav eller ingen lønnsomhet i sum for de 6 store i 2012.</a:t>
            </a:r>
          </a:p>
          <a:p>
            <a:endParaRPr lang="nb-NO" dirty="0"/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Det må bli grunnlag for langsiktig lønnsom drift i kontraktene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6109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NHO Transports </a:t>
            </a:r>
            <a:r>
              <a:rPr lang="nb-NO" dirty="0" smtClean="0"/>
              <a:t>utgangspunkt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3699" y="1792705"/>
            <a:ext cx="7943850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Utvikling </a:t>
            </a:r>
            <a:r>
              <a:rPr lang="nb-NO" dirty="0"/>
              <a:t>av </a:t>
            </a:r>
            <a:r>
              <a:rPr lang="nb-NO" dirty="0" smtClean="0"/>
              <a:t>standardkontrakter eller veiledere</a:t>
            </a:r>
            <a:endParaRPr lang="nb-NO" dirty="0"/>
          </a:p>
          <a:p>
            <a:pPr lvl="1"/>
            <a:r>
              <a:rPr lang="nb-NO" dirty="0" smtClean="0"/>
              <a:t>Juridiske </a:t>
            </a:r>
            <a:r>
              <a:rPr lang="nb-NO" dirty="0"/>
              <a:t>vilkår</a:t>
            </a:r>
          </a:p>
          <a:p>
            <a:pPr lvl="1"/>
            <a:r>
              <a:rPr lang="nb-NO" dirty="0" smtClean="0"/>
              <a:t>Prising av kontrakter</a:t>
            </a:r>
          </a:p>
          <a:p>
            <a:pPr lvl="1"/>
            <a:r>
              <a:rPr lang="nb-NO" dirty="0" smtClean="0"/>
              <a:t>Bruk </a:t>
            </a:r>
            <a:r>
              <a:rPr lang="nb-NO" dirty="0"/>
              <a:t>av materiellbeskrivelse</a:t>
            </a:r>
          </a:p>
          <a:p>
            <a:pPr lvl="1"/>
            <a:r>
              <a:rPr lang="nb-NO" dirty="0" smtClean="0"/>
              <a:t>Insitamentsbeskrivelser</a:t>
            </a:r>
          </a:p>
          <a:p>
            <a:pPr lvl="1"/>
            <a:r>
              <a:rPr lang="nb-NO" dirty="0" smtClean="0"/>
              <a:t>Indeksregulering</a:t>
            </a:r>
          </a:p>
          <a:p>
            <a:pPr marL="271462" lvl="1" indent="0">
              <a:buNone/>
            </a:pPr>
            <a:endParaRPr lang="nb-NO" dirty="0" smtClean="0"/>
          </a:p>
          <a:p>
            <a:r>
              <a:rPr lang="nb-NO" dirty="0" smtClean="0"/>
              <a:t>Balanserte </a:t>
            </a:r>
            <a:r>
              <a:rPr lang="nb-NO" dirty="0"/>
              <a:t>kontrakter</a:t>
            </a:r>
          </a:p>
          <a:p>
            <a:pPr lvl="1"/>
            <a:r>
              <a:rPr lang="nb-NO" dirty="0"/>
              <a:t>Bruk av bussindeks</a:t>
            </a:r>
          </a:p>
          <a:p>
            <a:pPr lvl="1"/>
            <a:r>
              <a:rPr lang="nb-NO" dirty="0"/>
              <a:t>Mer balansert risiko for utvikling trafikkbildet</a:t>
            </a:r>
          </a:p>
          <a:p>
            <a:pPr lvl="1"/>
            <a:r>
              <a:rPr lang="nb-NO" dirty="0"/>
              <a:t>Balanserte endringspriser</a:t>
            </a:r>
          </a:p>
          <a:p>
            <a:pPr lvl="1"/>
            <a:r>
              <a:rPr lang="nb-NO" dirty="0"/>
              <a:t>Gjensidige opsjoner</a:t>
            </a:r>
          </a:p>
          <a:p>
            <a:pPr lvl="1"/>
            <a:r>
              <a:rPr lang="nb-NO" dirty="0"/>
              <a:t>Kun bruk av insentiver på områder hvor selskapene har reell </a:t>
            </a:r>
            <a:r>
              <a:rPr lang="nb-NO" dirty="0" smtClean="0"/>
              <a:t>påvirkning</a:t>
            </a:r>
          </a:p>
          <a:p>
            <a:pPr lvl="1"/>
            <a:r>
              <a:rPr lang="nb-NO" smtClean="0"/>
              <a:t>Konkurransenøytrale </a:t>
            </a:r>
            <a:r>
              <a:rPr lang="nb-NO" smtClean="0"/>
              <a:t>frikortbestemmelser</a:t>
            </a:r>
            <a:endParaRPr lang="nb-NO" dirty="0"/>
          </a:p>
          <a:p>
            <a:pPr marL="271462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3315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Prinsipp for prising av ruteproduksjon/endringer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Buss/Vogninnsats</a:t>
            </a:r>
          </a:p>
          <a:p>
            <a:endParaRPr lang="nb-NO" dirty="0"/>
          </a:p>
          <a:p>
            <a:r>
              <a:rPr lang="nb-NO" dirty="0" smtClean="0"/>
              <a:t>Rutekm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Rutetimer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6334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. Gebyrer erstattes av objektive målinger av 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Dagens </a:t>
            </a:r>
            <a:r>
              <a:rPr lang="nb-NO" dirty="0"/>
              <a:t>gebyrlister bør erstattes av objektive målinger av kvalitet og måles mot et fastsatt 0-nivå i kontraktene, </a:t>
            </a:r>
            <a:r>
              <a:rPr lang="nb-NO" dirty="0" smtClean="0"/>
              <a:t>som danner </a:t>
            </a:r>
            <a:r>
              <a:rPr lang="nb-NO" dirty="0"/>
              <a:t>grunnlag for et </a:t>
            </a:r>
            <a:r>
              <a:rPr lang="nb-NO" dirty="0" smtClean="0"/>
              <a:t>bonus/malussystem</a:t>
            </a:r>
          </a:p>
          <a:p>
            <a:pPr marL="271462" lvl="1" indent="0">
              <a:buNone/>
            </a:pPr>
            <a:endParaRPr lang="nb-NO" dirty="0" smtClean="0"/>
          </a:p>
          <a:p>
            <a:r>
              <a:rPr lang="nb-NO" dirty="0" smtClean="0"/>
              <a:t>0-nvået må  (mest mulig) ligge fast i perioden. Det må ikke bli vanskeligere å oppnå bonus i løpet av kontraktsperioden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Unngå dobbeltstraffing som i reisegarantiene</a:t>
            </a:r>
            <a:endParaRPr lang="nb-NO" dirty="0"/>
          </a:p>
          <a:p>
            <a:pPr lvl="2"/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489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. Opsjoner utløses når man har nådd fastsatte kvalitetsmål (kundemål)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49" y="1600200"/>
            <a:ext cx="8012143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 Opsjoner må være gjensidige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Leverer </a:t>
            </a:r>
            <a:r>
              <a:rPr lang="nb-NO" dirty="0"/>
              <a:t>selskapet i kontraktsperioden i tråd med fastsatte kvalitetskrav må trafikkselskapet få rett til </a:t>
            </a:r>
            <a:r>
              <a:rPr lang="nb-NO" dirty="0" smtClean="0"/>
              <a:t>kontraktsforlenging </a:t>
            </a:r>
            <a:r>
              <a:rPr lang="nb-NO" dirty="0"/>
              <a:t>slik at </a:t>
            </a:r>
            <a:r>
              <a:rPr lang="nb-NO" dirty="0" smtClean="0"/>
              <a:t>kontraktslengden </a:t>
            </a:r>
            <a:r>
              <a:rPr lang="nb-NO" dirty="0"/>
              <a:t>blir 10 år. Det bør avløse dagens </a:t>
            </a:r>
            <a:r>
              <a:rPr lang="nb-NO" dirty="0" smtClean="0"/>
              <a:t>ensidige </a:t>
            </a:r>
            <a:r>
              <a:rPr lang="nb-NO" dirty="0"/>
              <a:t>rett fra oppdragsgiverne til å utløse eventuelle opsjoner som oftest gir 1 år om gangen.</a:t>
            </a:r>
          </a:p>
          <a:p>
            <a:endParaRPr lang="nb-NO" dirty="0"/>
          </a:p>
          <a:p>
            <a:r>
              <a:rPr lang="nb-NO" dirty="0" smtClean="0"/>
              <a:t>Ved </a:t>
            </a:r>
            <a:r>
              <a:rPr lang="nb-NO" dirty="0"/>
              <a:t>gjentatte leveranser under et fastsatt </a:t>
            </a:r>
            <a:r>
              <a:rPr lang="nb-NO" dirty="0" smtClean="0"/>
              <a:t>kvalitetsnivå </a:t>
            </a:r>
            <a:r>
              <a:rPr lang="nb-NO" dirty="0"/>
              <a:t>må oppdragsgiver gis mulighet til å avslutte kontraktene.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9889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 smtClean="0"/>
              <a:t>100 </a:t>
            </a:r>
            <a:r>
              <a:rPr lang="nb-NO" dirty="0"/>
              <a:t>% av den totale godtgjørelsen </a:t>
            </a:r>
            <a:r>
              <a:rPr lang="nb-NO" dirty="0" smtClean="0"/>
              <a:t>skal reguleres</a:t>
            </a:r>
            <a:endParaRPr lang="nb-NO" dirty="0"/>
          </a:p>
          <a:p>
            <a:pPr lvl="0"/>
            <a:endParaRPr lang="nb-NO" dirty="0" smtClean="0"/>
          </a:p>
          <a:p>
            <a:pPr lvl="0"/>
            <a:r>
              <a:rPr lang="nb-NO" dirty="0" smtClean="0"/>
              <a:t>NHO </a:t>
            </a:r>
            <a:r>
              <a:rPr lang="nb-NO" dirty="0"/>
              <a:t>Transport anbefaler at regulering bør skje minst 4 ganger i året. </a:t>
            </a:r>
          </a:p>
          <a:p>
            <a:pPr lvl="0"/>
            <a:endParaRPr lang="nb-NO" dirty="0" smtClean="0"/>
          </a:p>
          <a:p>
            <a:pPr lvl="0"/>
            <a:r>
              <a:rPr lang="nb-NO" dirty="0" smtClean="0"/>
              <a:t>Første </a:t>
            </a:r>
            <a:r>
              <a:rPr lang="nb-NO" dirty="0"/>
              <a:t>regulering skjer ved driftsstart/oppstart av oppdraget</a:t>
            </a:r>
            <a:r>
              <a:rPr lang="nb-NO" dirty="0" smtClean="0"/>
              <a:t>.</a:t>
            </a:r>
          </a:p>
          <a:p>
            <a:pPr lvl="0"/>
            <a:endParaRPr lang="nb-NO" dirty="0"/>
          </a:p>
          <a:p>
            <a:pPr lvl="0"/>
            <a:r>
              <a:rPr lang="nb-NO" dirty="0" smtClean="0"/>
              <a:t>Bruk indeksene i kostnadsindeks for buss.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dirty="0" smtClean="0"/>
              <a:t>ndeksregulering av kontrakter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801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O Transport Presentasjon">
  <a:themeElements>
    <a:clrScheme name="NH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28663D"/>
      </a:hlink>
      <a:folHlink>
        <a:srgbClr val="4334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HO Presentasjon">
  <a:themeElements>
    <a:clrScheme name="NHO gjeldende 1">
      <a:dk1>
        <a:srgbClr val="002943"/>
      </a:dk1>
      <a:lt1>
        <a:srgbClr val="FFFFFF"/>
      </a:lt1>
      <a:dk2>
        <a:srgbClr val="0087B3"/>
      </a:dk2>
      <a:lt2>
        <a:srgbClr val="FFFFFF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004824"/>
      </a:hlink>
      <a:folHlink>
        <a:srgbClr val="A89A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004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NHO Transport Presentasjon</Template>
  <TotalTime>905</TotalTime>
  <Words>597</Words>
  <Application>Microsoft Office PowerPoint</Application>
  <PresentationFormat>Skjermfremvisning (4:3)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NHO Transport Presentasjon</vt:lpstr>
      <vt:lpstr>1_NHO Presentasjon</vt:lpstr>
      <vt:lpstr>Lysbilde</vt:lpstr>
      <vt:lpstr>Kommentar på dialogmøte - Overordnede perspektiver</vt:lpstr>
      <vt:lpstr>Markedssituasjonen - basert på rutekm i kontrakter med fylkeskommunene </vt:lpstr>
      <vt:lpstr>Resultater for  bussnæringen</vt:lpstr>
      <vt:lpstr>Noen enkle fakta: </vt:lpstr>
      <vt:lpstr>NHO Transports utgangspunkt </vt:lpstr>
      <vt:lpstr>1. Prinsipp for prising av ruteproduksjon/endringer</vt:lpstr>
      <vt:lpstr>2. Gebyrer erstattes av objektive målinger av kvalitet</vt:lpstr>
      <vt:lpstr>3. Opsjoner utløses når man har nådd fastsatte kvalitetsmål (kundemål)</vt:lpstr>
      <vt:lpstr>Indeksregulering av kontrakter</vt:lpstr>
      <vt:lpstr>Framtidige indeksreguleringer må unngå utslag som vinter 2013!</vt:lpstr>
      <vt:lpstr>Bruk i alle fall delindeksene fra bussindeksen! - Reparasjon og vedlikehold, administrasjon vs kpi-regulering</vt:lpstr>
      <vt:lpstr>Kontraktsvilkår og kontraktsadminisitrasjon</vt:lpstr>
      <vt:lpstr>Det er behov ny kontraktsfilosofi</vt:lpstr>
    </vt:vector>
  </TitlesOfParts>
  <Company>NHO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Kommentar til indeksveileder</dc:title>
  <dc:creator>Terje Sundfjord</dc:creator>
  <cp:lastModifiedBy>Riseng Kåre</cp:lastModifiedBy>
  <cp:revision>52</cp:revision>
  <cp:lastPrinted>2013-11-25T07:05:38Z</cp:lastPrinted>
  <dcterms:created xsi:type="dcterms:W3CDTF">2013-05-06T07:50:00Z</dcterms:created>
  <dcterms:modified xsi:type="dcterms:W3CDTF">2013-11-25T07:55:11Z</dcterms:modified>
</cp:coreProperties>
</file>