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8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9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0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2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13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14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15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9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84" r:id="rId5"/>
    <p:sldMasterId id="2147483803" r:id="rId6"/>
    <p:sldMasterId id="2147483822" r:id="rId7"/>
    <p:sldMasterId id="2147484482" r:id="rId8"/>
    <p:sldMasterId id="2147484506" r:id="rId9"/>
    <p:sldMasterId id="2147484529" r:id="rId10"/>
    <p:sldMasterId id="2147484553" r:id="rId11"/>
    <p:sldMasterId id="2147484578" r:id="rId12"/>
    <p:sldMasterId id="2147484601" r:id="rId13"/>
    <p:sldMasterId id="2147484624" r:id="rId14"/>
    <p:sldMasterId id="2147484647" r:id="rId15"/>
    <p:sldMasterId id="2147484670" r:id="rId16"/>
    <p:sldMasterId id="2147484693" r:id="rId17"/>
    <p:sldMasterId id="2147484717" r:id="rId18"/>
    <p:sldMasterId id="2147484741" r:id="rId19"/>
  </p:sldMasterIdLst>
  <p:notesMasterIdLst>
    <p:notesMasterId r:id="rId68"/>
  </p:notesMasterIdLst>
  <p:handoutMasterIdLst>
    <p:handoutMasterId r:id="rId69"/>
  </p:handoutMasterIdLst>
  <p:sldIdLst>
    <p:sldId id="376" r:id="rId20"/>
    <p:sldId id="506" r:id="rId21"/>
    <p:sldId id="507" r:id="rId22"/>
    <p:sldId id="508" r:id="rId23"/>
    <p:sldId id="509" r:id="rId24"/>
    <p:sldId id="513" r:id="rId25"/>
    <p:sldId id="514" r:id="rId26"/>
    <p:sldId id="510" r:id="rId27"/>
    <p:sldId id="511" r:id="rId28"/>
    <p:sldId id="512" r:id="rId29"/>
    <p:sldId id="490" r:id="rId30"/>
    <p:sldId id="516" r:id="rId31"/>
    <p:sldId id="480" r:id="rId32"/>
    <p:sldId id="457" r:id="rId33"/>
    <p:sldId id="459" r:id="rId34"/>
    <p:sldId id="456" r:id="rId35"/>
    <p:sldId id="460" r:id="rId36"/>
    <p:sldId id="461" r:id="rId37"/>
    <p:sldId id="466" r:id="rId38"/>
    <p:sldId id="501" r:id="rId39"/>
    <p:sldId id="502" r:id="rId40"/>
    <p:sldId id="503" r:id="rId41"/>
    <p:sldId id="504" r:id="rId42"/>
    <p:sldId id="505" r:id="rId43"/>
    <p:sldId id="473" r:id="rId44"/>
    <p:sldId id="478" r:id="rId45"/>
    <p:sldId id="484" r:id="rId46"/>
    <p:sldId id="475" r:id="rId47"/>
    <p:sldId id="476" r:id="rId48"/>
    <p:sldId id="380" r:id="rId49"/>
    <p:sldId id="444" r:id="rId50"/>
    <p:sldId id="483" r:id="rId51"/>
    <p:sldId id="477" r:id="rId52"/>
    <p:sldId id="486" r:id="rId53"/>
    <p:sldId id="485" r:id="rId54"/>
    <p:sldId id="406" r:id="rId55"/>
    <p:sldId id="381" r:id="rId56"/>
    <p:sldId id="515" r:id="rId57"/>
    <p:sldId id="258" r:id="rId58"/>
    <p:sldId id="491" r:id="rId59"/>
    <p:sldId id="492" r:id="rId60"/>
    <p:sldId id="493" r:id="rId61"/>
    <p:sldId id="494" r:id="rId62"/>
    <p:sldId id="495" r:id="rId63"/>
    <p:sldId id="496" r:id="rId64"/>
    <p:sldId id="497" r:id="rId65"/>
    <p:sldId id="498" r:id="rId66"/>
    <p:sldId id="499" r:id="rId67"/>
  </p:sldIdLst>
  <p:sldSz cx="9144000" cy="6858000" type="screen4x3"/>
  <p:notesSz cx="6797675" cy="9926638"/>
  <p:custDataLst>
    <p:tags r:id="rId7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2">
          <p15:clr>
            <a:srgbClr val="A4A3A4"/>
          </p15:clr>
        </p15:guide>
        <p15:guide id="2" orient="horz" pos="232">
          <p15:clr>
            <a:srgbClr val="A4A3A4"/>
          </p15:clr>
        </p15:guide>
        <p15:guide id="3" orient="horz" pos="1003">
          <p15:clr>
            <a:srgbClr val="A4A3A4"/>
          </p15:clr>
        </p15:guide>
        <p15:guide id="4" orient="horz" pos="2409">
          <p15:clr>
            <a:srgbClr val="A4A3A4"/>
          </p15:clr>
        </p15:guide>
        <p15:guide id="5" orient="horz" pos="2500">
          <p15:clr>
            <a:srgbClr val="A4A3A4"/>
          </p15:clr>
        </p15:guide>
        <p15:guide id="6" orient="horz" pos="3906">
          <p15:clr>
            <a:srgbClr val="A4A3A4"/>
          </p15:clr>
        </p15:guide>
        <p15:guide id="7" pos="136">
          <p15:clr>
            <a:srgbClr val="A4A3A4"/>
          </p15:clr>
        </p15:guide>
        <p15:guide id="8" pos="839">
          <p15:clr>
            <a:srgbClr val="A4A3A4"/>
          </p15:clr>
        </p15:guide>
        <p15:guide id="9" pos="930">
          <p15:clr>
            <a:srgbClr val="A4A3A4"/>
          </p15:clr>
        </p15:guide>
        <p15:guide id="10" pos="2835">
          <p15:clr>
            <a:srgbClr val="A4A3A4"/>
          </p15:clr>
        </p15:guide>
        <p15:guide id="11" pos="2925">
          <p15:clr>
            <a:srgbClr val="A4A3A4"/>
          </p15:clr>
        </p15:guide>
        <p15:guide id="12" pos="4830">
          <p15:clr>
            <a:srgbClr val="A4A3A4"/>
          </p15:clr>
        </p15:guide>
        <p15:guide id="13" pos="56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orient="horz" pos="172" userDrawn="1">
          <p15:clr>
            <a:srgbClr val="A4A3A4"/>
          </p15:clr>
        </p15:guide>
        <p15:guide id="3" orient="horz" pos="6081" userDrawn="1">
          <p15:clr>
            <a:srgbClr val="A4A3A4"/>
          </p15:clr>
        </p15:guide>
        <p15:guide id="4" orient="horz" pos="344" userDrawn="1">
          <p15:clr>
            <a:srgbClr val="A4A3A4"/>
          </p15:clr>
        </p15:guide>
        <p15:guide id="5" orient="horz" pos="3323" userDrawn="1">
          <p15:clr>
            <a:srgbClr val="A4A3A4"/>
          </p15:clr>
        </p15:guide>
        <p15:guide id="6" orient="horz" pos="5958" userDrawn="1">
          <p15:clr>
            <a:srgbClr val="A4A3A4"/>
          </p15:clr>
        </p15:guide>
        <p15:guide id="7" pos="2141" userDrawn="1">
          <p15:clr>
            <a:srgbClr val="A4A3A4"/>
          </p15:clr>
        </p15:guide>
        <p15:guide id="8" pos="478" userDrawn="1">
          <p15:clr>
            <a:srgbClr val="A4A3A4"/>
          </p15:clr>
        </p15:guide>
        <p15:guide id="9" pos="402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e Sigbjornsen" initials="AS" lastIdx="2" clrIdx="0">
    <p:extLst>
      <p:ext uri="{19B8F6BF-5375-455C-9EA6-DF929625EA0E}">
        <p15:presenceInfo xmlns:p15="http://schemas.microsoft.com/office/powerpoint/2012/main" userId="S-1-5-21-949097175-1232799982-392391902-2837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6B6"/>
    <a:srgbClr val="9DE8FF"/>
    <a:srgbClr val="86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7" autoAdjust="0"/>
    <p:restoredTop sz="94625" autoAdjust="0"/>
  </p:normalViewPr>
  <p:slideViewPr>
    <p:cSldViewPr snapToObjects="1">
      <p:cViewPr varScale="1">
        <p:scale>
          <a:sx n="129" d="100"/>
          <a:sy n="129" d="100"/>
        </p:scale>
        <p:origin x="534" y="120"/>
      </p:cViewPr>
      <p:guideLst>
        <p:guide orient="horz" pos="142"/>
        <p:guide orient="horz" pos="232"/>
        <p:guide orient="horz" pos="1003"/>
        <p:guide orient="horz" pos="2409"/>
        <p:guide orient="horz" pos="2500"/>
        <p:guide orient="horz" pos="3906"/>
        <p:guide pos="136"/>
        <p:guide pos="839"/>
        <p:guide pos="930"/>
        <p:guide pos="2835"/>
        <p:guide pos="2925"/>
        <p:guide pos="4830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>
        <p:scale>
          <a:sx n="100" d="100"/>
          <a:sy n="100" d="100"/>
        </p:scale>
        <p:origin x="-1548" y="-72"/>
      </p:cViewPr>
      <p:guideLst>
        <p:guide orient="horz" pos="3127"/>
        <p:guide orient="horz" pos="172"/>
        <p:guide orient="horz" pos="6081"/>
        <p:guide orient="horz" pos="344"/>
        <p:guide orient="horz" pos="3323"/>
        <p:guide orient="horz" pos="5958"/>
        <p:guide pos="2141"/>
        <p:guide pos="478"/>
        <p:guide pos="40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10T14:26:28.901" idx="2">
    <p:pos x="3016" y="3386"/>
    <p:text>interoperabilitet m (Bokmål/Nynorsk), c (Riksmål)
1.Evnen til ett produkt eller system, for hvilket alle grensesnitt er fullstendig oppgitt, å samhandle og fungere med andre produkter eller systemer, uten noen tilgang- og implementasjonsrestriksjoner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942FD-8345-41C1-8B34-1DB34AFD2C6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1080000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9AB03DF3-0BE3-48E4-B047-0947AEBCD26B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>
          <a:flatTx/>
        </a:bodyPr>
        <a:lstStyle/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User and Charger Support</a:t>
          </a:r>
        </a:p>
        <a:p>
          <a:endParaRPr kumimoji="0" lang="en-US" sz="12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D5B1112C-A89A-44E7-A574-C2546BC210CF}">
      <dgm:prSet phldrT="[Text]" custT="1"/>
      <dgm:spPr>
        <a:solidFill>
          <a:schemeClr val="accent1"/>
        </a:solidFill>
      </dgm:spPr>
      <dgm:t>
        <a:bodyPr lIns="432000" tIns="144000" anchor="ctr" anchorCtr="1">
          <a:flatTx/>
        </a:bodyPr>
        <a:lstStyle/>
        <a:p>
          <a:r>
            <a:rPr lang="en-US" sz="1400" dirty="0" smtClean="0">
              <a:solidFill>
                <a:schemeClr val="bg1"/>
              </a:solidFill>
            </a:rPr>
            <a:t>Owner, Operator and Service Partner</a:t>
          </a:r>
          <a:endParaRPr lang="en-US" sz="1400" dirty="0">
            <a:solidFill>
              <a:schemeClr val="bg1"/>
            </a:solidFill>
          </a:endParaRPr>
        </a:p>
      </dgm:t>
    </dgm:pt>
    <dgm:pt modelId="{85B267BE-0410-4310-8A76-08BC017D2E88}" type="sibTrans" cxnId="{5EA6F93C-CB12-4B75-8D02-3A028CBE4D0F}">
      <dgm:prSet/>
      <dgm:spPr/>
      <dgm:t>
        <a:bodyPr/>
        <a:lstStyle/>
        <a:p>
          <a:endParaRPr lang="en-US"/>
        </a:p>
      </dgm:t>
    </dgm:pt>
    <dgm:pt modelId="{86F0E6D2-CB54-456C-BC5C-1654CB1BF639}" type="parTrans" cxnId="{5EA6F93C-CB12-4B75-8D02-3A028CBE4D0F}">
      <dgm:prSet/>
      <dgm:spPr/>
      <dgm:t>
        <a:bodyPr/>
        <a:lstStyle/>
        <a:p>
          <a:endParaRPr lang="en-US"/>
        </a:p>
      </dgm:t>
    </dgm:pt>
    <dgm:pt modelId="{54366A3F-47A5-4B52-8C63-E0531E9F967C}" type="sibTrans" cxnId="{EC57FDF6-2537-4C73-82D6-E1EC6B96D417}">
      <dgm:prSet/>
      <dgm:spPr/>
      <dgm:t>
        <a:bodyPr/>
        <a:lstStyle/>
        <a:p>
          <a:endParaRPr lang="en-US"/>
        </a:p>
      </dgm:t>
    </dgm:pt>
    <dgm:pt modelId="{0E7CC698-9F20-4A04-BAA6-1448EAA7CD4C}" type="parTrans" cxnId="{EC57FDF6-2537-4C73-82D6-E1EC6B96D417}">
      <dgm:prSet/>
      <dgm:spPr/>
      <dgm:t>
        <a:bodyPr/>
        <a:lstStyle/>
        <a:p>
          <a:endParaRPr lang="en-US"/>
        </a:p>
      </dgm:t>
    </dgm:pt>
    <dgm:pt modelId="{817A9E38-95F0-4288-91EA-4980D0C0F027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>
          <a:flatTx/>
        </a:bodyPr>
        <a:lstStyle/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Local Technical Support</a:t>
          </a: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Responsible for SLA</a:t>
          </a: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Support all charger related cases with ABB web Modules</a:t>
          </a: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Escalate cases to GTS</a:t>
          </a: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r>
            <a:rPr lang="en-US" sz="1200" kern="1200" dirty="0" smtClean="0">
              <a:latin typeface="+mn-lt"/>
            </a:rPr>
            <a:t>Tools: Helios</a:t>
          </a: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endParaRPr lang="en-US" sz="1200" b="0" kern="1200" dirty="0"/>
        </a:p>
      </dgm:t>
    </dgm:pt>
    <dgm:pt modelId="{81D3F3A6-221E-4ADB-A180-8A96161467AA}">
      <dgm:prSet phldrT="[Text]" custT="1"/>
      <dgm:spPr>
        <a:solidFill>
          <a:schemeClr val="accent1"/>
        </a:solidFill>
      </dgm:spPr>
      <dgm:t>
        <a:bodyPr lIns="2340000" anchor="ctr" anchorCtr="1">
          <a:flatTx/>
        </a:bodyPr>
        <a:lstStyle/>
        <a:p>
          <a:r>
            <a:rPr lang="en-US" sz="1400" dirty="0" smtClean="0">
              <a:solidFill>
                <a:schemeClr val="bg1"/>
              </a:solidFill>
            </a:rPr>
            <a:t>Local Service ABB</a:t>
          </a:r>
          <a:endParaRPr lang="en-US" sz="1400" dirty="0">
            <a:solidFill>
              <a:schemeClr val="bg1"/>
            </a:solidFill>
          </a:endParaRPr>
        </a:p>
      </dgm:t>
    </dgm:pt>
    <dgm:pt modelId="{4E488A6F-1FDE-4949-8925-94AE0E6A47BE}" type="sibTrans" cxnId="{F64686B8-6F4E-43C5-A7EE-6881629CE7C4}">
      <dgm:prSet/>
      <dgm:spPr/>
      <dgm:t>
        <a:bodyPr/>
        <a:lstStyle/>
        <a:p>
          <a:endParaRPr lang="en-US"/>
        </a:p>
      </dgm:t>
    </dgm:pt>
    <dgm:pt modelId="{3390B0D1-8DF5-49A2-AE73-FAC1EAD25C3E}" type="parTrans" cxnId="{F64686B8-6F4E-43C5-A7EE-6881629CE7C4}">
      <dgm:prSet/>
      <dgm:spPr/>
      <dgm:t>
        <a:bodyPr/>
        <a:lstStyle/>
        <a:p>
          <a:endParaRPr lang="en-US"/>
        </a:p>
      </dgm:t>
    </dgm:pt>
    <dgm:pt modelId="{13FF2724-AEED-430A-B139-D878D7177AED}" type="sibTrans" cxnId="{75FE2A13-BEB4-4086-8A79-D49A15E92D8F}">
      <dgm:prSet/>
      <dgm:spPr/>
      <dgm:t>
        <a:bodyPr/>
        <a:lstStyle/>
        <a:p>
          <a:endParaRPr lang="en-US"/>
        </a:p>
      </dgm:t>
    </dgm:pt>
    <dgm:pt modelId="{090926A6-F92B-400C-93E5-55FF6C4D0B87}" type="parTrans" cxnId="{75FE2A13-BEB4-4086-8A79-D49A15E92D8F}">
      <dgm:prSet/>
      <dgm:spPr/>
      <dgm:t>
        <a:bodyPr/>
        <a:lstStyle/>
        <a:p>
          <a:endParaRPr lang="en-US"/>
        </a:p>
      </dgm:t>
    </dgm:pt>
    <dgm:pt modelId="{5C1A0DAC-827E-4523-BDB9-39862945727C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>
          <a:flatTx/>
        </a:bodyPr>
        <a:lstStyle/>
        <a:p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Global Technical Support</a:t>
          </a: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endParaRPr lang="en-US" sz="1200" b="0" kern="1200" dirty="0"/>
        </a:p>
      </dgm:t>
    </dgm:pt>
    <dgm:pt modelId="{E1BE688F-9A91-4312-BF21-90DF25C45E15}">
      <dgm:prSet phldrT="[Text]" custT="1"/>
      <dgm:spPr>
        <a:solidFill>
          <a:schemeClr val="accent1"/>
        </a:solidFill>
      </dgm:spPr>
      <dgm:t>
        <a:bodyPr lIns="4680000" rIns="0" anchor="ctr" anchorCtr="1">
          <a:flatTx/>
        </a:bodyPr>
        <a:lstStyle/>
        <a:p>
          <a:r>
            <a:rPr lang="en-US" sz="1400" dirty="0" smtClean="0"/>
            <a:t>Global Technical Support Network Operation Center</a:t>
          </a:r>
          <a:endParaRPr lang="en-US" sz="1400" dirty="0"/>
        </a:p>
      </dgm:t>
    </dgm:pt>
    <dgm:pt modelId="{8A54838A-D644-4AD3-851C-D3E3BF24B82D}" type="sibTrans" cxnId="{6EF98955-B59B-4169-BEB2-8AD6FF993402}">
      <dgm:prSet/>
      <dgm:spPr/>
      <dgm:t>
        <a:bodyPr/>
        <a:lstStyle/>
        <a:p>
          <a:endParaRPr lang="en-US"/>
        </a:p>
      </dgm:t>
    </dgm:pt>
    <dgm:pt modelId="{39C94A43-C8A4-41E2-A199-507C0D72C30A}" type="parTrans" cxnId="{6EF98955-B59B-4169-BEB2-8AD6FF993402}">
      <dgm:prSet/>
      <dgm:spPr/>
      <dgm:t>
        <a:bodyPr/>
        <a:lstStyle/>
        <a:p>
          <a:endParaRPr lang="en-US"/>
        </a:p>
      </dgm:t>
    </dgm:pt>
    <dgm:pt modelId="{31BA54A0-29C0-4440-8A20-FC08367D0290}" type="sibTrans" cxnId="{87C8A368-8F8E-4A5F-9B1C-A68F30E7629E}">
      <dgm:prSet/>
      <dgm:spPr/>
      <dgm:t>
        <a:bodyPr/>
        <a:lstStyle/>
        <a:p>
          <a:endParaRPr lang="en-US"/>
        </a:p>
      </dgm:t>
    </dgm:pt>
    <dgm:pt modelId="{804D7021-D773-4AF8-9498-ECF27C4D948E}" type="parTrans" cxnId="{87C8A368-8F8E-4A5F-9B1C-A68F30E7629E}">
      <dgm:prSet/>
      <dgm:spPr/>
      <dgm:t>
        <a:bodyPr/>
        <a:lstStyle/>
        <a:p>
          <a:endParaRPr lang="en-US"/>
        </a:p>
      </dgm:t>
    </dgm:pt>
    <dgm:pt modelId="{292230A8-A9FD-484E-88A0-BEB4A6D5DD26}">
      <dgm:prSet custT="1"/>
      <dgm:spPr>
        <a:noFill/>
      </dgm:spPr>
      <dgm:t>
        <a:bodyPr/>
        <a:lstStyle/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Develop solutions and offers based on experience from 5000+ chargers serviced world wide</a:t>
          </a: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Support all escalated cases with ABB web Modules</a:t>
          </a:r>
        </a:p>
        <a:p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Located in The Netherlands</a:t>
          </a:r>
        </a:p>
      </dgm:t>
    </dgm:pt>
    <dgm:pt modelId="{8EAAC36F-F83F-4688-B6D0-8582D81CFA07}" type="parTrans" cxnId="{6C95BAF2-8F2D-494F-BA7A-710E01C23B64}">
      <dgm:prSet/>
      <dgm:spPr/>
      <dgm:t>
        <a:bodyPr/>
        <a:lstStyle/>
        <a:p>
          <a:endParaRPr lang="en-US"/>
        </a:p>
      </dgm:t>
    </dgm:pt>
    <dgm:pt modelId="{AB2529EB-9646-4F20-BE11-7A78D29EBEEC}" type="sibTrans" cxnId="{6C95BAF2-8F2D-494F-BA7A-710E01C23B64}">
      <dgm:prSet/>
      <dgm:spPr/>
      <dgm:t>
        <a:bodyPr/>
        <a:lstStyle/>
        <a:p>
          <a:endParaRPr lang="en-US"/>
        </a:p>
      </dgm:t>
    </dgm:pt>
    <dgm:pt modelId="{2D8ECBD7-CE4B-4748-9F2E-5E01E16F3F5F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Support all driver and charger related cases with ABB web modules and APIs</a:t>
          </a:r>
        </a:p>
      </dgm:t>
    </dgm:pt>
    <dgm:pt modelId="{D85EFA4A-E781-4FD8-AE52-5905DB69F021}" type="parTrans" cxnId="{B31B4451-2D4E-4C03-A36F-F4991A470B8D}">
      <dgm:prSet/>
      <dgm:spPr/>
      <dgm:t>
        <a:bodyPr/>
        <a:lstStyle/>
        <a:p>
          <a:endParaRPr lang="en-US"/>
        </a:p>
      </dgm:t>
    </dgm:pt>
    <dgm:pt modelId="{6B12942D-3D56-41C3-B709-539D718A81BB}" type="sibTrans" cxnId="{B31B4451-2D4E-4C03-A36F-F4991A470B8D}">
      <dgm:prSet/>
      <dgm:spPr/>
      <dgm:t>
        <a:bodyPr/>
        <a:lstStyle/>
        <a:p>
          <a:endParaRPr lang="en-US"/>
        </a:p>
      </dgm:t>
    </dgm:pt>
    <dgm:pt modelId="{3C8438FC-4BE4-4483-8054-5B81D83B3891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r>
            <a: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Escalate cases to Local Service ABB</a:t>
          </a:r>
        </a:p>
        <a:p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r>
            <a: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Tools: Driver Care, Charger Care, OCPP and APIs</a:t>
          </a:r>
        </a:p>
      </dgm:t>
    </dgm:pt>
    <dgm:pt modelId="{DB63AA24-0038-4E2B-92C4-39867FAB8890}" type="parTrans" cxnId="{6AEF11D8-CDAE-4A2B-8DEF-EB0B0E69D495}">
      <dgm:prSet/>
      <dgm:spPr/>
      <dgm:t>
        <a:bodyPr/>
        <a:lstStyle/>
        <a:p>
          <a:endParaRPr lang="en-US"/>
        </a:p>
      </dgm:t>
    </dgm:pt>
    <dgm:pt modelId="{8A27FB29-5880-4FBE-BBEA-3CBF6936D04D}" type="sibTrans" cxnId="{6AEF11D8-CDAE-4A2B-8DEF-EB0B0E69D495}">
      <dgm:prSet/>
      <dgm:spPr/>
      <dgm:t>
        <a:bodyPr/>
        <a:lstStyle/>
        <a:p>
          <a:endParaRPr lang="en-US"/>
        </a:p>
      </dgm:t>
    </dgm:pt>
    <dgm:pt modelId="{B03A90CD-98F9-440E-9BB3-D428AD6B4152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FED0D702-20E0-446A-AB40-4D715B048062}" type="parTrans" cxnId="{64642DCE-3AE9-4D1E-B2FE-F7DD46DC108C}">
      <dgm:prSet/>
      <dgm:spPr/>
      <dgm:t>
        <a:bodyPr/>
        <a:lstStyle/>
        <a:p>
          <a:endParaRPr lang="en-US"/>
        </a:p>
      </dgm:t>
    </dgm:pt>
    <dgm:pt modelId="{5B27E2C8-BBE2-4FD1-9698-016BDAA588AF}" type="sibTrans" cxnId="{64642DCE-3AE9-4D1E-B2FE-F7DD46DC108C}">
      <dgm:prSet/>
      <dgm:spPr/>
      <dgm:t>
        <a:bodyPr/>
        <a:lstStyle/>
        <a:p>
          <a:endParaRPr lang="en-US"/>
        </a:p>
      </dgm:t>
    </dgm:pt>
    <dgm:pt modelId="{F89052D5-C6C1-4874-AD75-B11EBF7FBFD1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C1CE2AB3-4834-46A7-8B31-7BFCA484C2A5}" type="parTrans" cxnId="{A12CE412-79AD-4A08-93FD-E91705C19698}">
      <dgm:prSet/>
      <dgm:spPr/>
      <dgm:t>
        <a:bodyPr/>
        <a:lstStyle/>
        <a:p>
          <a:endParaRPr lang="en-US"/>
        </a:p>
      </dgm:t>
    </dgm:pt>
    <dgm:pt modelId="{C6E170E2-71DD-43B8-AB62-F0201C1DDAA8}" type="sibTrans" cxnId="{A12CE412-79AD-4A08-93FD-E91705C19698}">
      <dgm:prSet/>
      <dgm:spPr/>
      <dgm:t>
        <a:bodyPr/>
        <a:lstStyle/>
        <a:p>
          <a:endParaRPr lang="en-US"/>
        </a:p>
      </dgm:t>
    </dgm:pt>
    <dgm:pt modelId="{C5C10C1E-91D7-4CB0-A9CE-AD0AABB5707E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endParaRPr kumimoji="0" lang="en-US" sz="12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EE3D8FA4-DF83-4184-A713-5D5ADB789332}" type="parTrans" cxnId="{954462B1-063E-42E4-8AA7-2F4C4F6F28C9}">
      <dgm:prSet/>
      <dgm:spPr/>
      <dgm:t>
        <a:bodyPr/>
        <a:lstStyle/>
        <a:p>
          <a:endParaRPr lang="en-US"/>
        </a:p>
      </dgm:t>
    </dgm:pt>
    <dgm:pt modelId="{5B10BCF0-7784-4274-B90E-EB61E1160D36}" type="sibTrans" cxnId="{954462B1-063E-42E4-8AA7-2F4C4F6F28C9}">
      <dgm:prSet/>
      <dgm:spPr/>
      <dgm:t>
        <a:bodyPr/>
        <a:lstStyle/>
        <a:p>
          <a:endParaRPr lang="en-US"/>
        </a:p>
      </dgm:t>
    </dgm:pt>
    <dgm:pt modelId="{586EC778-2600-4D4E-A712-A5ACA7EDC644}" type="pres">
      <dgm:prSet presAssocID="{630942FD-8345-41C1-8B34-1DB34AFD2C6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048F750-2F42-4935-BA21-C28D764531C0}" type="pres">
      <dgm:prSet presAssocID="{E1BE688F-9A91-4312-BF21-90DF25C45E15}" presName="parentText1" presStyleLbl="node1" presStyleIdx="0" presStyleCnt="3" custAng="0" custScaleX="100580" custScaleY="117756" custLinFactNeighborX="351" custLinFactNeighborY="-7821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1EBBE-D74D-46DF-B7F7-6242915FAE0C}" type="pres">
      <dgm:prSet presAssocID="{E1BE688F-9A91-4312-BF21-90DF25C45E15}" presName="childText1" presStyleLbl="solidAlignAcc1" presStyleIdx="0" presStyleCnt="3" custScaleY="140177" custLinFactNeighborY="-106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4A08B-3D7B-4B5F-97CD-A75CC3966456}" type="pres">
      <dgm:prSet presAssocID="{81D3F3A6-221E-4ADB-A180-8A96161467AA}" presName="parentText2" presStyleLbl="node1" presStyleIdx="1" presStyleCnt="3" custLinFactNeighborX="654" custLinFactNeighborY="-5838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1E2DE3-5CBF-4610-85B4-D13E3689256C}" type="pres">
      <dgm:prSet presAssocID="{81D3F3A6-221E-4ADB-A180-8A96161467AA}" presName="childText2" presStyleLbl="solidAlignAcc1" presStyleIdx="1" presStyleCnt="3" custScaleY="139773" custLinFactNeighborY="-10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C93EC-B231-4059-A5AF-F990C9924800}" type="pres">
      <dgm:prSet presAssocID="{D5B1112C-A89A-44E7-A574-C2546BC210CF}" presName="parentText3" presStyleLbl="node1" presStyleIdx="2" presStyleCnt="3" custLinFactNeighborX="1179" custLinFactNeighborY="-5838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8AF9A-78F4-455D-A8C5-10CBDAEC60C6}" type="pres">
      <dgm:prSet presAssocID="{D5B1112C-A89A-44E7-A574-C2546BC210CF}" presName="childText3" presStyleLbl="solidAlignAcc1" presStyleIdx="2" presStyleCnt="3" custScaleY="133555" custLinFactNeighborY="-145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686B8-6F4E-43C5-A7EE-6881629CE7C4}" srcId="{630942FD-8345-41C1-8B34-1DB34AFD2C6B}" destId="{81D3F3A6-221E-4ADB-A180-8A96161467AA}" srcOrd="1" destOrd="0" parTransId="{3390B0D1-8DF5-49A2-AE73-FAC1EAD25C3E}" sibTransId="{4E488A6F-1FDE-4949-8925-94AE0E6A47BE}"/>
    <dgm:cxn modelId="{87C8A368-8F8E-4A5F-9B1C-A68F30E7629E}" srcId="{E1BE688F-9A91-4312-BF21-90DF25C45E15}" destId="{5C1A0DAC-827E-4523-BDB9-39862945727C}" srcOrd="0" destOrd="0" parTransId="{804D7021-D773-4AF8-9498-ECF27C4D948E}" sibTransId="{31BA54A0-29C0-4440-8A20-FC08367D0290}"/>
    <dgm:cxn modelId="{75FE2A13-BEB4-4086-8A79-D49A15E92D8F}" srcId="{81D3F3A6-221E-4ADB-A180-8A96161467AA}" destId="{817A9E38-95F0-4288-91EA-4980D0C0F027}" srcOrd="0" destOrd="0" parTransId="{090926A6-F92B-400C-93E5-55FF6C4D0B87}" sibTransId="{13FF2724-AEED-430A-B139-D878D7177AED}"/>
    <dgm:cxn modelId="{9046AC02-8468-40DD-A3E5-AD4A4EC21E93}" type="presOf" srcId="{5C1A0DAC-827E-4523-BDB9-39862945727C}" destId="{BB61EBBE-D74D-46DF-B7F7-6242915FAE0C}" srcOrd="0" destOrd="0" presId="urn:microsoft.com/office/officeart/2009/3/layout/IncreasingArrowsProcess"/>
    <dgm:cxn modelId="{B31B4451-2D4E-4C03-A36F-F4991A470B8D}" srcId="{D5B1112C-A89A-44E7-A574-C2546BC210CF}" destId="{2D8ECBD7-CE4B-4748-9F2E-5E01E16F3F5F}" srcOrd="1" destOrd="0" parTransId="{D85EFA4A-E781-4FD8-AE52-5905DB69F021}" sibTransId="{6B12942D-3D56-41C3-B709-539D718A81BB}"/>
    <dgm:cxn modelId="{954462B1-063E-42E4-8AA7-2F4C4F6F28C9}" srcId="{D5B1112C-A89A-44E7-A574-C2546BC210CF}" destId="{C5C10C1E-91D7-4CB0-A9CE-AD0AABB5707E}" srcOrd="5" destOrd="0" parTransId="{EE3D8FA4-DF83-4184-A713-5D5ADB789332}" sibTransId="{5B10BCF0-7784-4274-B90E-EB61E1160D36}"/>
    <dgm:cxn modelId="{6C95BAF2-8F2D-494F-BA7A-710E01C23B64}" srcId="{E1BE688F-9A91-4312-BF21-90DF25C45E15}" destId="{292230A8-A9FD-484E-88A0-BEB4A6D5DD26}" srcOrd="1" destOrd="0" parTransId="{8EAAC36F-F83F-4688-B6D0-8582D81CFA07}" sibTransId="{AB2529EB-9646-4F20-BE11-7A78D29EBEEC}"/>
    <dgm:cxn modelId="{3DE730ED-061B-4017-80E3-E17DE8AB49EC}" type="presOf" srcId="{9AB03DF3-0BE3-48E4-B047-0947AEBCD26B}" destId="{87B8AF9A-78F4-455D-A8C5-10CBDAEC60C6}" srcOrd="0" destOrd="0" presId="urn:microsoft.com/office/officeart/2009/3/layout/IncreasingArrowsProcess"/>
    <dgm:cxn modelId="{44C6D014-6086-4D9B-8F6E-BEC058E92E41}" type="presOf" srcId="{817A9E38-95F0-4288-91EA-4980D0C0F027}" destId="{3A1E2DE3-5CBF-4610-85B4-D13E3689256C}" srcOrd="0" destOrd="0" presId="urn:microsoft.com/office/officeart/2009/3/layout/IncreasingArrowsProcess"/>
    <dgm:cxn modelId="{46491A37-4F91-4902-84D0-C3B7133D9D69}" type="presOf" srcId="{D5B1112C-A89A-44E7-A574-C2546BC210CF}" destId="{4E7C93EC-B231-4059-A5AF-F990C9924800}" srcOrd="0" destOrd="0" presId="urn:microsoft.com/office/officeart/2009/3/layout/IncreasingArrowsProcess"/>
    <dgm:cxn modelId="{A12CE412-79AD-4A08-93FD-E91705C19698}" srcId="{D5B1112C-A89A-44E7-A574-C2546BC210CF}" destId="{F89052D5-C6C1-4874-AD75-B11EBF7FBFD1}" srcOrd="4" destOrd="0" parTransId="{C1CE2AB3-4834-46A7-8B31-7BFCA484C2A5}" sibTransId="{C6E170E2-71DD-43B8-AB62-F0201C1DDAA8}"/>
    <dgm:cxn modelId="{8BE590FE-6F5E-4231-936A-3E3D0851FD09}" type="presOf" srcId="{C5C10C1E-91D7-4CB0-A9CE-AD0AABB5707E}" destId="{87B8AF9A-78F4-455D-A8C5-10CBDAEC60C6}" srcOrd="0" destOrd="5" presId="urn:microsoft.com/office/officeart/2009/3/layout/IncreasingArrowsProcess"/>
    <dgm:cxn modelId="{6AEF11D8-CDAE-4A2B-8DEF-EB0B0E69D495}" srcId="{D5B1112C-A89A-44E7-A574-C2546BC210CF}" destId="{3C8438FC-4BE4-4483-8054-5B81D83B3891}" srcOrd="2" destOrd="0" parTransId="{DB63AA24-0038-4E2B-92C4-39867FAB8890}" sibTransId="{8A27FB29-5880-4FBE-BBEA-3CBF6936D04D}"/>
    <dgm:cxn modelId="{B30B5A04-1842-43AF-9562-FF54D2105C3B}" type="presOf" srcId="{B03A90CD-98F9-440E-9BB3-D428AD6B4152}" destId="{87B8AF9A-78F4-455D-A8C5-10CBDAEC60C6}" srcOrd="0" destOrd="3" presId="urn:microsoft.com/office/officeart/2009/3/layout/IncreasingArrowsProcess"/>
    <dgm:cxn modelId="{EC57FDF6-2537-4C73-82D6-E1EC6B96D417}" srcId="{D5B1112C-A89A-44E7-A574-C2546BC210CF}" destId="{9AB03DF3-0BE3-48E4-B047-0947AEBCD26B}" srcOrd="0" destOrd="0" parTransId="{0E7CC698-9F20-4A04-BAA6-1448EAA7CD4C}" sibTransId="{54366A3F-47A5-4B52-8C63-E0531E9F967C}"/>
    <dgm:cxn modelId="{C87464DE-4EB6-4FFB-8762-9948CFD6B376}" type="presOf" srcId="{2D8ECBD7-CE4B-4748-9F2E-5E01E16F3F5F}" destId="{87B8AF9A-78F4-455D-A8C5-10CBDAEC60C6}" srcOrd="0" destOrd="1" presId="urn:microsoft.com/office/officeart/2009/3/layout/IncreasingArrowsProcess"/>
    <dgm:cxn modelId="{5EA6F93C-CB12-4B75-8D02-3A028CBE4D0F}" srcId="{630942FD-8345-41C1-8B34-1DB34AFD2C6B}" destId="{D5B1112C-A89A-44E7-A574-C2546BC210CF}" srcOrd="2" destOrd="0" parTransId="{86F0E6D2-CB54-456C-BC5C-1654CB1BF639}" sibTransId="{85B267BE-0410-4310-8A76-08BC017D2E88}"/>
    <dgm:cxn modelId="{64642DCE-3AE9-4D1E-B2FE-F7DD46DC108C}" srcId="{D5B1112C-A89A-44E7-A574-C2546BC210CF}" destId="{B03A90CD-98F9-440E-9BB3-D428AD6B4152}" srcOrd="3" destOrd="0" parTransId="{FED0D702-20E0-446A-AB40-4D715B048062}" sibTransId="{5B27E2C8-BBE2-4FD1-9698-016BDAA588AF}"/>
    <dgm:cxn modelId="{B2291ACA-B721-4439-B915-C2A0F7E51411}" type="presOf" srcId="{3C8438FC-4BE4-4483-8054-5B81D83B3891}" destId="{87B8AF9A-78F4-455D-A8C5-10CBDAEC60C6}" srcOrd="0" destOrd="2" presId="urn:microsoft.com/office/officeart/2009/3/layout/IncreasingArrowsProcess"/>
    <dgm:cxn modelId="{9D37C092-6F55-4E4C-A02F-72D369C6F81E}" type="presOf" srcId="{F89052D5-C6C1-4874-AD75-B11EBF7FBFD1}" destId="{87B8AF9A-78F4-455D-A8C5-10CBDAEC60C6}" srcOrd="0" destOrd="4" presId="urn:microsoft.com/office/officeart/2009/3/layout/IncreasingArrowsProcess"/>
    <dgm:cxn modelId="{0BD86327-FD83-4F4C-BA44-D9EF0B32F9D2}" type="presOf" srcId="{E1BE688F-9A91-4312-BF21-90DF25C45E15}" destId="{4048F750-2F42-4935-BA21-C28D764531C0}" srcOrd="0" destOrd="0" presId="urn:microsoft.com/office/officeart/2009/3/layout/IncreasingArrowsProcess"/>
    <dgm:cxn modelId="{FBCA9E79-67C0-4385-9D5B-25BFB6180B78}" type="presOf" srcId="{81D3F3A6-221E-4ADB-A180-8A96161467AA}" destId="{01C4A08B-3D7B-4B5F-97CD-A75CC3966456}" srcOrd="0" destOrd="0" presId="urn:microsoft.com/office/officeart/2009/3/layout/IncreasingArrowsProcess"/>
    <dgm:cxn modelId="{BA5E987D-27AB-48DB-A924-3019F03D54A0}" type="presOf" srcId="{630942FD-8345-41C1-8B34-1DB34AFD2C6B}" destId="{586EC778-2600-4D4E-A712-A5ACA7EDC644}" srcOrd="0" destOrd="0" presId="urn:microsoft.com/office/officeart/2009/3/layout/IncreasingArrowsProcess"/>
    <dgm:cxn modelId="{6EF98955-B59B-4169-BEB2-8AD6FF993402}" srcId="{630942FD-8345-41C1-8B34-1DB34AFD2C6B}" destId="{E1BE688F-9A91-4312-BF21-90DF25C45E15}" srcOrd="0" destOrd="0" parTransId="{39C94A43-C8A4-41E2-A199-507C0D72C30A}" sibTransId="{8A54838A-D644-4AD3-851C-D3E3BF24B82D}"/>
    <dgm:cxn modelId="{0C729A63-B786-4398-BCAE-7794A1F4CB3F}" type="presOf" srcId="{292230A8-A9FD-484E-88A0-BEB4A6D5DD26}" destId="{BB61EBBE-D74D-46DF-B7F7-6242915FAE0C}" srcOrd="0" destOrd="1" presId="urn:microsoft.com/office/officeart/2009/3/layout/IncreasingArrowsProcess"/>
    <dgm:cxn modelId="{1F988358-0A05-41B5-9B98-D0BAF7009C5D}" type="presParOf" srcId="{586EC778-2600-4D4E-A712-A5ACA7EDC644}" destId="{4048F750-2F42-4935-BA21-C28D764531C0}" srcOrd="0" destOrd="0" presId="urn:microsoft.com/office/officeart/2009/3/layout/IncreasingArrowsProcess"/>
    <dgm:cxn modelId="{712218D5-5880-4F2F-8A2C-BDFCB0FD7820}" type="presParOf" srcId="{586EC778-2600-4D4E-A712-A5ACA7EDC644}" destId="{BB61EBBE-D74D-46DF-B7F7-6242915FAE0C}" srcOrd="1" destOrd="0" presId="urn:microsoft.com/office/officeart/2009/3/layout/IncreasingArrowsProcess"/>
    <dgm:cxn modelId="{49501BFC-A0A2-4D73-A283-0193E752F9A6}" type="presParOf" srcId="{586EC778-2600-4D4E-A712-A5ACA7EDC644}" destId="{01C4A08B-3D7B-4B5F-97CD-A75CC3966456}" srcOrd="2" destOrd="0" presId="urn:microsoft.com/office/officeart/2009/3/layout/IncreasingArrowsProcess"/>
    <dgm:cxn modelId="{1311B350-59D3-4780-A25A-D52B3A86E80E}" type="presParOf" srcId="{586EC778-2600-4D4E-A712-A5ACA7EDC644}" destId="{3A1E2DE3-5CBF-4610-85B4-D13E3689256C}" srcOrd="3" destOrd="0" presId="urn:microsoft.com/office/officeart/2009/3/layout/IncreasingArrowsProcess"/>
    <dgm:cxn modelId="{90E5ECB4-9EB6-4D5F-89E5-584BB4382F43}" type="presParOf" srcId="{586EC778-2600-4D4E-A712-A5ACA7EDC644}" destId="{4E7C93EC-B231-4059-A5AF-F990C9924800}" srcOrd="4" destOrd="0" presId="urn:microsoft.com/office/officeart/2009/3/layout/IncreasingArrowsProcess"/>
    <dgm:cxn modelId="{1241F2C7-F42A-418C-AC69-2A0D7B28892A}" type="presParOf" srcId="{586EC778-2600-4D4E-A712-A5ACA7EDC644}" destId="{87B8AF9A-78F4-455D-A8C5-10CBDAEC60C6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0942FD-8345-41C1-8B34-1DB34AFD2C6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1080000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E1BE688F-9A91-4312-BF21-90DF25C45E15}">
      <dgm:prSet phldrT="[Text]"/>
      <dgm:spPr>
        <a:solidFill>
          <a:schemeClr val="accent1"/>
        </a:solidFill>
        <a:ln>
          <a:solidFill>
            <a:schemeClr val="accent1"/>
          </a:solidFill>
        </a:ln>
        <a:scene3d>
          <a:camera prst="orthographicFront">
            <a:rot lat="0" lon="10800000" rev="0"/>
          </a:camera>
          <a:lightRig rig="threePt" dir="t"/>
        </a:scene3d>
        <a:sp3d/>
      </dgm:spPr>
      <dgm:t>
        <a:bodyPr anchor="t" anchorCtr="1">
          <a:flatTx/>
        </a:bodyPr>
        <a:lstStyle/>
        <a:p>
          <a:r>
            <a:rPr lang="en-US" dirty="0" smtClean="0"/>
            <a:t>Owner, Operator and Service partner</a:t>
          </a:r>
          <a:endParaRPr lang="en-US" dirty="0"/>
        </a:p>
      </dgm:t>
    </dgm:pt>
    <dgm:pt modelId="{39C94A43-C8A4-41E2-A199-507C0D72C30A}" type="parTrans" cxnId="{6EF98955-B59B-4169-BEB2-8AD6FF993402}">
      <dgm:prSet/>
      <dgm:spPr/>
      <dgm:t>
        <a:bodyPr/>
        <a:lstStyle/>
        <a:p>
          <a:endParaRPr lang="en-US"/>
        </a:p>
      </dgm:t>
    </dgm:pt>
    <dgm:pt modelId="{8A54838A-D644-4AD3-851C-D3E3BF24B82D}" type="sibTrans" cxnId="{6EF98955-B59B-4169-BEB2-8AD6FF993402}">
      <dgm:prSet/>
      <dgm:spPr/>
      <dgm:t>
        <a:bodyPr/>
        <a:lstStyle/>
        <a:p>
          <a:endParaRPr lang="en-US"/>
        </a:p>
      </dgm:t>
    </dgm:pt>
    <dgm:pt modelId="{586EC778-2600-4D4E-A712-A5ACA7EDC644}" type="pres">
      <dgm:prSet presAssocID="{630942FD-8345-41C1-8B34-1DB34AFD2C6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048F750-2F42-4935-BA21-C28D764531C0}" type="pres">
      <dgm:prSet presAssocID="{E1BE688F-9A91-4312-BF21-90DF25C45E15}" presName="parentText1" presStyleLbl="node1" presStyleIdx="0" presStyleCnt="1" custScaleX="100580" custLinFactY="-84782" custLinFactNeighborX="777" custLinFactNeighborY="-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F98955-B59B-4169-BEB2-8AD6FF993402}" srcId="{630942FD-8345-41C1-8B34-1DB34AFD2C6B}" destId="{E1BE688F-9A91-4312-BF21-90DF25C45E15}" srcOrd="0" destOrd="0" parTransId="{39C94A43-C8A4-41E2-A199-507C0D72C30A}" sibTransId="{8A54838A-D644-4AD3-851C-D3E3BF24B82D}"/>
    <dgm:cxn modelId="{7A071A79-C23C-4D6B-9AC3-8AB3CFFF78D3}" type="presOf" srcId="{E1BE688F-9A91-4312-BF21-90DF25C45E15}" destId="{4048F750-2F42-4935-BA21-C28D764531C0}" srcOrd="0" destOrd="0" presId="urn:microsoft.com/office/officeart/2009/3/layout/IncreasingArrowsProcess"/>
    <dgm:cxn modelId="{E273FD69-A393-4AC3-9BEC-9B3D05848F1F}" type="presOf" srcId="{630942FD-8345-41C1-8B34-1DB34AFD2C6B}" destId="{586EC778-2600-4D4E-A712-A5ACA7EDC644}" srcOrd="0" destOrd="0" presId="urn:microsoft.com/office/officeart/2009/3/layout/IncreasingArrowsProcess"/>
    <dgm:cxn modelId="{D344B122-3EB4-4476-8383-56E9F96F84FE}" type="presParOf" srcId="{586EC778-2600-4D4E-A712-A5ACA7EDC644}" destId="{4048F750-2F42-4935-BA21-C28D764531C0}" srcOrd="0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0942FD-8345-41C1-8B34-1DB34AFD2C6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1080000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E1BE688F-9A91-4312-BF21-90DF25C45E15}">
      <dgm:prSet phldrT="[Text]"/>
      <dgm:spPr>
        <a:solidFill>
          <a:schemeClr val="accent1"/>
        </a:solidFill>
        <a:ln>
          <a:solidFill>
            <a:schemeClr val="accent1"/>
          </a:solidFill>
        </a:ln>
        <a:scene3d>
          <a:camera prst="orthographicFront">
            <a:rot lat="0" lon="10800000" rev="0"/>
          </a:camera>
          <a:lightRig rig="threePt" dir="t"/>
        </a:scene3d>
        <a:sp3d/>
      </dgm:spPr>
      <dgm:t>
        <a:bodyPr anchor="t" anchorCtr="1">
          <a:flatTx/>
        </a:bodyPr>
        <a:lstStyle/>
        <a:p>
          <a:r>
            <a:rPr lang="en-US" dirty="0" smtClean="0">
              <a:solidFill>
                <a:schemeClr val="bg1"/>
              </a:solidFill>
            </a:rPr>
            <a:t>Local Service ABB</a:t>
          </a:r>
          <a:endParaRPr lang="en-US" dirty="0"/>
        </a:p>
      </dgm:t>
    </dgm:pt>
    <dgm:pt modelId="{39C94A43-C8A4-41E2-A199-507C0D72C30A}" type="parTrans" cxnId="{6EF98955-B59B-4169-BEB2-8AD6FF993402}">
      <dgm:prSet/>
      <dgm:spPr/>
      <dgm:t>
        <a:bodyPr/>
        <a:lstStyle/>
        <a:p>
          <a:endParaRPr lang="en-US"/>
        </a:p>
      </dgm:t>
    </dgm:pt>
    <dgm:pt modelId="{8A54838A-D644-4AD3-851C-D3E3BF24B82D}" type="sibTrans" cxnId="{6EF98955-B59B-4169-BEB2-8AD6FF993402}">
      <dgm:prSet/>
      <dgm:spPr/>
      <dgm:t>
        <a:bodyPr/>
        <a:lstStyle/>
        <a:p>
          <a:endParaRPr lang="en-US"/>
        </a:p>
      </dgm:t>
    </dgm:pt>
    <dgm:pt modelId="{586EC778-2600-4D4E-A712-A5ACA7EDC644}" type="pres">
      <dgm:prSet presAssocID="{630942FD-8345-41C1-8B34-1DB34AFD2C6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048F750-2F42-4935-BA21-C28D764531C0}" type="pres">
      <dgm:prSet presAssocID="{E1BE688F-9A91-4312-BF21-90DF25C45E15}" presName="parentText1" presStyleLbl="node1" presStyleIdx="0" presStyleCnt="1" custScaleX="100580" custLinFactY="-84782" custLinFactNeighborX="777" custLinFactNeighborY="-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F98955-B59B-4169-BEB2-8AD6FF993402}" srcId="{630942FD-8345-41C1-8B34-1DB34AFD2C6B}" destId="{E1BE688F-9A91-4312-BF21-90DF25C45E15}" srcOrd="0" destOrd="0" parTransId="{39C94A43-C8A4-41E2-A199-507C0D72C30A}" sibTransId="{8A54838A-D644-4AD3-851C-D3E3BF24B82D}"/>
    <dgm:cxn modelId="{DEFFE0BB-0870-4DE4-87CC-2050086DD816}" type="presOf" srcId="{630942FD-8345-41C1-8B34-1DB34AFD2C6B}" destId="{586EC778-2600-4D4E-A712-A5ACA7EDC644}" srcOrd="0" destOrd="0" presId="urn:microsoft.com/office/officeart/2009/3/layout/IncreasingArrowsProcess"/>
    <dgm:cxn modelId="{DF3D82B6-C113-4C8B-99DA-C54D9E2BAE81}" type="presOf" srcId="{E1BE688F-9A91-4312-BF21-90DF25C45E15}" destId="{4048F750-2F42-4935-BA21-C28D764531C0}" srcOrd="0" destOrd="0" presId="urn:microsoft.com/office/officeart/2009/3/layout/IncreasingArrowsProcess"/>
    <dgm:cxn modelId="{7ED2A9E7-9B4E-40FF-B0A6-1842DADA7793}" type="presParOf" srcId="{586EC778-2600-4D4E-A712-A5ACA7EDC644}" destId="{4048F750-2F42-4935-BA21-C28D764531C0}" srcOrd="0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0942FD-8345-41C1-8B34-1DB34AFD2C6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1080000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E1BE688F-9A91-4312-BF21-90DF25C45E15}">
      <dgm:prSet phldrT="[Text]"/>
      <dgm:spPr>
        <a:solidFill>
          <a:schemeClr val="accent1"/>
        </a:solidFill>
        <a:ln>
          <a:solidFill>
            <a:schemeClr val="accent1"/>
          </a:solidFill>
        </a:ln>
        <a:scene3d>
          <a:camera prst="orthographicFront">
            <a:rot lat="0" lon="10800000" rev="0"/>
          </a:camera>
          <a:lightRig rig="threePt" dir="t"/>
        </a:scene3d>
        <a:sp3d/>
      </dgm:spPr>
      <dgm:t>
        <a:bodyPr lIns="468000" anchor="ctr" anchorCtr="0">
          <a:flatTx/>
        </a:bodyPr>
        <a:lstStyle/>
        <a:p>
          <a:r>
            <a:rPr lang="en-US" dirty="0" smtClean="0"/>
            <a:t>Global Technical Support (GTS) and Network Operation Center (NOC)</a:t>
          </a:r>
          <a:endParaRPr lang="en-US" dirty="0"/>
        </a:p>
      </dgm:t>
    </dgm:pt>
    <dgm:pt modelId="{39C94A43-C8A4-41E2-A199-507C0D72C30A}" type="parTrans" cxnId="{6EF98955-B59B-4169-BEB2-8AD6FF993402}">
      <dgm:prSet/>
      <dgm:spPr/>
      <dgm:t>
        <a:bodyPr/>
        <a:lstStyle/>
        <a:p>
          <a:endParaRPr lang="en-US"/>
        </a:p>
      </dgm:t>
    </dgm:pt>
    <dgm:pt modelId="{8A54838A-D644-4AD3-851C-D3E3BF24B82D}" type="sibTrans" cxnId="{6EF98955-B59B-4169-BEB2-8AD6FF993402}">
      <dgm:prSet/>
      <dgm:spPr/>
      <dgm:t>
        <a:bodyPr/>
        <a:lstStyle/>
        <a:p>
          <a:endParaRPr lang="en-US"/>
        </a:p>
      </dgm:t>
    </dgm:pt>
    <dgm:pt modelId="{586EC778-2600-4D4E-A712-A5ACA7EDC644}" type="pres">
      <dgm:prSet presAssocID="{630942FD-8345-41C1-8B34-1DB34AFD2C6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048F750-2F42-4935-BA21-C28D764531C0}" type="pres">
      <dgm:prSet presAssocID="{E1BE688F-9A91-4312-BF21-90DF25C45E15}" presName="parentText1" presStyleLbl="node1" presStyleIdx="0" presStyleCnt="1" custScaleX="100580" custLinFactY="-84782" custLinFactNeighborX="777" custLinFactNeighborY="-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D07A30-AF5F-4E1A-A95A-3823D5293768}" type="presOf" srcId="{630942FD-8345-41C1-8B34-1DB34AFD2C6B}" destId="{586EC778-2600-4D4E-A712-A5ACA7EDC644}" srcOrd="0" destOrd="0" presId="urn:microsoft.com/office/officeart/2009/3/layout/IncreasingArrowsProcess"/>
    <dgm:cxn modelId="{6EF98955-B59B-4169-BEB2-8AD6FF993402}" srcId="{630942FD-8345-41C1-8B34-1DB34AFD2C6B}" destId="{E1BE688F-9A91-4312-BF21-90DF25C45E15}" srcOrd="0" destOrd="0" parTransId="{39C94A43-C8A4-41E2-A199-507C0D72C30A}" sibTransId="{8A54838A-D644-4AD3-851C-D3E3BF24B82D}"/>
    <dgm:cxn modelId="{2DB44F34-06A0-4D1D-98E0-09792244583F}" type="presOf" srcId="{E1BE688F-9A91-4312-BF21-90DF25C45E15}" destId="{4048F750-2F42-4935-BA21-C28D764531C0}" srcOrd="0" destOrd="0" presId="urn:microsoft.com/office/officeart/2009/3/layout/IncreasingArrowsProcess"/>
    <dgm:cxn modelId="{F27A6802-1824-4ACF-B862-74C8D7A8006E}" type="presParOf" srcId="{586EC778-2600-4D4E-A712-A5ACA7EDC644}" destId="{4048F750-2F42-4935-BA21-C28D764531C0}" srcOrd="0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8F750-2F42-4935-BA21-C28D764531C0}">
      <dsp:nvSpPr>
        <dsp:cNvPr id="0" name=""/>
        <dsp:cNvSpPr/>
      </dsp:nvSpPr>
      <dsp:spPr>
        <a:xfrm>
          <a:off x="0" y="0"/>
          <a:ext cx="7343164" cy="125207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0000" tIns="53340" rIns="0" bIns="168795" numCol="1" spcCol="1270" anchor="ctr" anchorCtr="1">
          <a:noAutofit/>
          <a:flatTx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Global Technical Support Network Operation Center</a:t>
          </a:r>
          <a:endParaRPr lang="en-US" sz="1400" kern="1200" dirty="0"/>
        </a:p>
      </dsp:txBody>
      <dsp:txXfrm>
        <a:off x="0" y="313018"/>
        <a:ext cx="7030146" cy="626037"/>
      </dsp:txXfrm>
    </dsp:sp>
    <dsp:sp modelId="{BB61EBBE-D74D-46DF-B7F7-6242915FAE0C}">
      <dsp:nvSpPr>
        <dsp:cNvPr id="0" name=""/>
        <dsp:cNvSpPr/>
      </dsp:nvSpPr>
      <dsp:spPr>
        <a:xfrm>
          <a:off x="21172" y="979325"/>
          <a:ext cx="2248652" cy="2871195"/>
        </a:xfrm>
        <a:prstGeom prst="rect">
          <a:avLst/>
        </a:prstGeom>
        <a:noFill/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  <a:flatTx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Global Technical Support</a:t>
          </a: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Develop solutions and offers based on experience from 5000+ chargers serviced world wide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Support all escalated cases with ABB web Modules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Located in The Netherlands</a:t>
          </a:r>
        </a:p>
      </dsp:txBody>
      <dsp:txXfrm>
        <a:off x="21172" y="979325"/>
        <a:ext cx="2248652" cy="2871195"/>
      </dsp:txXfrm>
    </dsp:sp>
    <dsp:sp modelId="{01C4A08B-3D7B-4B5F-97CD-A75CC3966456}">
      <dsp:nvSpPr>
        <dsp:cNvPr id="0" name=""/>
        <dsp:cNvSpPr/>
      </dsp:nvSpPr>
      <dsp:spPr>
        <a:xfrm>
          <a:off x="2290997" y="522468"/>
          <a:ext cx="5052167" cy="10632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0000" tIns="53340" rIns="254000" bIns="168795" numCol="1" spcCol="1270" anchor="ctr" anchorCtr="1">
          <a:noAutofit/>
          <a:flatTx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Local Service ABB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2290997" y="788287"/>
        <a:ext cx="4786348" cy="531639"/>
      </dsp:txXfrm>
    </dsp:sp>
    <dsp:sp modelId="{3A1E2DE3-5CBF-4610-85B4-D13E3689256C}">
      <dsp:nvSpPr>
        <dsp:cNvPr id="0" name=""/>
        <dsp:cNvSpPr/>
      </dsp:nvSpPr>
      <dsp:spPr>
        <a:xfrm>
          <a:off x="2269825" y="1337520"/>
          <a:ext cx="2248652" cy="2862920"/>
        </a:xfrm>
        <a:prstGeom prst="rect">
          <a:avLst/>
        </a:prstGeom>
        <a:noFill/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  <a:flatTx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Local Technical Support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Responsible for SLA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Support all charger related cases with ABB web Modules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Escalate cases to GTS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+mn-lt"/>
            </a:rPr>
            <a:t>Tools: Helios</a:t>
          </a: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 smtClean="0">
            <a:solidFill>
              <a:srgbClr val="000000"/>
            </a:solidFill>
            <a:latin typeface="+mn-lt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kern="1200" dirty="0"/>
        </a:p>
      </dsp:txBody>
      <dsp:txXfrm>
        <a:off x="2269825" y="1337520"/>
        <a:ext cx="2248652" cy="2862920"/>
      </dsp:txXfrm>
    </dsp:sp>
    <dsp:sp modelId="{4E7C93EC-B231-4059-A5AF-F990C9924800}">
      <dsp:nvSpPr>
        <dsp:cNvPr id="0" name=""/>
        <dsp:cNvSpPr/>
      </dsp:nvSpPr>
      <dsp:spPr>
        <a:xfrm>
          <a:off x="4539650" y="876894"/>
          <a:ext cx="2803514" cy="106327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000" tIns="144000" rIns="254000" bIns="168795" numCol="1" spcCol="1270" anchor="ctr" anchorCtr="1">
          <a:noAutofit/>
          <a:flatTx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Owner, Operator and Service Partner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4539650" y="1142713"/>
        <a:ext cx="2537695" cy="531639"/>
      </dsp:txXfrm>
    </dsp:sp>
    <dsp:sp modelId="{87B8AF9A-78F4-455D-A8C5-10CBDAEC60C6}">
      <dsp:nvSpPr>
        <dsp:cNvPr id="0" name=""/>
        <dsp:cNvSpPr/>
      </dsp:nvSpPr>
      <dsp:spPr>
        <a:xfrm>
          <a:off x="4518477" y="1685138"/>
          <a:ext cx="2248652" cy="2695524"/>
        </a:xfrm>
        <a:prstGeom prst="rect">
          <a:avLst/>
        </a:prstGeom>
        <a:noFill/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  <a:flatTx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>
              <a:solidFill>
                <a:srgbClr val="000000"/>
              </a:solidFill>
              <a:latin typeface="+mn-lt"/>
              <a:ea typeface="+mn-ea"/>
              <a:cs typeface="+mn-cs"/>
            </a:rPr>
            <a:t>User and Charger Support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en-US" sz="12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Support all driver and charger related cases with ABB web modules and APIs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Escalate cases to Local Service ABB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Tools: Driver Care, Charger Care, OCPP and APIs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en-US" sz="12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en-US" sz="12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4518477" y="1685138"/>
        <a:ext cx="2248652" cy="2695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8F750-2F42-4935-BA21-C28D764531C0}">
      <dsp:nvSpPr>
        <dsp:cNvPr id="0" name=""/>
        <dsp:cNvSpPr/>
      </dsp:nvSpPr>
      <dsp:spPr>
        <a:xfrm>
          <a:off x="-21295" y="173564"/>
          <a:ext cx="7385755" cy="1069465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69778" numCol="1" spcCol="1270" anchor="t" anchorCtr="1">
          <a:noAutofit/>
          <a:flatTx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Owner, Operator and Service partner</a:t>
          </a:r>
          <a:endParaRPr lang="en-US" sz="2100" kern="1200" dirty="0"/>
        </a:p>
      </dsp:txBody>
      <dsp:txXfrm>
        <a:off x="-21295" y="440930"/>
        <a:ext cx="7118389" cy="534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8F750-2F42-4935-BA21-C28D764531C0}">
      <dsp:nvSpPr>
        <dsp:cNvPr id="0" name=""/>
        <dsp:cNvSpPr/>
      </dsp:nvSpPr>
      <dsp:spPr>
        <a:xfrm>
          <a:off x="-21295" y="173564"/>
          <a:ext cx="7385755" cy="1069465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69778" numCol="1" spcCol="1270" anchor="t" anchorCtr="1">
          <a:noAutofit/>
          <a:flatTx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Local Service ABB</a:t>
          </a:r>
          <a:endParaRPr lang="en-US" sz="2100" kern="1200" dirty="0"/>
        </a:p>
      </dsp:txBody>
      <dsp:txXfrm>
        <a:off x="-21295" y="440930"/>
        <a:ext cx="7118389" cy="5347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8F750-2F42-4935-BA21-C28D764531C0}">
      <dsp:nvSpPr>
        <dsp:cNvPr id="0" name=""/>
        <dsp:cNvSpPr/>
      </dsp:nvSpPr>
      <dsp:spPr>
        <a:xfrm>
          <a:off x="-21295" y="173564"/>
          <a:ext cx="7385755" cy="1069465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10800000" rev="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000" tIns="60960" rIns="254000" bIns="169778" numCol="1" spcCol="1270" anchor="ctr" anchorCtr="0">
          <a:noAutofit/>
          <a:flatTx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Global Technical Support (GTS) and Network Operation Center (NOC)</a:t>
          </a:r>
          <a:endParaRPr lang="en-US" sz="1600" kern="1200" dirty="0"/>
        </a:p>
      </dsp:txBody>
      <dsp:txXfrm>
        <a:off x="-21295" y="440930"/>
        <a:ext cx="7118389" cy="534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41532CB7-2D12-40E1-92CD-A53A95FCB1F9}" type="datetimeFigureOut">
              <a:rPr lang="de-DE"/>
              <a:pPr>
                <a:defRPr/>
              </a:pPr>
              <a:t>10.02.2017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230BF76-298B-4298-860B-34E6E24606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304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58168" y="272533"/>
            <a:ext cx="3075211" cy="250975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33379" y="272533"/>
            <a:ext cx="2563182" cy="250975"/>
          </a:xfrm>
          <a:prstGeom prst="rect">
            <a:avLst/>
          </a:prstGeom>
        </p:spPr>
        <p:txBody>
          <a:bodyPr vert="horz" lIns="95559" tIns="47780" rIns="95559" bIns="477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E2BAF8B-6169-4686-B363-6BD4E7744999}" type="datetimeFigureOut">
              <a:rPr lang="de-DE"/>
              <a:pPr>
                <a:defRPr/>
              </a:pPr>
              <a:t>10.02.2017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523875"/>
            <a:ext cx="6173787" cy="4630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9" tIns="47780" rIns="95559" bIns="4778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8168" y="5279734"/>
            <a:ext cx="5638393" cy="4161889"/>
          </a:xfrm>
          <a:prstGeom prst="rect">
            <a:avLst/>
          </a:prstGeom>
        </p:spPr>
        <p:txBody>
          <a:bodyPr vert="horz" lIns="95559" tIns="47780" rIns="95559" bIns="47780" rtlCol="0">
            <a:normAutofit/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58168" y="9429305"/>
            <a:ext cx="2640670" cy="224801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398838" y="9429305"/>
            <a:ext cx="2997723" cy="224801"/>
          </a:xfrm>
          <a:prstGeom prst="rect">
            <a:avLst/>
          </a:prstGeom>
        </p:spPr>
        <p:txBody>
          <a:bodyPr vert="horz" lIns="95559" tIns="47780" rIns="95559" bIns="477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8570CD-9263-4D8B-B673-A6EBF24C56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760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8988" y="490538"/>
            <a:ext cx="5791200" cy="4344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96AB04-C094-4ABF-9EE9-7CE744D7C31E}" type="slidenum">
              <a:rPr lang="de-DE" altLang="en-US" smtClean="0"/>
              <a:pPr/>
              <a:t>1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102503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668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6438" y="495300"/>
            <a:ext cx="5726112" cy="4295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en-US" smtClean="0"/>
              <a:t>PV=PhotoVoltaic   FIT=Feed In Tariff   DC Bus=battery connected in DC side   AC Bus=battery connected to AC   LoM=Loss of Mains</a:t>
            </a:r>
            <a:endParaRPr lang="en-US" altLang="en-US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C85DDC-7DC0-47FC-8F59-E90777E1989C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02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669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174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826F0A-F2E6-48E9-B24F-4483A618C5AB}" type="slidenum">
              <a:rPr lang="de-DE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13</a:t>
            </a:fld>
            <a:endParaRPr lang="de-DE" alt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85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8AA0E8-820F-4AF0-9839-6B4740453736}" type="slidenum">
              <a:rPr lang="de-DE" altLang="en-US" smtClean="0">
                <a:solidFill>
                  <a:prstClr val="black"/>
                </a:solidFill>
              </a:rPr>
              <a:pPr/>
              <a:t>14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42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119" indent="-27410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007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2022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3037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4052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5067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6083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7098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A7F99B-FB85-4955-B3E3-E3CA8DBDCBE8}" type="slidenum">
              <a:rPr lang="de-DE" altLang="en-US" smtClean="0">
                <a:solidFill>
                  <a:prstClr val="black"/>
                </a:solidFill>
              </a:rPr>
              <a:pPr/>
              <a:t>15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99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8AA0E8-820F-4AF0-9839-6B4740453736}" type="slidenum">
              <a:rPr lang="de-DE" altLang="en-US" smtClean="0">
                <a:solidFill>
                  <a:prstClr val="black"/>
                </a:solidFill>
              </a:rPr>
              <a:pPr/>
              <a:t>16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58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119" indent="-27410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007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2022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3037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4052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5067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6083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7098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A7F99B-FB85-4955-B3E3-E3CA8DBDCBE8}" type="slidenum">
              <a:rPr lang="de-DE" altLang="en-US" smtClean="0">
                <a:solidFill>
                  <a:prstClr val="black"/>
                </a:solidFill>
              </a:rPr>
              <a:pPr/>
              <a:t>17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3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119" indent="-27410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1007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2022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3037" indent="-2189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4052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5067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6083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7098" indent="-218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A7F99B-FB85-4955-B3E3-E3CA8DBDCBE8}" type="slidenum">
              <a:rPr lang="de-DE" altLang="en-US" smtClean="0">
                <a:solidFill>
                  <a:prstClr val="black"/>
                </a:solidFill>
              </a:rPr>
              <a:pPr/>
              <a:t>18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21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174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826F0A-F2E6-48E9-B24F-4483A618C5AB}" type="slidenum">
              <a:rPr lang="de-DE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19</a:t>
            </a:fld>
            <a:endParaRPr lang="de-DE" alt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3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128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8F4AF-20DA-4286-9B3C-C47744DC1BF1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9469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8F4AF-20DA-4286-9B3C-C47744DC1BF1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9625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8F4AF-20DA-4286-9B3C-C47744DC1BF1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781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8F4AF-20DA-4286-9B3C-C47744DC1BF1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5509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0E857-A1B2-47E5-AF69-AD9B664420D8}" type="slidenum">
              <a:rPr lang="de-CH"/>
              <a:pPr/>
              <a:t>24</a:t>
            </a:fld>
            <a:endParaRPr lang="de-CH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99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174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826F0A-F2E6-48E9-B24F-4483A618C5AB}" type="slidenum">
              <a:rPr lang="de-DE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25</a:t>
            </a:fld>
            <a:endParaRPr lang="de-DE" alt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19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00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639B00-56C3-4ECA-85B5-EAB0D6604217}" type="slidenum">
              <a:rPr lang="de-DE" altLang="en-US" smtClean="0"/>
              <a:pPr/>
              <a:t>27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3822935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26E2B1-2914-488D-AAC4-A43FE6F19738}" type="slidenum">
              <a:rPr lang="de-DE" altLang="en-US" smtClean="0">
                <a:solidFill>
                  <a:prstClr val="black"/>
                </a:solidFill>
              </a:rPr>
              <a:pPr/>
              <a:t>28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53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8AA0E8-820F-4AF0-9839-6B4740453736}" type="slidenum">
              <a:rPr lang="de-DE" altLang="en-US" smtClean="0">
                <a:solidFill>
                  <a:prstClr val="black"/>
                </a:solidFill>
              </a:rPr>
              <a:pPr/>
              <a:t>29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8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699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931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EDF482-D7C3-4E3B-9173-04FB380F0F31}" type="slidenum">
              <a:rPr lang="de-DE" altLang="en-US" smtClean="0"/>
              <a:pPr/>
              <a:t>30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3866260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31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1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32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43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50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959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1259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D56113-D2D9-45D7-A3E5-24C448CA4892}" type="slidenum">
              <a:rPr lang="de-DE" altLang="en-US" smtClean="0"/>
              <a:pPr/>
              <a:t>35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24079631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areas that are linked to EV charging. </a:t>
            </a:r>
          </a:p>
          <a:p>
            <a:r>
              <a:rPr lang="en-US" dirty="0" smtClean="0"/>
              <a:t>All areas have different information interest </a:t>
            </a:r>
          </a:p>
          <a:p>
            <a:r>
              <a:rPr lang="en-US" dirty="0" smtClean="0"/>
              <a:t>This can’t be handled locally at the charger. Therefore we have implemented a cloud solution</a:t>
            </a:r>
          </a:p>
          <a:p>
            <a:endParaRPr lang="en-US" dirty="0"/>
          </a:p>
          <a:p>
            <a:r>
              <a:rPr lang="en-US" dirty="0" smtClean="0"/>
              <a:t>Cloud solution is a platform that uses open API’s (preferred to use standards)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436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35D6B6-31D1-49B1-BE20-56E0C682264B}" type="slidenum">
              <a:rPr lang="de-DE" altLang="en-US" smtClean="0"/>
              <a:pPr/>
              <a:t>37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1199653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35D6B6-31D1-49B1-BE20-56E0C682264B}" type="slidenum">
              <a:rPr lang="de-DE" altLang="en-US" smtClean="0"/>
              <a:pPr/>
              <a:t>38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3655895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>
              <a:latin typeface="Arial" charset="0"/>
              <a:cs typeface="Arial" charset="0"/>
            </a:endParaRPr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DF588A-5149-43D3-9B15-2DBF70C66314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1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307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174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826F0A-F2E6-48E9-B24F-4483A618C5AB}" type="slidenum">
              <a:rPr lang="de-DE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40</a:t>
            </a:fld>
            <a:endParaRPr lang="de-DE" alt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21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41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02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42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70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43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8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44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87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45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60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46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622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263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958C4-1125-4430-8657-4554065B0F0B}" type="slidenum">
              <a:rPr lang="de-DE" smtClean="0">
                <a:solidFill>
                  <a:prstClr val="black"/>
                </a:solidFill>
              </a:rPr>
              <a:pPr/>
              <a:t>47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19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650" indent="-2756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53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553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568" indent="-2205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639B00-56C3-4ECA-85B5-EAB0D6604217}" type="slidenum">
              <a:rPr lang="de-DE" altLang="en-US" smtClean="0"/>
              <a:pPr/>
              <a:t>48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189459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620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Different areas that are linked to EV charging. </a:t>
            </a:r>
          </a:p>
          <a:p>
            <a:r>
              <a:rPr lang="en-US" altLang="en-US" smtClean="0"/>
              <a:t>All areas have different information interest </a:t>
            </a:r>
          </a:p>
          <a:p>
            <a:r>
              <a:rPr lang="en-US" altLang="en-US" smtClean="0"/>
              <a:t>This can’t be handled locally at the charger. Therefore we have implemented a cloud solution</a:t>
            </a:r>
          </a:p>
          <a:p>
            <a:endParaRPr lang="en-US" altLang="en-US" smtClean="0"/>
          </a:p>
          <a:p>
            <a:r>
              <a:rPr lang="en-US" altLang="en-US" smtClean="0"/>
              <a:t>Cloud solution is a platform that uses open API’s (preferred to use standards)</a:t>
            </a:r>
          </a:p>
          <a:p>
            <a:endParaRPr lang="en-US" alt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1F4F55-E8BA-44D2-AD7D-985CAE975F20}" type="slidenum">
              <a:rPr lang="de-DE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</a:t>
            </a:fld>
            <a:endParaRPr lang="de-DE" alt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4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Different areas that are linked to EV charging. </a:t>
            </a:r>
          </a:p>
          <a:p>
            <a:r>
              <a:rPr lang="en-US" altLang="en-US" smtClean="0"/>
              <a:t>All areas have different information interest </a:t>
            </a:r>
          </a:p>
          <a:p>
            <a:r>
              <a:rPr lang="en-US" altLang="en-US" smtClean="0"/>
              <a:t>This can’t be handled locally at the charger. Therefore we have implemented a cloud solution</a:t>
            </a:r>
          </a:p>
          <a:p>
            <a:endParaRPr lang="en-US" altLang="en-US" smtClean="0"/>
          </a:p>
          <a:p>
            <a:r>
              <a:rPr lang="en-US" altLang="en-US" smtClean="0"/>
              <a:t>Cloud solution is a platform that uses open API’s (preferred to use standards)</a:t>
            </a:r>
          </a:p>
          <a:p>
            <a:endParaRPr lang="en-US" alt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650" indent="-275634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53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553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568" indent="-220508">
              <a:spcBef>
                <a:spcPct val="3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558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6598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7613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8629" indent="-220508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1F4F55-E8BA-44D2-AD7D-985CAE975F20}" type="slidenum">
              <a:rPr lang="de-DE" altLang="en-US" sz="11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</a:t>
            </a:fld>
            <a:endParaRPr lang="de-DE" alt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49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69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570CD-9263-4D8B-B673-A6EBF24C56C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97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C71A40E5-E097-4CE1-9272-08C6A79B592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731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125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9B8F44A-EDDF-49AC-982E-1A26DCD22AB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5C2A9ED9-6237-4A6D-9A2D-C4D5795E115B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marL="179388" indent="-17938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lang="en-US" sz="2800" kern="1200" dirty="0" smtClean="0">
                <a:solidFill>
                  <a:srgbClr val="00798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363"/>
          </a:xfr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nl-NL" sz="2800" kern="1200" dirty="0">
                <a:solidFill>
                  <a:srgbClr val="00555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61366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B6BBFB9-4FD8-4B27-9D25-0CB2F79BF97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C44D2803-EDB2-4D86-9473-CB72DF5810D6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4129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E0F00300-EA90-42D4-8104-6D202935217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21A797E3-3DCE-460B-8A43-268F119E3D74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1366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D8A9891B-00F8-4C03-A265-3199455F1D1F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017607C3-2A00-4D17-B414-2EC21479AECD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6710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9C054F2-9C54-4604-87C0-DC2EB00FE063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596D70ED-58CA-4CA6-B372-B6D6EBE687DC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7773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00DBAB2C-FE60-4F8F-ABF2-879D71044A2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B2B744BB-6FF1-4A12-BACB-13472E54D0BA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855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584BA330-1D5C-43E5-BAA3-E9DB1F73809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C28531F1-1EC0-4CAE-9249-437C9B62B375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8292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93158C5-AB9E-43B5-9E1F-D1A4E1B98D4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494EC3F8-08B7-469F-B100-53A7D9DCA725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74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89229281-050C-4E2D-91BD-99580571F7D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952119DF-78BE-47BA-894F-9484CF0AB2D4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35F6BD05-8072-4800-BB41-AF98F408D92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1120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A03BF3C-02D0-4B54-AB31-7D2B0001AE32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EA58514C-504F-4935-8DDA-C43F11ED2CE6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4318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7719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8036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63725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February 2009 | Slide </a:t>
            </a:r>
            <a:fld id="{5B55D896-CEE8-4814-9734-E06F9EEE1955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558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5BD8FF"/>
              </a:solidFill>
              <a:latin typeface="Arial" panose="020B0604020202020204" pitchFamily="34" charset="0"/>
              <a:cs typeface="+mn-cs"/>
            </a:endParaRPr>
          </a:p>
          <a:p>
            <a:pPr eaLnBrk="0" hangingPunct="0">
              <a:defRPr/>
            </a:pPr>
            <a:r>
              <a:rPr lang="en-US" altLang="en-US">
                <a:solidFill>
                  <a:srgbClr val="666666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 eaLnBrk="0" hangingPunct="0">
              <a:defRPr/>
            </a:pPr>
            <a:fld id="{6A6B5D6B-6BD8-4AE5-A340-852F99CA504C}" type="datetime4">
              <a:rPr lang="en-US" altLang="en-US">
                <a:solidFill>
                  <a:srgbClr val="666666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February 10, 2017</a:t>
            </a:fld>
            <a:r>
              <a:rPr lang="en-US" altLang="en-US">
                <a:solidFill>
                  <a:srgbClr val="666666"/>
                </a:solidFill>
                <a:latin typeface="Arial" panose="020B0604020202020204" pitchFamily="34" charset="0"/>
                <a:cs typeface="+mn-cs"/>
              </a:rPr>
              <a:t> | Slide </a:t>
            </a:r>
            <a:fld id="{05C160AD-08DB-49AA-B65F-F9455C124866}" type="slidenum">
              <a:rPr lang="en-US" altLang="en-US">
                <a:solidFill>
                  <a:srgbClr val="666666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 altLang="en-US" b="1">
              <a:solidFill>
                <a:srgbClr val="666666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1431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87200" rIns="255600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1636713" y="6519863"/>
            <a:ext cx="4926012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 bwMode="gray">
          <a:xfrm>
            <a:off x="1138238" y="6519863"/>
            <a:ext cx="155575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9C072F7C-ABB0-46B4-AFEA-56BA791C9C34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2"/>
          </p:nvPr>
        </p:nvSpPr>
        <p:spPr bwMode="gray">
          <a:xfrm>
            <a:off x="209550" y="6567488"/>
            <a:ext cx="727075" cy="9683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rgbClr val="666666"/>
                </a:solidFill>
              </a:defRPr>
            </a:lvl1pPr>
          </a:lstStyle>
          <a:p>
            <a:pPr eaLnBrk="0" hangingPunct="0">
              <a:defRPr/>
            </a:pPr>
            <a:fld id="{90A5E275-F3D4-44FE-8280-713C6237F849}" type="datetime4">
              <a:rPr lang="en-US"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February 10, 2017</a:t>
            </a:fld>
            <a:endParaRPr lang="en-US" dirty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10141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4" name="Datumsplatzhalter 8"/>
          <p:cNvSpPr>
            <a:spLocks noGrp="1"/>
          </p:cNvSpPr>
          <p:nvPr>
            <p:ph type="dt" sz="half" idx="10"/>
          </p:nvPr>
        </p:nvSpPr>
        <p:spPr>
          <a:xfrm>
            <a:off x="207963" y="6567488"/>
            <a:ext cx="720725" cy="109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21633FC-918A-41E3-9E71-173B2E76113C}" type="datetime4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February 10, 2017</a:t>
            </a:fld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1"/>
          </p:nvPr>
        </p:nvSpPr>
        <p:spPr>
          <a:xfrm>
            <a:off x="936625" y="6569075"/>
            <a:ext cx="447675" cy="109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de-DE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| Slide </a:t>
            </a:r>
            <a:fld id="{9352D220-B34E-4A93-9440-8328B0651B31}" type="slidenum">
              <a:rPr lang="de-DE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Fußzeilenplatzhalter 10"/>
          <p:cNvSpPr>
            <a:spLocks noGrp="1"/>
          </p:cNvSpPr>
          <p:nvPr>
            <p:ph type="ftr" sz="quarter" idx="12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1839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V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"/>
          <a:stretch>
            <a:fillRect/>
          </a:stretch>
        </p:blipFill>
        <p:spPr bwMode="auto">
          <a:xfrm>
            <a:off x="225425" y="228600"/>
            <a:ext cx="86915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08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239A3692-FFA8-4F24-8D8D-2934D1BA79F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4198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29993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462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2033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9B8F44A-EDDF-49AC-982E-1A26DCD22AB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774A1BCC-3E99-4FB5-8B2D-1F26801EC639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marL="179388" indent="-17938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lang="en-US" sz="2800" kern="1200" dirty="0" smtClean="0">
                <a:solidFill>
                  <a:srgbClr val="00798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363"/>
          </a:xfr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nl-NL" sz="2800" kern="1200" dirty="0">
                <a:solidFill>
                  <a:srgbClr val="00555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64822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B6BBFB9-4FD8-4B27-9D25-0CB2F79BF97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C2EB1E3E-443A-4BAF-B54B-5704C7B2EBC0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2258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E0F00300-EA90-42D4-8104-6D202935217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31956A50-F947-40CF-A1F6-C03DEAF021F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4729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D8A9891B-00F8-4C03-A265-3199455F1D1F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F1189A29-F811-4973-B79E-715B709ABB8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1744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9C054F2-9C54-4604-87C0-DC2EB00FE063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A93BA193-B3CD-49BE-856F-488E58410960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268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00DBAB2C-FE60-4F8F-ABF2-879D71044A2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7C31EFB5-98D3-4DBA-894B-94E1BAEDF93E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31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498716D5-93EE-49E0-9882-66627206B31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584BA330-1D5C-43E5-BAA3-E9DB1F73809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3E7C766D-75F2-4422-AE6D-614B0C507DD4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70506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93158C5-AB9E-43B5-9E1F-D1A4E1B98D4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357105A7-3A55-4E42-91CA-ACC960331951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7676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952119DF-78BE-47BA-894F-9484CF0AB2D4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07A0C30A-87B6-43DF-94F8-D631713EE06F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7616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A03BF3C-02D0-4B54-AB31-7D2B0001AE32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A466AB67-6B61-4924-874B-CB12E43D033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684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284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5032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22469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1950" y="61341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BB8CDE5-CC32-44BA-9320-58CB68A0F738}" type="datetimeFigureOut">
              <a:rPr lang="nl-NL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10-2-2017</a:t>
            </a:fld>
            <a:endParaRPr lang="nl-NL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341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863" y="61341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0AD25B8-7866-4EE0-B091-05CC6860F119}" type="slidenum">
              <a:rPr lang="nl-NL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247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February 2009 | Slide </a:t>
            </a:r>
            <a:fld id="{A0723078-727C-4CEB-BBFD-F47DC5D91425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8466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>
              <a:defRPr/>
            </a:pPr>
            <a:fld id="{20E36FF2-57DA-4DA1-B3B0-E3FC5B839EC2}" type="datetime4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February 10, 2017</a:t>
            </a:fld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| Slide </a:t>
            </a:r>
            <a:fld id="{732C385C-C161-4D1D-B985-36B335531C62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3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BE2953D0-626E-45D0-B802-E12D73BFD63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>
            <a:spLocks noChangeArrowheads="1"/>
          </p:cNvSpPr>
          <p:nvPr userDrawn="1"/>
        </p:nvSpPr>
        <p:spPr bwMode="auto">
          <a:xfrm>
            <a:off x="215900" y="6200775"/>
            <a:ext cx="23749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64A823B-803B-4434-9818-9FAAFF4487FB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CE8F9ED8-1831-4501-8B07-827335E43B6B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592263"/>
            <a:ext cx="8280920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9307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February 2009 | Slide </a:t>
            </a:r>
            <a:fld id="{964498C8-DCE2-4924-B50F-5E5F18877DE6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61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V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"/>
          <a:stretch>
            <a:fillRect/>
          </a:stretch>
        </p:blipFill>
        <p:spPr bwMode="auto">
          <a:xfrm>
            <a:off x="225425" y="228600"/>
            <a:ext cx="86915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7013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5723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21364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5482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13409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9B8F44A-EDDF-49AC-982E-1A26DCD22AB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165CFB5A-B168-428F-B381-7359B795F5A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marL="179388" indent="-17938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lang="en-US" sz="2800" kern="1200" dirty="0" smtClean="0">
                <a:solidFill>
                  <a:srgbClr val="00798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363"/>
          </a:xfr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nl-NL" sz="2800" kern="1200" dirty="0">
                <a:solidFill>
                  <a:srgbClr val="00555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6786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B6BBFB9-4FD8-4B27-9D25-0CB2F79BF97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080FB259-2DEB-4540-8F5D-64FE80A0807E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5804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E0F00300-EA90-42D4-8104-6D202935217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7F103C8B-448D-4CE2-8ACD-F8FCE856D779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996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07F33DF5-700E-455B-9546-D1340A07A35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D8A9891B-00F8-4C03-A265-3199455F1D1F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B84E2FEB-10DB-4E97-BC37-16AF75C6DD87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4430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9C054F2-9C54-4604-87C0-DC2EB00FE063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2657272F-E94E-4683-820D-58339B2A171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7316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00DBAB2C-FE60-4F8F-ABF2-879D71044A2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6A89951D-8536-4C88-BCBC-9372C4C3BCA6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3043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584BA330-1D5C-43E5-BAA3-E9DB1F73809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3EEF0EE6-CBCF-4B27-99A4-13D347D45E6C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8246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93158C5-AB9E-43B5-9E1F-D1A4E1B98D4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42535ACE-D501-4329-ADCB-DCBC50E989EE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1758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952119DF-78BE-47BA-894F-9484CF0AB2D4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E079A2CA-3FE0-46C4-A538-8AFF64F55C6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5074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A03BF3C-02D0-4B54-AB31-7D2B0001AE32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9D9DB7DD-02FA-4B8F-BA13-8E3F4561DDEA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9429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6766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857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2154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1950" y="61341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CB8F59C-32C9-44CA-A897-433F8BB54715}" type="datetimeFigureOut">
              <a:rPr lang="nl-NL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10-2-2017</a:t>
            </a:fld>
            <a:endParaRPr lang="nl-NL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341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863" y="61341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13F396C-AB7B-450E-A426-4BF24FA61987}" type="slidenum">
              <a:rPr lang="nl-NL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638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February 2009 | Slide </a:t>
            </a:r>
            <a:fld id="{603AF49E-0C55-4AFD-8553-79DAFA49C590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402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>
              <a:defRPr/>
            </a:pPr>
            <a:fld id="{20E36FF2-57DA-4DA1-B3B0-E3FC5B839EC2}" type="datetime4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February 10, 2017</a:t>
            </a:fld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| Slide </a:t>
            </a:r>
            <a:fld id="{50F8BCC0-7003-473D-A949-E43402534F4D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864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>
            <a:spLocks noChangeArrowheads="1"/>
          </p:cNvSpPr>
          <p:nvPr userDrawn="1"/>
        </p:nvSpPr>
        <p:spPr bwMode="auto">
          <a:xfrm>
            <a:off x="215900" y="6200775"/>
            <a:ext cx="23749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64A823B-803B-4434-9818-9FAAFF4487FB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1D3B73E0-66A0-433D-8151-6B42F83ACCAF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592263"/>
            <a:ext cx="8280920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1893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© ABB Group </a:t>
            </a:r>
          </a:p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February 2009 | Slide </a:t>
            </a:r>
            <a:fld id="{5996A659-C70F-4AB5-BA4F-E708AF04D24E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680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6595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2824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7854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9980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811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114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870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881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43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319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253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233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516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124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15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5239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5098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541898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581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035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41779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0835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7294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865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925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r>
              <a:rPr lang="en-US"/>
              <a:t>February 2009 | Slide </a:t>
            </a:r>
            <a:fld id="{95D4C2B5-3F5F-4026-8A5A-D2D369DB9B12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224465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7585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279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562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001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529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093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383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133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5124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197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26442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7220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043327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72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5974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6643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© ABB Group </a:t>
            </a:r>
          </a:p>
          <a:p>
            <a:pPr>
              <a:defRPr/>
            </a:pPr>
            <a:r>
              <a:rPr lang="en-US"/>
              <a:t>February 2009 | Slide </a:t>
            </a:r>
            <a:fld id="{A3F3BE3E-F8AB-4034-BAC3-988464DD0927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8085895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 ABB Group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6616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690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9676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58938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568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94868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797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171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653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60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23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76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3413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633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841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4382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837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86533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892463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028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371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2588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7174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4471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461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13742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5551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373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533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002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2906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88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7901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087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703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3236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745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7597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4773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540180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9786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63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de-DE" dirty="0" smtClean="0"/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297102CD-C757-402D-B349-3F3438FE938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9036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 ABB Group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8923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03538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78854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6071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50782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690435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631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451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5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FE1E97DC-8686-4D63-A776-DB2E5915800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693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36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551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75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4103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840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219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70087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64817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4404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D0B308ED-1B20-409D-94A6-E0F81891CA0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9918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4413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 ABB Group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357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11714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8686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853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97818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90306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845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61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9636DA2A-4684-46E0-BBB2-0AC30F601CA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970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1975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1861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3800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5552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7288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247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362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62791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48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77D92E2F-DC22-4A47-B417-E6F07B2F85B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7651238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0988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8540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9856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 ABB Group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515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74727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723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9475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32315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78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28BEBBBB-1F26-497B-9CAE-31975261C86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338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0003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0374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3481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9501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3903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3626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1042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2891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75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4F526570-4C90-47F8-BEEF-3D068699220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3968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84451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11994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 ABB Group </a:t>
            </a: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234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98524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&amp; take 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15900" y="1592264"/>
            <a:ext cx="8712201" cy="460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73" tIns="71973" rIns="71973" bIns="719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"/>
          <p:cNvSpPr/>
          <p:nvPr userDrawn="1"/>
        </p:nvSpPr>
        <p:spPr bwMode="auto">
          <a:xfrm>
            <a:off x="4680001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20" name="Rectangle 1"/>
          <p:cNvSpPr/>
          <p:nvPr userDrawn="1"/>
        </p:nvSpPr>
        <p:spPr bwMode="auto">
          <a:xfrm>
            <a:off x="336392" y="1720736"/>
            <a:ext cx="4127609" cy="36882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142" tIns="611853" rIns="241142" bIns="719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80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66666"/>
                </a:solidFill>
              </a:rPr>
              <a:t>Month DD, Year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8"/>
            <a:ext cx="9144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21" name="Pentagon 44"/>
          <p:cNvSpPr/>
          <p:nvPr userDrawn="1"/>
        </p:nvSpPr>
        <p:spPr bwMode="gray">
          <a:xfrm>
            <a:off x="336391" y="5531913"/>
            <a:ext cx="8483610" cy="53987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80"/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" y="5530419"/>
            <a:ext cx="8485632" cy="541369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437" tIns="60437" rIns="60437" bIns="6043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ctr" defTabSz="914180" rtl="0" eaLnBrk="1" latinLnBrk="0" hangingPunct="1">
              <a:defRPr lang="en-US" sz="16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noProof="0" dirty="0" smtClean="0"/>
              <a:t>Take away message</a:t>
            </a:r>
            <a:endParaRPr lang="en-US" noProof="0" dirty="0"/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36392" y="1720737"/>
            <a:ext cx="4123943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683666" y="1720737"/>
            <a:ext cx="4123944" cy="3688210"/>
          </a:xfrm>
          <a:prstGeom prst="rect">
            <a:avLst/>
          </a:prstGeom>
        </p:spPr>
        <p:txBody>
          <a:bodyPr lIns="241200" tIns="612000" rIns="241200" bIns="72000"/>
          <a:lstStyle>
            <a:lvl1pPr marL="0" marR="0" indent="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‫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6391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83666" y="1720738"/>
            <a:ext cx="4123944" cy="539999"/>
          </a:xfrm>
          <a:prstGeom prst="rect">
            <a:avLst/>
          </a:prstGeom>
        </p:spPr>
        <p:txBody>
          <a:bodyPr lIns="73152" tIns="73152" rIns="73152" bIns="73152" anchor="ctr"/>
          <a:lstStyle>
            <a:lvl1pPr algn="ctr">
              <a:defRPr lang="en-US" sz="1600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Title</a:t>
            </a:r>
            <a:endParaRPr lang="en-US" dirty="0"/>
          </a:p>
        </p:txBody>
      </p:sp>
      <p:cxnSp>
        <p:nvCxnSpPr>
          <p:cNvPr id="13" name="Gerade Verbindung 38"/>
          <p:cNvCxnSpPr/>
          <p:nvPr userDrawn="1"/>
        </p:nvCxnSpPr>
        <p:spPr bwMode="gray">
          <a:xfrm>
            <a:off x="4916838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38"/>
          <p:cNvCxnSpPr/>
          <p:nvPr userDrawn="1"/>
        </p:nvCxnSpPr>
        <p:spPr bwMode="gray">
          <a:xfrm>
            <a:off x="569563" y="2260735"/>
            <a:ext cx="3657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69744" y="6547907"/>
            <a:ext cx="5616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7620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 ABB Group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900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24732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66015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973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9D71D3C7-294A-498A-BDAB-18F9F7FA31E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53414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36565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335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7EFD126A-406B-432F-BABE-20FE1F9FFF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7988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3232E20-D40C-4215-BC79-84E4557C60F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9353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27E5AD8-BB32-474E-83D4-66DF76F9ECE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8987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C71A40E5-E097-4CE1-9272-08C6A79B592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9827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89229281-050C-4E2D-91BD-99580571F7D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5298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239A3692-FFA8-4F24-8D8D-2934D1BA79FD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1911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6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1906CE39-1984-43C3-BE48-F8F87F84A92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BE2953D0-626E-45D0-B802-E12D73BFD6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1849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07F33DF5-700E-455B-9546-D1340A07A35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0373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40816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7372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05989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hpContentSlideFooter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 </a:t>
            </a:r>
          </a:p>
          <a:p>
            <a:pPr>
              <a:defRPr/>
            </a:pPr>
            <a:fld id="{F6EC255C-95CB-4315-B8BB-ADDF567B1AB7}" type="datetime4">
              <a:rPr lang="en-US">
                <a:solidFill>
                  <a:srgbClr val="000000"/>
                </a:solidFill>
              </a:rPr>
              <a:pPr>
                <a:defRPr/>
              </a:pPr>
              <a:t>February 10, 2017</a:t>
            </a:fld>
            <a:r>
              <a:rPr lang="en-US">
                <a:solidFill>
                  <a:srgbClr val="000000"/>
                </a:solidFill>
              </a:rPr>
              <a:t> | Slide </a:t>
            </a:r>
            <a:fld id="{4A21B19D-1041-44DD-8E03-00A150C66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147236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February 2009 | Slide </a:t>
            </a:r>
            <a:fld id="{95D4C2B5-3F5F-4026-8A5A-D2D369DB9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295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 bwMode="gray">
          <a:xfrm>
            <a:off x="1" y="661386"/>
            <a:ext cx="9143999" cy="612000"/>
          </a:xfrm>
          <a:noFill/>
          <a:ln>
            <a:noFill/>
          </a:ln>
          <a:effectLst/>
        </p:spPr>
        <p:txBody>
          <a:bodyPr lIns="187200" rIns="255600"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1636713" y="6519863"/>
            <a:ext cx="4926012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 bwMode="gray">
          <a:xfrm>
            <a:off x="1138238" y="6519863"/>
            <a:ext cx="155575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0BE71-834D-4DC1-BDDB-D6B0FFABE0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2"/>
          </p:nvPr>
        </p:nvSpPr>
        <p:spPr bwMode="gray">
          <a:xfrm>
            <a:off x="209550" y="6567488"/>
            <a:ext cx="727075" cy="9683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fld id="{A70ADEDF-F332-4929-B9A1-26FD7998D165}" type="datetime4">
              <a:rPr lang="en-US"/>
              <a:pPr>
                <a:defRPr/>
              </a:pPr>
              <a:t>February 10,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67293"/>
      </p:ext>
    </p:extLst>
  </p:cSld>
  <p:clrMapOvr>
    <a:masterClrMapping/>
  </p:clrMapOvr>
  <p:transition spd="med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gray">
          <a:xfrm>
            <a:off x="1476373" y="1592262"/>
            <a:ext cx="6192000" cy="4608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2"/>
          </p:nvPr>
        </p:nvSpPr>
        <p:spPr>
          <a:xfrm>
            <a:off x="0" y="694799"/>
            <a:ext cx="9144000" cy="897464"/>
          </a:xfr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228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endParaRPr lang="de-DE" dirty="0"/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B731498F-EBFB-4125-89FB-AEB9D92DDC9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de-DE" dirty="0" smtClean="0"/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D1B660C8-F031-45DC-A748-D4EA649816E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708D0E7E-D44C-4050-A067-EF046798FB4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28310131-5689-49B4-A743-71BCA6513C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96DCCB38-C41B-4955-A0B3-1AD442FBEF8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CA30BE57-0035-427C-A535-3B030DB10FA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3B35D4A2-F121-4B1D-86AC-D1DF9C9231E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BD2CA6BB-1D2E-4782-B136-C9D419CFB39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DB0265F0-F547-4E7E-8FD7-D5D3FBA970A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062DDD84-C23C-42D7-B35A-CFAA8FCF807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endParaRPr lang="de-DE" dirty="0"/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8945B52C-9D74-482F-B5E9-1AD0DF5126D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225425"/>
            <a:ext cx="871378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5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5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5900" y="5254650"/>
            <a:ext cx="8712200" cy="203175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12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215900" y="4740195"/>
            <a:ext cx="8712200" cy="146058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4000" kern="1200" dirty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111EB468-A8F0-45B2-9713-782724D5B60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54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de-DE" dirty="0" smtClean="0"/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2020884F-FB9F-4D4C-A2CA-A928F9F4FBD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770D9970-C2C3-4862-A6EE-90A28E21B6E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98B1822C-BB58-4A38-A52F-FD65CB79EE2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71605DEC-66E5-4573-A030-F958F6F54FF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rtlCol="0">
            <a:normAutofit/>
          </a:bodyPr>
          <a:lstStyle>
            <a:lvl1pPr marL="179388" indent="-179388"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ts val="1100"/>
              </a:spcBef>
              <a:buClr>
                <a:schemeClr val="tx2"/>
              </a:buClr>
              <a:buFont typeface="Wingdings" pitchFamily="2" charset="2"/>
              <a:buChar char="§"/>
              <a:defRPr lang="de-DE" sz="1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lang="de-DE" sz="18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EE2025F0-4D5C-48E0-8DE7-11C59AF6ECD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5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9F32F9F1-E042-4C2C-BC1D-E9469C2331B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5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150107F4-236A-425E-BA86-E5859D95693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0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7" name="Foliennummernplatzhalt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E44ECAFB-1DC3-445C-B6A1-EB2B4906EAE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AF7C6C94-8965-41D1-B73C-DE3011E871B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7EFD126A-406B-432F-BABE-20FE1F9FFFB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2"/>
          <p:cNvSpPr>
            <a:spLocks noGrp="1"/>
          </p:cNvSpPr>
          <p:nvPr>
            <p:ph sz="quarter" idx="15"/>
          </p:nvPr>
        </p:nvSpPr>
        <p:spPr>
          <a:xfrm>
            <a:off x="1476375" y="2162175"/>
            <a:ext cx="7451725" cy="40386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endParaRPr lang="de-DE" dirty="0"/>
          </a:p>
        </p:txBody>
      </p:sp>
      <p:sp>
        <p:nvSpPr>
          <p:cNvPr id="15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lang="de-DE"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9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1BFF78E9-FFF6-4106-B950-8ABDEE2B8B5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de-DE" dirty="0" smtClean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V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"/>
          <a:stretch>
            <a:fillRect/>
          </a:stretch>
        </p:blipFill>
        <p:spPr bwMode="auto">
          <a:xfrm>
            <a:off x="225425" y="228600"/>
            <a:ext cx="86915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513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534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065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4183200"/>
            <a:ext cx="8712200" cy="2017575"/>
          </a:xfrm>
        </p:spPr>
        <p:txBody>
          <a:bodyPr lIns="144000" tIns="0" rIns="0" rtlCol="0">
            <a:normAutofit/>
          </a:bodyPr>
          <a:lstStyle>
            <a:lvl1pPr>
              <a:def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3" y="225425"/>
            <a:ext cx="8713787" cy="35988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084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225424"/>
            <a:ext cx="8712200" cy="5975351"/>
          </a:xfrm>
        </p:spPr>
        <p:txBody>
          <a:bodyPr lIns="144000" tIns="144000" rIns="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2958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9B8F44A-EDDF-49AC-982E-1A26DCD22AB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93E04566-4A1D-4636-A3D3-931BBF25CD27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marL="179388" indent="-179388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lang="en-US" sz="2800" kern="1200" dirty="0" smtClean="0">
                <a:solidFill>
                  <a:srgbClr val="00798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363"/>
          </a:xfr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nl-NL" sz="2800" kern="1200" dirty="0">
                <a:solidFill>
                  <a:srgbClr val="00555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524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43232E20-D40C-4215-BC79-84E4557C60F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1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B6BBFB9-4FD8-4B27-9D25-0CB2F79BF97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5101C430-9B12-425B-8CC0-4361773A2D61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6191251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661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2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E0F00300-EA90-42D4-8104-6D202935217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4C9F2CAF-0184-450B-9914-7DDDBC71B8CA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4" y="1592263"/>
            <a:ext cx="3021013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49"/>
            <a:ext cx="6191250" cy="22320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11"/>
          </p:nvPr>
        </p:nvSpPr>
        <p:spPr>
          <a:xfrm>
            <a:off x="4643438" y="1592263"/>
            <a:ext cx="3024187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405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D8A9891B-00F8-4C03-A265-3199455F1D1F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1E7BB9B0-17EE-4EEA-AC98-49BB7843C63A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6693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9C054F2-9C54-4604-87C0-DC2EB00FE063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DE8FEE4A-DEAB-478C-BFC9-B31996976C6E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4" cy="4608512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592263"/>
            <a:ext cx="3024187" cy="4608511"/>
          </a:xfrm>
        </p:spPr>
        <p:txBody>
          <a:bodyPr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lang="de-DE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806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 besid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00DBAB2C-FE60-4F8F-ABF2-879D71044A29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7716155F-531D-434F-8A16-5C83CCA6D285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646612" y="1592263"/>
            <a:ext cx="3021013" cy="46085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2584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3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584BA330-1D5C-43E5-BAA3-E9DB1F738096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902CD283-60B6-478B-99D1-4B068E403E45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476374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1"/>
          </p:nvPr>
        </p:nvSpPr>
        <p:spPr>
          <a:xfrm>
            <a:off x="1476374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/>
          </p:nvPr>
        </p:nvSpPr>
        <p:spPr>
          <a:xfrm>
            <a:off x="4643436" y="1592263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643436" y="3968750"/>
            <a:ext cx="3024189" cy="2232025"/>
          </a:xfrm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167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293158C5-AB9E-43B5-9E1F-D1A4E1B98D48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9A668F99-7146-4D2F-83CD-23715548955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8712200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326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8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952119DF-78BE-47BA-894F-9484CF0AB2D4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964ED7DB-49BF-4824-8BEE-5CC29AB66013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5900" y="1592263"/>
            <a:ext cx="4284663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43439" y="1592263"/>
            <a:ext cx="4284662" cy="46085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278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215900" y="6200775"/>
            <a:ext cx="2374900" cy="657225"/>
          </a:xfrm>
          <a:prstGeom prst="rect">
            <a:avLst/>
          </a:prstGeom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7A03BF3C-02D0-4B54-AB31-7D2B0001AE32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C9EE4B5A-9ABE-4705-91A5-67300C2EFA54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1"/>
          </p:nvPr>
        </p:nvSpPr>
        <p:spPr>
          <a:xfrm>
            <a:off x="1476375" y="2162175"/>
            <a:ext cx="7451725" cy="4038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476375" y="1581149"/>
            <a:ext cx="7451725" cy="581025"/>
          </a:xfrm>
        </p:spPr>
        <p:txBody>
          <a:bodyPr>
            <a:normAutofit/>
          </a:bodyPr>
          <a:lstStyle>
            <a:lvl1pPr marL="179388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215900" y="1592263"/>
            <a:ext cx="1116013" cy="4608512"/>
          </a:xfrm>
        </p:spPr>
        <p:txBody>
          <a:bodyPr tIns="36000" spcCol="396000" rtlCol="0">
            <a:noAutofit/>
          </a:bodyPr>
          <a:lstStyle>
            <a:lvl1pPr>
              <a:defRPr lang="de-DE" sz="9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7233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3"/>
          <p:cNvSpPr/>
          <p:nvPr userDrawn="1"/>
        </p:nvSpPr>
        <p:spPr>
          <a:xfrm>
            <a:off x="0" y="0"/>
            <a:ext cx="9144000" cy="1592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1592262"/>
            <a:ext cx="9144000" cy="5265737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5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pictures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147637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0"/>
          </p:nvPr>
        </p:nvSpPr>
        <p:spPr>
          <a:xfrm>
            <a:off x="1476376" y="3968750"/>
            <a:ext cx="6191250" cy="2232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half" idx="11"/>
          </p:nvPr>
        </p:nvSpPr>
        <p:spPr>
          <a:xfrm>
            <a:off x="3583800" y="1592263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2"/>
          </p:nvPr>
        </p:nvSpPr>
        <p:spPr>
          <a:xfrm>
            <a:off x="5691225" y="1592262"/>
            <a:ext cx="1976400" cy="2232025"/>
          </a:xfrm>
        </p:spPr>
        <p:txBody>
          <a:bodyPr/>
          <a:lstStyle>
            <a:lvl1pPr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4"/>
          </p:nvPr>
        </p:nvSpPr>
        <p:spPr>
          <a:xfrm>
            <a:off x="215900" y="1592263"/>
            <a:ext cx="1116013" cy="4608512"/>
          </a:xfrm>
        </p:spPr>
        <p:txBody>
          <a:bodyPr tIns="36000" spcCol="39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61899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Untertitel 2"/>
          <p:cNvSpPr>
            <a:spLocks noGrp="1"/>
          </p:cNvSpPr>
          <p:nvPr>
            <p:ph type="subTitle" idx="1"/>
          </p:nvPr>
        </p:nvSpPr>
        <p:spPr>
          <a:xfrm>
            <a:off x="0" y="694799"/>
            <a:ext cx="9144000" cy="467099"/>
          </a:xfrm>
        </p:spPr>
        <p:txBody>
          <a:bodyPr lIns="187200" rIns="21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| Slide </a:t>
            </a:r>
            <a:fld id="{C27E5AD8-BB32-474E-83D4-66DF76F9ECE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ovie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/>
          <a:lstStyle>
            <a:lvl1pPr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8424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Rechteck 4"/>
          <p:cNvSpPr/>
          <p:nvPr userDrawn="1"/>
        </p:nvSpPr>
        <p:spPr>
          <a:xfrm>
            <a:off x="7667625" y="6200775"/>
            <a:ext cx="1476375" cy="6572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rgbClr val="005ADE"/>
              </a:buClr>
              <a:buFont typeface="Wingdings" pitchFamily="2" charset="2"/>
              <a:buChar char="§"/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6" name="Picture 4" descr="ABB1ClaimL_rgb300_100mmLIGHT Kopi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660"/>
              <a:ext cx="5031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5336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1950" y="61341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F5FB588-168C-4633-AD7D-15DCD2C9C571}" type="datetimeFigureOut">
              <a:rPr lang="nl-NL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10-2-2017</a:t>
            </a:fld>
            <a:endParaRPr lang="nl-NL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341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863" y="61341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4D4A57B-F7EA-4449-8A01-AA201CFCC45E}" type="slidenum">
              <a:rPr lang="nl-NL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441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© ABB Group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February 2009 | Slide </a:t>
            </a:r>
            <a:fld id="{F612594E-0888-4F17-87DA-C3B692C6445D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646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6375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0194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shpContentSlideFooter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" y="6200775"/>
            <a:ext cx="2808288" cy="65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© ABB Group </a:t>
            </a:r>
          </a:p>
          <a:p>
            <a:pPr>
              <a:defRPr/>
            </a:pPr>
            <a:fld id="{20E36FF2-57DA-4DA1-B3B0-E3FC5B839EC2}" type="datetime4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February 10, 2017</a:t>
            </a:fld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| Slide </a:t>
            </a:r>
            <a:fld id="{11F02253-B144-4BB8-A7E1-1DBEB00A0508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1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 txBox="1">
            <a:spLocks noChangeArrowheads="1"/>
          </p:cNvSpPr>
          <p:nvPr userDrawn="1"/>
        </p:nvSpPr>
        <p:spPr bwMode="auto">
          <a:xfrm>
            <a:off x="215900" y="6200775"/>
            <a:ext cx="23749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9800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© ABB Group</a:t>
            </a:r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fld id="{B64A823B-803B-4434-9818-9FAAFF4487FB}" type="datetime4"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February 10, 2017</a:t>
            </a:fld>
            <a:r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600" smtClean="0">
                <a:solidFill>
                  <a:srgbClr val="000000"/>
                </a:solidFill>
                <a:cs typeface="Arial" panose="020B0604020202020204" pitchFamily="34" charset="0"/>
              </a:rPr>
              <a:t>| Slide </a:t>
            </a:r>
            <a:fld id="{0CEB79C6-E5AC-4707-9DC6-562880BBBFAF}" type="slidenum">
              <a:rPr lang="de-DE" sz="600" smtClean="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de-DE" sz="6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746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592263"/>
            <a:ext cx="8280920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3"/>
            <a:ext cx="9144000" cy="467099"/>
          </a:xfrm>
        </p:spPr>
        <p:txBody>
          <a:bodyPr lIns="187200" rIns="216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4520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6172200"/>
            <a:ext cx="2808288" cy="48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© ABB Group </a:t>
            </a:r>
          </a:p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February 2009 | Slide </a:t>
            </a:r>
            <a:fld id="{6DCADA67-01EA-41BA-B03D-BBE0FC01341C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>
                <a:defRPr/>
              </a:pPr>
              <a:t>‹#›</a:t>
            </a:fld>
            <a:endParaRPr 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319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V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"/>
          <a:stretch>
            <a:fillRect/>
          </a:stretch>
        </p:blipFill>
        <p:spPr bwMode="auto">
          <a:xfrm>
            <a:off x="225425" y="228600"/>
            <a:ext cx="86915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313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91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4181485"/>
            <a:ext cx="8712200" cy="2019289"/>
          </a:xfrm>
        </p:spPr>
        <p:txBody>
          <a:bodyPr lIns="144000" tIns="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900" y="3968750"/>
            <a:ext cx="8712200" cy="2160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214314" y="225426"/>
            <a:ext cx="8702674" cy="359886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14313" y="4663687"/>
            <a:ext cx="8713787" cy="1537088"/>
          </a:xfrm>
        </p:spPr>
        <p:txBody>
          <a:bodyPr lIns="14400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4000" kern="1200" dirty="0" smtClean="0"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196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7"/>
          <p:cNvSpPr/>
          <p:nvPr userDrawn="1"/>
        </p:nvSpPr>
        <p:spPr>
          <a:xfrm>
            <a:off x="215900" y="225425"/>
            <a:ext cx="8712200" cy="597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ABB2logo 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6392863"/>
            <a:ext cx="179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225425"/>
            <a:ext cx="8712200" cy="3970348"/>
          </a:xfrm>
        </p:spPr>
        <p:txBody>
          <a:bodyPr lIns="144000" tIns="144000" rIns="0">
            <a:normAutofit/>
          </a:bodyPr>
          <a:lstStyle>
            <a:lvl1pPr algn="l">
              <a:defRPr sz="4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899" y="5254650"/>
            <a:ext cx="7451725" cy="190800"/>
          </a:xfrm>
        </p:spPr>
        <p:txBody>
          <a:bodyPr lIns="144000"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DE" sz="12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18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1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61.xml"/><Relationship Id="rId19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1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75.xml"/><Relationship Id="rId21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20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82.xml"/><Relationship Id="rId19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Relationship Id="rId22" Type="http://schemas.openxmlformats.org/officeDocument/2006/relationships/slideLayout" Target="../slideLayouts/slideLayout29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1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297.xml"/><Relationship Id="rId21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310.xml"/><Relationship Id="rId20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304.xml"/><Relationship Id="rId19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Relationship Id="rId22" Type="http://schemas.openxmlformats.org/officeDocument/2006/relationships/slideLayout" Target="../slideLayouts/slideLayout31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18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19.xml"/><Relationship Id="rId21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17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18.xml"/><Relationship Id="rId16" Type="http://schemas.openxmlformats.org/officeDocument/2006/relationships/slideLayout" Target="../slideLayouts/slideLayout332.xml"/><Relationship Id="rId20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321.xml"/><Relationship Id="rId15" Type="http://schemas.openxmlformats.org/officeDocument/2006/relationships/slideLayout" Target="../slideLayouts/slideLayout331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326.xml"/><Relationship Id="rId19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30.xml"/><Relationship Id="rId22" Type="http://schemas.openxmlformats.org/officeDocument/2006/relationships/slideLayout" Target="../slideLayouts/slideLayout3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| Slide </a:t>
            </a:r>
            <a:fld id="{5C8CE77E-27B5-46F9-A473-1FBD9DB8FC2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50" r:id="rId16"/>
    <p:sldLayoutId id="2147484451" r:id="rId17"/>
    <p:sldLayoutId id="2147484452" r:id="rId18"/>
    <p:sldLayoutId id="2147484481" r:id="rId1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  <p:sldLayoutId id="2147484619" r:id="rId18"/>
    <p:sldLayoutId id="2147484620" r:id="rId19"/>
    <p:sldLayoutId id="2147484621" r:id="rId20"/>
    <p:sldLayoutId id="2147484622" r:id="rId21"/>
    <p:sldLayoutId id="2147484764" r:id="rId22"/>
    <p:sldLayoutId id="2147484765" r:id="rId2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2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  <p:sldLayoutId id="2147484637" r:id="rId13"/>
    <p:sldLayoutId id="2147484638" r:id="rId14"/>
    <p:sldLayoutId id="2147484639" r:id="rId15"/>
    <p:sldLayoutId id="2147484640" r:id="rId16"/>
    <p:sldLayoutId id="2147484641" r:id="rId17"/>
    <p:sldLayoutId id="2147484642" r:id="rId18"/>
    <p:sldLayoutId id="2147484644" r:id="rId19"/>
    <p:sldLayoutId id="2147484645" r:id="rId20"/>
    <p:sldLayoutId id="2147484646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9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59" r:id="rId12"/>
    <p:sldLayoutId id="2147484660" r:id="rId13"/>
    <p:sldLayoutId id="2147484661" r:id="rId14"/>
    <p:sldLayoutId id="2147484662" r:id="rId15"/>
    <p:sldLayoutId id="2147484663" r:id="rId16"/>
    <p:sldLayoutId id="2147484664" r:id="rId17"/>
    <p:sldLayoutId id="2147484665" r:id="rId18"/>
    <p:sldLayoutId id="2147484666" r:id="rId19"/>
    <p:sldLayoutId id="2147484667" r:id="rId20"/>
    <p:sldLayoutId id="2147484668" r:id="rId21"/>
    <p:sldLayoutId id="2147484669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0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  <p:sldLayoutId id="2147484682" r:id="rId12"/>
    <p:sldLayoutId id="2147484683" r:id="rId13"/>
    <p:sldLayoutId id="2147484684" r:id="rId14"/>
    <p:sldLayoutId id="2147484685" r:id="rId15"/>
    <p:sldLayoutId id="2147484686" r:id="rId16"/>
    <p:sldLayoutId id="2147484687" r:id="rId17"/>
    <p:sldLayoutId id="2147484688" r:id="rId18"/>
    <p:sldLayoutId id="2147484689" r:id="rId19"/>
    <p:sldLayoutId id="2147484691" r:id="rId20"/>
    <p:sldLayoutId id="2147484692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6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  <p:sldLayoutId id="2147484707" r:id="rId14"/>
    <p:sldLayoutId id="2147484708" r:id="rId15"/>
    <p:sldLayoutId id="2147484709" r:id="rId16"/>
    <p:sldLayoutId id="2147484710" r:id="rId17"/>
    <p:sldLayoutId id="2147484711" r:id="rId18"/>
    <p:sldLayoutId id="2147484712" r:id="rId19"/>
    <p:sldLayoutId id="2147484713" r:id="rId20"/>
    <p:sldLayoutId id="2147484714" r:id="rId21"/>
    <p:sldLayoutId id="2147484715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4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  <p:sldLayoutId id="2147484734" r:id="rId17"/>
    <p:sldLayoutId id="2147484735" r:id="rId18"/>
    <p:sldLayoutId id="2147484736" r:id="rId19"/>
    <p:sldLayoutId id="2147484737" r:id="rId20"/>
    <p:sldLayoutId id="2147484738" r:id="rId21"/>
    <p:sldLayoutId id="2147484739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3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  <p:sldLayoutId id="2147484744" r:id="rId3"/>
    <p:sldLayoutId id="2147484745" r:id="rId4"/>
    <p:sldLayoutId id="2147484746" r:id="rId5"/>
    <p:sldLayoutId id="2147484747" r:id="rId6"/>
    <p:sldLayoutId id="2147484748" r:id="rId7"/>
    <p:sldLayoutId id="2147484749" r:id="rId8"/>
    <p:sldLayoutId id="2147484750" r:id="rId9"/>
    <p:sldLayoutId id="2147484751" r:id="rId10"/>
    <p:sldLayoutId id="2147484752" r:id="rId11"/>
    <p:sldLayoutId id="2147484753" r:id="rId12"/>
    <p:sldLayoutId id="2147484754" r:id="rId13"/>
    <p:sldLayoutId id="2147484755" r:id="rId14"/>
    <p:sldLayoutId id="2147484756" r:id="rId15"/>
    <p:sldLayoutId id="2147484757" r:id="rId16"/>
    <p:sldLayoutId id="2147484758" r:id="rId17"/>
    <p:sldLayoutId id="2147484759" r:id="rId18"/>
    <p:sldLayoutId id="2147484760" r:id="rId19"/>
    <p:sldLayoutId id="2147484761" r:id="rId20"/>
    <p:sldLayoutId id="2147484762" r:id="rId21"/>
    <p:sldLayoutId id="2147484763" r:id="rId2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2051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205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2053" name="Picture 3" descr="ABB2logo RGB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| Slide </a:t>
            </a:r>
            <a:fld id="{55CED8EA-483D-4705-9B7A-6C6ACE45CCB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  <p:sldLayoutId id="2147484421" r:id="rId12"/>
    <p:sldLayoutId id="2147484422" r:id="rId13"/>
    <p:sldLayoutId id="2147484423" r:id="rId14"/>
    <p:sldLayoutId id="2147484424" r:id="rId15"/>
    <p:sldLayoutId id="2147484459" r:id="rId16"/>
    <p:sldLayoutId id="2147484460" r:id="rId17"/>
    <p:sldLayoutId id="2147484461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3075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307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3077" name="Picture 3" descr="ABB2logo RGB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| Slide </a:t>
            </a:r>
            <a:fld id="{52E25C66-436F-4B3A-B143-151F85D5E35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67" r:id="rId16"/>
    <p:sldLayoutId id="2147484468" r:id="rId17"/>
    <p:sldLayoutId id="2147484469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4099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41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4101" name="Picture 3" descr="ABB2logo RGB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Month DD, Year</a:t>
            </a:r>
            <a:endParaRPr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| Slide </a:t>
            </a:r>
            <a:fld id="{E799240A-C909-42E5-818A-8A02906CFB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  <p:sldLayoutId id="2147484444" r:id="rId15"/>
    <p:sldLayoutId id="2147484475" r:id="rId16"/>
    <p:sldLayoutId id="2147484476" r:id="rId17"/>
    <p:sldLayoutId id="2147484477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1028" name="Picture 3" descr="ABB2logo RGB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7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  <p:sldLayoutId id="2147484496" r:id="rId14"/>
    <p:sldLayoutId id="2147484497" r:id="rId15"/>
    <p:sldLayoutId id="2147484498" r:id="rId16"/>
    <p:sldLayoutId id="2147484499" r:id="rId17"/>
    <p:sldLayoutId id="2147484500" r:id="rId18"/>
    <p:sldLayoutId id="2147484501" r:id="rId19"/>
    <p:sldLayoutId id="2147484502" r:id="rId20"/>
    <p:sldLayoutId id="2147484503" r:id="rId21"/>
    <p:sldLayoutId id="2147484504" r:id="rId22"/>
    <p:sldLayoutId id="2147484505" r:id="rId2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1028" name="Picture 3" descr="ABB2logo RGB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1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  <p:sldLayoutId id="2147484520" r:id="rId14"/>
    <p:sldLayoutId id="2147484521" r:id="rId15"/>
    <p:sldLayoutId id="2147484522" r:id="rId16"/>
    <p:sldLayoutId id="2147484523" r:id="rId17"/>
    <p:sldLayoutId id="2147484524" r:id="rId18"/>
    <p:sldLayoutId id="2147484525" r:id="rId19"/>
    <p:sldLayoutId id="2147484526" r:id="rId20"/>
    <p:sldLayoutId id="2147484527" r:id="rId21"/>
    <p:sldLayoutId id="2147484528" r:id="rId2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1028" name="Picture 3" descr="ABB2logo RGB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3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  <p:sldLayoutId id="2147484542" r:id="rId13"/>
    <p:sldLayoutId id="2147484543" r:id="rId14"/>
    <p:sldLayoutId id="2147484544" r:id="rId15"/>
    <p:sldLayoutId id="2147484545" r:id="rId16"/>
    <p:sldLayoutId id="2147484546" r:id="rId17"/>
    <p:sldLayoutId id="2147484547" r:id="rId18"/>
    <p:sldLayoutId id="2147484548" r:id="rId19"/>
    <p:sldLayoutId id="2147484549" r:id="rId20"/>
    <p:sldLayoutId id="2147484550" r:id="rId21"/>
    <p:sldLayoutId id="2147484551" r:id="rId22"/>
    <p:sldLayoutId id="2147484552" r:id="rId2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1028" name="Picture 3" descr="ABB2logo RGB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  <p:sldLayoutId id="2147484567" r:id="rId14"/>
    <p:sldLayoutId id="2147484568" r:id="rId15"/>
    <p:sldLayoutId id="2147484569" r:id="rId16"/>
    <p:sldLayoutId id="2147484570" r:id="rId17"/>
    <p:sldLayoutId id="2147484571" r:id="rId18"/>
    <p:sldLayoutId id="2147484572" r:id="rId19"/>
    <p:sldLayoutId id="2147484573" r:id="rId20"/>
    <p:sldLayoutId id="2147484574" r:id="rId21"/>
    <p:sldLayoutId id="2147484575" r:id="rId22"/>
    <p:sldLayoutId id="2147484576" r:id="rId2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15900" y="6200775"/>
            <a:ext cx="1260475" cy="657225"/>
          </a:xfrm>
          <a:prstGeom prst="rect">
            <a:avLst/>
          </a:prstGeom>
        </p:spPr>
        <p:txBody>
          <a:bodyPr vert="horz" lIns="0" tIns="0" rIns="0" bIns="198000" rtlCol="0" anchor="b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ABB Group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476375" y="1592263"/>
            <a:ext cx="61912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3" descr="ABB2logo RGB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392863"/>
            <a:ext cx="6731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207963" y="6567488"/>
            <a:ext cx="592137" cy="1095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17575" y="6569075"/>
            <a:ext cx="449263" cy="1095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>
                <a:solidFill>
                  <a:srgbClr val="000000"/>
                </a:solidFill>
              </a:rPr>
              <a:t>| Slide </a:t>
            </a:r>
            <a:fld id="{5C8CE77E-27B5-46F9-A473-1FBD9DB8FC26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2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  <p:sldLayoutId id="2147484591" r:id="rId13"/>
    <p:sldLayoutId id="2147484592" r:id="rId14"/>
    <p:sldLayoutId id="2147484593" r:id="rId15"/>
    <p:sldLayoutId id="2147484594" r:id="rId16"/>
    <p:sldLayoutId id="2147484595" r:id="rId17"/>
    <p:sldLayoutId id="2147484596" r:id="rId18"/>
    <p:sldLayoutId id="2147484597" r:id="rId19"/>
    <p:sldLayoutId id="2147484598" r:id="rId20"/>
    <p:sldLayoutId id="2147484599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2800" kern="120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79388" indent="-17938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8650" indent="-17145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4738" indent="-160338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4000" indent="-152400" algn="l" rtl="0" eaLnBrk="0" fontAlgn="base" hangingPunct="0">
        <a:spcBef>
          <a:spcPts val="11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algn="l" rtl="0" eaLnBrk="0" fontAlgn="base" hangingPunct="0">
        <a:spcBef>
          <a:spcPts val="1100"/>
        </a:spcBef>
        <a:spcAft>
          <a:spcPct val="0"/>
        </a:spcAft>
        <a:buClr>
          <a:schemeClr val="accent1"/>
        </a:buClr>
        <a:buSzPct val="70000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8.xml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26" Type="http://schemas.openxmlformats.org/officeDocument/2006/relationships/image" Target="../media/image74.jpeg"/><Relationship Id="rId3" Type="http://schemas.openxmlformats.org/officeDocument/2006/relationships/image" Target="../media/image52.jpeg"/><Relationship Id="rId21" Type="http://schemas.openxmlformats.org/officeDocument/2006/relationships/image" Target="../media/image69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5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24" Type="http://schemas.openxmlformats.org/officeDocument/2006/relationships/image" Target="../media/image72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0.jpeg"/><Relationship Id="rId27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91.xml"/><Relationship Id="rId1" Type="http://schemas.openxmlformats.org/officeDocument/2006/relationships/tags" Target="../tags/tag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://www.ebuscs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14.xml"/><Relationship Id="rId1" Type="http://schemas.openxmlformats.org/officeDocument/2006/relationships/tags" Target="../tags/tag4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45.gif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5.jpeg"/><Relationship Id="rId12" Type="http://schemas.openxmlformats.org/officeDocument/2006/relationships/image" Target="../media/image45.gif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191.xml"/><Relationship Id="rId16" Type="http://schemas.openxmlformats.org/officeDocument/2006/relationships/image" Target="../media/image98.png"/><Relationship Id="rId1" Type="http://schemas.openxmlformats.org/officeDocument/2006/relationships/tags" Target="../tags/tag5.xml"/><Relationship Id="rId6" Type="http://schemas.openxmlformats.org/officeDocument/2006/relationships/image" Target="../media/image92.jpeg"/><Relationship Id="rId11" Type="http://schemas.openxmlformats.org/officeDocument/2006/relationships/image" Target="../media/image94.jpeg"/><Relationship Id="rId5" Type="http://schemas.openxmlformats.org/officeDocument/2006/relationships/image" Target="../media/image91.jpeg"/><Relationship Id="rId15" Type="http://schemas.openxmlformats.org/officeDocument/2006/relationships/image" Target="../media/image97.png"/><Relationship Id="rId10" Type="http://schemas.openxmlformats.org/officeDocument/2006/relationships/image" Target="../media/image69.jpeg"/><Relationship Id="rId19" Type="http://schemas.openxmlformats.org/officeDocument/2006/relationships/image" Target="../media/image101.png"/><Relationship Id="rId4" Type="http://schemas.openxmlformats.org/officeDocument/2006/relationships/image" Target="../media/image90.jpeg"/><Relationship Id="rId9" Type="http://schemas.openxmlformats.org/officeDocument/2006/relationships/image" Target="../media/image43.png"/><Relationship Id="rId1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08.xml"/><Relationship Id="rId1" Type="http://schemas.openxmlformats.org/officeDocument/2006/relationships/tags" Target="../tags/ta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emf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106.jpe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131.jpeg"/><Relationship Id="rId11" Type="http://schemas.openxmlformats.org/officeDocument/2006/relationships/image" Target="../media/image136.pn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45.gif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5.xml"/><Relationship Id="rId5" Type="http://schemas.openxmlformats.org/officeDocument/2006/relationships/image" Target="../media/image82.jpe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147.jpeg"/><Relationship Id="rId5" Type="http://schemas.openxmlformats.org/officeDocument/2006/relationships/image" Target="../media/image136.png"/><Relationship Id="rId4" Type="http://schemas.openxmlformats.org/officeDocument/2006/relationships/image" Target="../media/image1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278.xml"/><Relationship Id="rId1" Type="http://schemas.openxmlformats.org/officeDocument/2006/relationships/tags" Target="../tags/tag8.xml"/><Relationship Id="rId6" Type="http://schemas.openxmlformats.org/officeDocument/2006/relationships/image" Target="../media/image135.jpeg"/><Relationship Id="rId5" Type="http://schemas.openxmlformats.org/officeDocument/2006/relationships/image" Target="../media/image148.png"/><Relationship Id="rId4" Type="http://schemas.openxmlformats.org/officeDocument/2006/relationships/hyperlink" Target="http://www.google.nl/url?sa=i&amp;rct=j&amp;q=&amp;esrc=s&amp;frm=1&amp;source=images&amp;cd=&amp;cad=rja&amp;docid=whsGsEV7lLwUbM&amp;tbnid=e5EpSrB07goNpM:&amp;ved=0CAUQjRw&amp;url=http://www.catastrophemap.com/&amp;ei=nupJUaS4I-q90QWRuoHADA&amp;bvm=bv.44011176,d.ZWU&amp;psig=AFQjCNGD06nBvyXvL_-1cVhx_SuH2J_oQw&amp;ust=1363885053015675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7.jpeg"/><Relationship Id="rId3" Type="http://schemas.openxmlformats.org/officeDocument/2006/relationships/image" Target="../media/image11.gif"/><Relationship Id="rId7" Type="http://schemas.openxmlformats.org/officeDocument/2006/relationships/image" Target="../media/image152.jpe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jpeg"/><Relationship Id="rId11" Type="http://schemas.openxmlformats.org/officeDocument/2006/relationships/image" Target="../media/image155.jpeg"/><Relationship Id="rId5" Type="http://schemas.openxmlformats.org/officeDocument/2006/relationships/image" Target="../media/image150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4" Type="http://schemas.openxmlformats.org/officeDocument/2006/relationships/image" Target="../media/image149.png"/><Relationship Id="rId9" Type="http://schemas.openxmlformats.org/officeDocument/2006/relationships/image" Target="../media/image17.png"/><Relationship Id="rId1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gi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3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ctrTitle"/>
          </p:nvPr>
        </p:nvSpPr>
        <p:spPr>
          <a:xfrm>
            <a:off x="187325" y="4866084"/>
            <a:ext cx="8712200" cy="20193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nb-NO" altLang="en-US" dirty="0" smtClean="0"/>
              <a:t>Dialogkonferanse, Ruter 13 </a:t>
            </a:r>
            <a:r>
              <a:rPr lang="nb-NO" altLang="en-US" dirty="0" err="1" smtClean="0"/>
              <a:t>feb</a:t>
            </a:r>
            <a:r>
              <a:rPr lang="nb-NO" altLang="en-US" dirty="0" smtClean="0"/>
              <a:t> 2017</a:t>
            </a:r>
            <a:r>
              <a:rPr altLang="en-US" dirty="0" smtClean="0"/>
              <a:t/>
            </a:r>
            <a:br>
              <a:rPr altLang="en-US" dirty="0" smtClean="0"/>
            </a:br>
            <a:endParaRPr altLang="en-US" sz="320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250825" y="4365625"/>
            <a:ext cx="8712200" cy="215900"/>
          </a:xfrm>
        </p:spPr>
        <p:txBody>
          <a:bodyPr/>
          <a:lstStyle/>
          <a:p>
            <a:pPr>
              <a:defRPr/>
            </a:pPr>
            <a:r>
              <a:rPr smtClean="0"/>
              <a:t>2015</a:t>
            </a:r>
            <a:endParaRPr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15900" y="5764213"/>
            <a:ext cx="9144000" cy="873125"/>
          </a:xfrm>
          <a:prstGeom prst="rect">
            <a:avLst/>
          </a:prstGeom>
        </p:spPr>
        <p:txBody>
          <a:bodyPr lIns="144000" tIns="0" rIns="0" bIns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accent2"/>
                </a:solidFill>
                <a:ea typeface="+mj-ea"/>
              </a:rPr>
              <a:t>ABB Global Product Group Electric Vehicle Charging Infrastructure</a:t>
            </a:r>
          </a:p>
        </p:txBody>
      </p:sp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88913"/>
            <a:ext cx="87122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51"/>
          <a:stretch>
            <a:fillRect/>
          </a:stretch>
        </p:blipFill>
        <p:spPr bwMode="auto">
          <a:xfrm>
            <a:off x="215900" y="188913"/>
            <a:ext cx="9005888" cy="43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31775" y="4628430"/>
            <a:ext cx="6500813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4000" tIns="0" rIns="0" bIns="0">
            <a:normAutofit/>
          </a:bodyPr>
          <a:lstStyle/>
          <a:p>
            <a:pPr eaLnBrk="1" hangingPunct="1"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Arne Sigbjørnsen, Sales Manager EV &amp; </a:t>
            </a:r>
            <a:r>
              <a:rPr lang="en-US" sz="1200" b="1" dirty="0" err="1" smtClean="0">
                <a:solidFill>
                  <a:schemeClr val="bg1"/>
                </a:solidFill>
                <a:ea typeface="+mj-ea"/>
                <a:cs typeface="Arial" pitchFamily="34" charset="0"/>
              </a:rPr>
              <a:t>eBus</a:t>
            </a:r>
            <a:r>
              <a:rPr lang="en-US" sz="1200" b="1" dirty="0" smtClean="0">
                <a:solidFill>
                  <a:schemeClr val="bg1"/>
                </a:solidFill>
                <a:ea typeface="+mj-ea"/>
                <a:cs typeface="Arial" pitchFamily="34" charset="0"/>
              </a:rPr>
              <a:t> charging Norway</a:t>
            </a:r>
            <a:endParaRPr lang="en-US" sz="1200" b="1" dirty="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6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Hvordan er markedets forventede leveringsevne og leveringstid i 2018‐20?</a:t>
            </a:r>
          </a:p>
          <a:p>
            <a:pPr lvl="1"/>
            <a:r>
              <a:rPr lang="nb-NO" dirty="0" smtClean="0"/>
              <a:t>Total </a:t>
            </a:r>
            <a:r>
              <a:rPr lang="nb-NO" dirty="0"/>
              <a:t>tid fra tildeling av kontrakt til oppstart av elektrisk </a:t>
            </a:r>
            <a:r>
              <a:rPr lang="nb-NO" dirty="0" smtClean="0"/>
              <a:t>rutedrift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ABB </a:t>
            </a:r>
            <a:r>
              <a:rPr lang="nb-NO" dirty="0">
                <a:solidFill>
                  <a:srgbClr val="FF0000"/>
                </a:solidFill>
              </a:rPr>
              <a:t>er i prosess med øke </a:t>
            </a:r>
            <a:r>
              <a:rPr lang="nb-NO" dirty="0" err="1" smtClean="0">
                <a:solidFill>
                  <a:srgbClr val="FF0000"/>
                </a:solidFill>
              </a:rPr>
              <a:t>produksjonenen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og korte ned leveringstider for lade infrastruktur for elbuss og den vil gå ned over </a:t>
            </a:r>
            <a:r>
              <a:rPr lang="nb-NO" dirty="0" smtClean="0">
                <a:solidFill>
                  <a:srgbClr val="FF0000"/>
                </a:solidFill>
              </a:rPr>
              <a:t>tid.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Faktorer som er avgjørende er tilgjengelighet på nok effekt på endestopper og eventuelt depot, samt regionale/kommunale godkjenninger (f. eks plassering og design) og ikke minst leveringstid på elbusser og nettstasjoner.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Spørsmål fra Ruter</a:t>
            </a:r>
            <a:endParaRPr lang="nb-NO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7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ABB </a:t>
            </a:r>
            <a:r>
              <a:rPr lang="en-US" altLang="en-US" dirty="0" err="1" smtClean="0"/>
              <a:t>eBus</a:t>
            </a:r>
            <a:r>
              <a:rPr lang="en-US" altLang="en-US" dirty="0" smtClean="0"/>
              <a:t> charging</a:t>
            </a:r>
            <a:endParaRPr lang="en-US" altLang="en-US" dirty="0" smtClean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2072640"/>
            <a:ext cx="3528392" cy="3372584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29" idx="1"/>
            <a:endCxn id="26" idx="3"/>
          </p:cNvCxnSpPr>
          <p:nvPr/>
        </p:nvCxnSpPr>
        <p:spPr>
          <a:xfrm flipH="1" flipV="1">
            <a:off x="4359511" y="4443778"/>
            <a:ext cx="1989253" cy="56390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764" y="3780088"/>
            <a:ext cx="1368450" cy="1440160"/>
          </a:xfrm>
          <a:prstGeom prst="rect">
            <a:avLst/>
          </a:prstGeom>
        </p:spPr>
      </p:pic>
      <p:cxnSp>
        <p:nvCxnSpPr>
          <p:cNvPr id="30" name="Straight Connector 29"/>
          <p:cNvCxnSpPr>
            <a:stCxn id="43" idx="0"/>
            <a:endCxn id="47" idx="3"/>
          </p:cNvCxnSpPr>
          <p:nvPr/>
        </p:nvCxnSpPr>
        <p:spPr>
          <a:xfrm flipH="1" flipV="1">
            <a:off x="3419872" y="1466712"/>
            <a:ext cx="603583" cy="2637961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65085" y="3843553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Munich, DE</a:t>
            </a:r>
          </a:p>
          <a:p>
            <a:pPr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 Truck &amp; Bus</a:t>
            </a:r>
          </a:p>
          <a:p>
            <a:pPr marL="182563" indent="-182563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Inverted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panto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Overnight &amp; 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Opportunity 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charging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692696"/>
            <a:ext cx="1392587" cy="12845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41222" y="716768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Gothenborg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SE</a:t>
            </a:r>
          </a:p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Volvo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Busar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x HVC 150P</a:t>
            </a:r>
          </a:p>
          <a:p>
            <a:pPr marL="285750" indent="-285750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>
            <a:stCxn id="42" idx="7"/>
            <a:endCxn id="36" idx="1"/>
          </p:cNvCxnSpPr>
          <p:nvPr/>
        </p:nvCxnSpPr>
        <p:spPr>
          <a:xfrm flipV="1">
            <a:off x="4569134" y="1334971"/>
            <a:ext cx="1082986" cy="2121502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338420" y="4320853"/>
            <a:ext cx="144016" cy="144016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446209" y="3435382"/>
            <a:ext cx="144016" cy="144016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51447" y="4104673"/>
            <a:ext cx="144016" cy="144016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50018" y="4221089"/>
            <a:ext cx="144016" cy="144016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38" y="836712"/>
            <a:ext cx="1408234" cy="1260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-328079" y="850121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Namur, BE</a:t>
            </a:r>
          </a:p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</a:t>
            </a:r>
          </a:p>
          <a:p>
            <a:pPr marL="182563" indent="-182563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x HVC 150P</a:t>
            </a:r>
          </a:p>
          <a:p>
            <a:pPr marL="285750" indent="-285750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7" y="5517232"/>
            <a:ext cx="1368153" cy="12600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-180528" y="5517232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Luxembourgh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Lu</a:t>
            </a:r>
          </a:p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Ville de </a:t>
            </a:r>
            <a:r>
              <a:rPr lang="en-US" sz="11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Luxembourgh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 x HVC 150P</a:t>
            </a:r>
          </a:p>
          <a:p>
            <a:pPr marL="285750" indent="-285750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828600" y="3779151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Luxembourgh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Lu</a:t>
            </a:r>
          </a:p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MDDI &amp; Sales Lentz</a:t>
            </a:r>
          </a:p>
          <a:p>
            <a:pPr marL="182563" indent="-182563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x HVC 300P</a:t>
            </a:r>
          </a:p>
          <a:p>
            <a:pPr marL="285750" indent="-285750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Straight Connector 64"/>
          <p:cNvCxnSpPr>
            <a:stCxn id="44" idx="2"/>
            <a:endCxn id="81" idx="3"/>
          </p:cNvCxnSpPr>
          <p:nvPr/>
        </p:nvCxnSpPr>
        <p:spPr>
          <a:xfrm flipH="1">
            <a:off x="2819518" y="4293097"/>
            <a:ext cx="1230500" cy="139071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4" idx="4"/>
            <a:endCxn id="53" idx="3"/>
          </p:cNvCxnSpPr>
          <p:nvPr/>
        </p:nvCxnSpPr>
        <p:spPr>
          <a:xfrm flipH="1">
            <a:off x="3491880" y="4365105"/>
            <a:ext cx="630146" cy="1782127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518" y="3779151"/>
            <a:ext cx="1368000" cy="1306033"/>
          </a:xfrm>
          <a:prstGeom prst="rect">
            <a:avLst/>
          </a:prstGeom>
        </p:spPr>
      </p:pic>
      <p:pic>
        <p:nvPicPr>
          <p:cNvPr id="88" name="Picture 10" descr="Datei:Logo MAN.sv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934" y="4925086"/>
            <a:ext cx="850187" cy="4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www.underconsideration.com/brandnew/archives/volvo_logo_detail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80" y="1412776"/>
            <a:ext cx="616695" cy="6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1209211" y="1809008"/>
            <a:ext cx="762363" cy="186674"/>
          </a:xfrm>
          <a:prstGeom prst="rect">
            <a:avLst/>
          </a:prstGeom>
        </p:spPr>
      </p:pic>
      <p:pic>
        <p:nvPicPr>
          <p:cNvPr id="61" name="Picture 2" descr="http://www.underconsideration.com/brandnew/archives/volvo_logo_detail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1" y="4365104"/>
            <a:ext cx="616695" cy="6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656837" y="4695736"/>
            <a:ext cx="762363" cy="186674"/>
          </a:xfrm>
          <a:prstGeom prst="rect">
            <a:avLst/>
          </a:prstGeom>
        </p:spPr>
      </p:pic>
      <p:pic>
        <p:nvPicPr>
          <p:cNvPr id="63" name="Picture 2" descr="http://www.underconsideration.com/brandnew/archives/volvo_logo_detail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193" y="6052665"/>
            <a:ext cx="616695" cy="6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1326124" y="6448897"/>
            <a:ext cx="762363" cy="186674"/>
          </a:xfrm>
          <a:prstGeom prst="rect">
            <a:avLst/>
          </a:prstGeom>
        </p:spPr>
      </p:pic>
      <p:pic>
        <p:nvPicPr>
          <p:cNvPr id="66" name="Picture 2" descr="http://www.underconsideration.com/brandnew/archives/volvo_logo_detail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924" y="1335659"/>
            <a:ext cx="616695" cy="6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7704855" y="1731891"/>
            <a:ext cx="762363" cy="186674"/>
          </a:xfrm>
          <a:prstGeom prst="rect">
            <a:avLst/>
          </a:prstGeom>
        </p:spPr>
      </p:pic>
      <p:pic>
        <p:nvPicPr>
          <p:cNvPr id="33" name="Picture 2" descr="http://www04.abb.com/global/seitp/seitp202.nsf/0/211f70b8b2e1f0adc1257b75002afdfd/$file/Geneva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5460776"/>
            <a:ext cx="1352600" cy="13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>
            <a:stCxn id="33" idx="1"/>
            <a:endCxn id="38" idx="2"/>
          </p:cNvCxnSpPr>
          <p:nvPr/>
        </p:nvCxnSpPr>
        <p:spPr>
          <a:xfrm flipH="1" flipV="1">
            <a:off x="4101008" y="4608097"/>
            <a:ext cx="1911152" cy="1528979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101008" y="4536089"/>
            <a:ext cx="144016" cy="144016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29997" y="5506403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Geneva, CH</a:t>
            </a:r>
          </a:p>
          <a:p>
            <a:pPr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Hess</a:t>
            </a:r>
          </a:p>
          <a:p>
            <a:pPr marL="182563" indent="-182563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TOSA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1"/>
          <a:stretch/>
        </p:blipFill>
        <p:spPr>
          <a:xfrm>
            <a:off x="6316891" y="2276872"/>
            <a:ext cx="1419752" cy="131758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732240" y="2348880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Offenbach, DE</a:t>
            </a:r>
          </a:p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Cobus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7313" indent="-87313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50kW Connector 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based</a:t>
            </a:r>
          </a:p>
          <a:p>
            <a:pPr marL="285750" indent="-285750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4" descr="C:\Users\nlworob\Documents\IMG_3595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416" y="2302257"/>
            <a:ext cx="1425006" cy="1235398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-904125" y="2444979"/>
            <a:ext cx="2232248" cy="129614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Coventry, UK</a:t>
            </a:r>
          </a:p>
          <a:p>
            <a:pPr algn="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Mike de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Courcey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7313" indent="-87313" algn="r" defTabSz="895350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100kW Connector 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based</a:t>
            </a:r>
          </a:p>
          <a:p>
            <a:pPr marL="285750" indent="-285750" algn="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2882121" y="2974117"/>
            <a:ext cx="661943" cy="1016017"/>
          </a:xfrm>
          <a:prstGeom prst="line">
            <a:avLst/>
          </a:prstGeom>
          <a:ln w="34925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472056" y="3933057"/>
            <a:ext cx="144016" cy="144016"/>
          </a:xfrm>
          <a:prstGeom prst="ellipse">
            <a:avLst/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7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ABB </a:t>
            </a:r>
            <a:r>
              <a:rPr lang="en-US" altLang="en-US" dirty="0" err="1"/>
              <a:t>eBus</a:t>
            </a:r>
            <a:r>
              <a:rPr lang="en-US" altLang="en-US" dirty="0"/>
              <a:t> charging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Month DD, Year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94221"/>
            <a:ext cx="849514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err="1" smtClean="0"/>
              <a:t>eBus</a:t>
            </a:r>
            <a:r>
              <a:rPr lang="en-US" altLang="en-US" dirty="0" smtClean="0"/>
              <a:t> charging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179512" y="782637"/>
            <a:ext cx="9144000" cy="466725"/>
          </a:xfrm>
        </p:spPr>
        <p:txBody>
          <a:bodyPr/>
          <a:lstStyle/>
          <a:p>
            <a:pPr>
              <a:defRPr/>
            </a:pPr>
            <a:r>
              <a:rPr lang="en-US" sz="2600" dirty="0" smtClean="0">
                <a:solidFill>
                  <a:schemeClr val="accent1"/>
                </a:solidFill>
                <a:ea typeface="+mj-ea"/>
              </a:rPr>
              <a:t>Standardization</a:t>
            </a:r>
            <a:endParaRPr lang="de-DE" sz="2600" dirty="0">
              <a:solidFill>
                <a:schemeClr val="accent1"/>
              </a:solidFill>
              <a:ea typeface="+mj-ea"/>
            </a:endParaRPr>
          </a:p>
        </p:txBody>
      </p:sp>
      <p:pic>
        <p:nvPicPr>
          <p:cNvPr id="173060" name="Picture 2" descr="C:\Users\eeraste\Desktop\ELMO_OM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3" y="2820988"/>
            <a:ext cx="290036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Content Placeholder 2"/>
          <p:cNvSpPr txBox="1">
            <a:spLocks/>
          </p:cNvSpPr>
          <p:nvPr/>
        </p:nvSpPr>
        <p:spPr bwMode="auto">
          <a:xfrm>
            <a:off x="395288" y="2060575"/>
            <a:ext cx="8424862" cy="3024188"/>
          </a:xfrm>
          <a:prstGeom prst="rect">
            <a:avLst/>
          </a:prstGeom>
          <a:solidFill>
            <a:srgbClr val="4938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82563" indent="-1825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2897"/>
              </a:buClr>
              <a:buFont typeface="Wingdings" panose="05000000000000000000" pitchFamily="2" charset="2"/>
              <a:buNone/>
            </a:pPr>
            <a:endParaRPr lang="et-EE" altLang="en-US" sz="1600" smtClean="0">
              <a:solidFill>
                <a:srgbClr val="FFFFFF"/>
              </a:solidFill>
            </a:endParaRPr>
          </a:p>
        </p:txBody>
      </p:sp>
      <p:pic>
        <p:nvPicPr>
          <p:cNvPr id="173062" name="Picture 2" descr="C:\Users\eeraste\Desktop\ELMO_OM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16175"/>
            <a:ext cx="5410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64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smtClean="0"/>
              <a:t>Open industry standards are key to success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Industry is working on global standardization</a:t>
            </a:r>
          </a:p>
        </p:txBody>
      </p:sp>
      <p:sp>
        <p:nvSpPr>
          <p:cNvPr id="88067" name="TextBox 1"/>
          <p:cNvSpPr txBox="1">
            <a:spLocks noChangeArrowheads="1"/>
          </p:cNvSpPr>
          <p:nvPr/>
        </p:nvSpPr>
        <p:spPr bwMode="auto">
          <a:xfrm>
            <a:off x="4338638" y="1487488"/>
            <a:ext cx="477043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65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Automated connection system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High power DC transfer to bus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Wireless communication to bus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Based on </a:t>
            </a: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EN/IEC 61851-23</a:t>
            </a: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ISO/IEC 15118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8068" name="TextBox 12"/>
          <p:cNvSpPr txBox="1">
            <a:spLocks noChangeArrowheads="1"/>
          </p:cNvSpPr>
          <p:nvPr/>
        </p:nvSpPr>
        <p:spPr bwMode="auto">
          <a:xfrm>
            <a:off x="467544" y="1487488"/>
            <a:ext cx="4194299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Industrial quality power cabinet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150kW, 300kW &amp; 450 kW </a:t>
            </a:r>
            <a:r>
              <a:rPr lang="en-US" altLang="en-US" dirty="0" smtClean="0">
                <a:solidFill>
                  <a:srgbClr val="000000"/>
                </a:solidFill>
              </a:rPr>
              <a:t>modular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Redundancy per each 150kW module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400-850 V</a:t>
            </a:r>
            <a:r>
              <a:rPr lang="en-US" altLang="en-US" sz="1200" dirty="0">
                <a:solidFill>
                  <a:srgbClr val="000000"/>
                </a:solidFill>
              </a:rPr>
              <a:t>DC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Galvanic </a:t>
            </a:r>
            <a:r>
              <a:rPr lang="en-US" altLang="en-US" dirty="0" smtClean="0">
                <a:solidFill>
                  <a:srgbClr val="000000"/>
                </a:solidFill>
              </a:rPr>
              <a:t>isolation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Remote management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23583"/>
              </p:ext>
            </p:extLst>
          </p:nvPr>
        </p:nvGraphicFramePr>
        <p:xfrm>
          <a:off x="98724" y="1284514"/>
          <a:ext cx="8865764" cy="5091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5044"/>
                <a:gridCol w="3096344"/>
                <a:gridCol w="3384376"/>
              </a:tblGrid>
              <a:tr h="3293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Standardization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6793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Goals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7313" marR="0" indent="-873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Safety</a:t>
                      </a:r>
                    </a:p>
                    <a:p>
                      <a:pPr marL="87313" marR="0" indent="-873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Automotive quality</a:t>
                      </a:r>
                    </a:p>
                    <a:p>
                      <a:pPr marL="87313" marR="0" indent="-873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Interoperability</a:t>
                      </a:r>
                    </a:p>
                    <a:p>
                      <a:pPr marL="87313" marR="0" indent="-873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Prevent technology lock-in</a:t>
                      </a:r>
                    </a:p>
                    <a:p>
                      <a:pPr marL="87313" marR="0" indent="-873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Reduce cost</a:t>
                      </a:r>
                    </a:p>
                    <a:p>
                      <a:pPr marL="87313" marR="0" indent="-873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Attractive for end customer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i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Passenger cars (2011)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CCS-1/2 connector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Electric buses (2015-2016)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Overnight charging (CCS-1/2 connector)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and Automated Connection System </a:t>
                      </a:r>
                      <a:endParaRPr lang="en-US" sz="1400" i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11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Supported</a:t>
                      </a:r>
                      <a:r>
                        <a:rPr lang="en-US" sz="1400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by: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1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§"/>
                      </a:pPr>
                      <a:r>
                        <a:rPr lang="en-US" altLang="en-US" sz="140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EN/IEC 61851-23</a:t>
                      </a:r>
                    </a:p>
                    <a:p>
                      <a:pPr lvl="1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§"/>
                      </a:pPr>
                      <a:r>
                        <a:rPr lang="en-US" altLang="en-US" sz="140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ISO/IEC 15118</a:t>
                      </a:r>
                    </a:p>
                    <a:p>
                      <a:pPr lvl="1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§"/>
                      </a:pPr>
                      <a:r>
                        <a:rPr lang="en-US" altLang="en-US" sz="140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DIN70121</a:t>
                      </a:r>
                      <a:endParaRPr lang="en-US" sz="1400" i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6" descr="https://encrypted-tbn2.google.com/images?q=tbn:ANd9GcRuLkQKGS1nQMMa0mKNj8vnsnr_E6PnIFl0jNfmn_MwnV6GQx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355" y="4011215"/>
            <a:ext cx="508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http://officialpsds.com/images/thumbs/VW-Logo-psd200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893" y="4662093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itmakessenseblog.com/files/2010/12/gm-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993" y="5338368"/>
            <a:ext cx="4667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www.muscularmustangs.com/database/fordlogo200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873" y="4723633"/>
            <a:ext cx="8651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ttp://www.cartype.com/pics/121/full/audi_logo-text_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104" y="4744954"/>
            <a:ext cx="517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https://encrypted-tbn0.google.com/images?q=tbn:ANd9GcR5c2MjPR5kFpR_zEkurtar0zyUoEE3wj3uaaOoI8Xa67PCdZERpQ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781" y="5446184"/>
            <a:ext cx="948288" cy="26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http://www.damonchernavsky.com/Pictures/Automotive/Car_Brand_Logos/Porsche_Logo/porsche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276" y="4006480"/>
            <a:ext cx="4222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s://encrypted-tbn0.google.com/images?q=tbn:ANd9GcQpnOP0yYUJavlJjK7C_QmOcEOC79Kv5T0kwlAFI81ZnWTBHl-1PgxT84wyu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435" y="4006480"/>
            <a:ext cx="608860" cy="40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https://upload.wikimedia.org/wikipedia/commons/thumb/f/fe/Opel-Logo-2011-Slogan-Vector.svg/2000px-Opel-Logo-2011-Slogan-Vector.svg.pn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3005" y="5235551"/>
            <a:ext cx="665144" cy="5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058718" y="2635202"/>
            <a:ext cx="1997344" cy="1094205"/>
            <a:chOff x="418005" y="4483992"/>
            <a:chExt cx="2554727" cy="1283733"/>
          </a:xfrm>
        </p:grpSpPr>
        <p:pic>
          <p:nvPicPr>
            <p:cNvPr id="33" name="Picture 4" descr="http://www.phoenixcontact-emobility.com/files/standard/publisher/images/products/E-Mobility%20Ladestecker%20und%20Ladeleitungen/Subpage%20DC-Ladeleitungen/a_0062267_int.pn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5" y="4483992"/>
              <a:ext cx="1283732" cy="128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http://www.phoenixcontact-emobility.com/files/standard/publisher/images/products/E-Mobility%20Ladestecker%20und%20Ladeleitungen/Subpage%20DC-Ladeleitungen/a_0062265_int.pn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000" y="4483993"/>
              <a:ext cx="1283732" cy="128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5796371" y="2640025"/>
            <a:ext cx="1997344" cy="1094205"/>
            <a:chOff x="418005" y="4483992"/>
            <a:chExt cx="2554727" cy="1283733"/>
          </a:xfrm>
        </p:grpSpPr>
        <p:pic>
          <p:nvPicPr>
            <p:cNvPr id="39" name="Picture 4" descr="http://www.phoenixcontact-emobility.com/files/standard/publisher/images/products/E-Mobility%20Ladestecker%20und%20Ladeleitungen/Subpage%20DC-Ladeleitungen/a_0062267_int.pn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5" y="4483992"/>
              <a:ext cx="1283732" cy="128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http://www.phoenixcontact-emobility.com/files/standard/publisher/images/products/E-Mobility%20Ladestecker%20und%20Ladeleitungen/Subpage%20DC-Ladeleitungen/a_0062265_int.pn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000" y="4483993"/>
              <a:ext cx="1283732" cy="128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5898" y="2635203"/>
            <a:ext cx="576981" cy="1099027"/>
          </a:xfrm>
          <a:prstGeom prst="rect">
            <a:avLst/>
          </a:prstGeom>
        </p:spPr>
      </p:pic>
      <p:pic>
        <p:nvPicPr>
          <p:cNvPr id="35" name="Picture 2" descr=" Bekijk de afbeelding op ware grootte  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487" y="5983856"/>
            <a:ext cx="1121056" cy="1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 Bekijk de afbeelding op ware grootte  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598" y="5928584"/>
            <a:ext cx="810526" cy="2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347" y="4484889"/>
            <a:ext cx="793824" cy="246625"/>
          </a:xfrm>
          <a:prstGeom prst="rect">
            <a:avLst/>
          </a:prstGeom>
        </p:spPr>
      </p:pic>
      <p:pic>
        <p:nvPicPr>
          <p:cNvPr id="42" name="Picture 6" descr=" Bekijk de afbeelding op ware grootte  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387" y="4005064"/>
            <a:ext cx="929344" cy="48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File:Volvo Trucks &amp; Bus logo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853" y="4550422"/>
            <a:ext cx="568614" cy="5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atei:Logo MAN.sv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598" y="4009799"/>
            <a:ext cx="850187" cy="4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http://www.vdlgroep.com/data/images/vdl%20groep/Bussen/VDL_Logo_klein.jp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0683" y="4675342"/>
            <a:ext cx="913308" cy="3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 descr="File:Solaris logo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086" y="5176280"/>
            <a:ext cx="678389" cy="50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logo-irizar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965" y="5328640"/>
            <a:ext cx="1043334" cy="48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://vignette1.wikia.nocookie.net/tractors/images/3/31/Alexander_dennis_logo.png/revision/latest?cb=20110526175113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5896" y="5845344"/>
            <a:ext cx="740767" cy="3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0" descr="ŠKODA TRANSPORTATION logo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838" y="4831287"/>
            <a:ext cx="988705" cy="3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s://encrypted-tbn0.google.com/images?q=tbn:ANd9GcQpnOP0yYUJavlJjK7C_QmOcEOC79Kv5T0kwlAFI81ZnWTBHl-1PgxT84wyuQ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9373" y="5294173"/>
            <a:ext cx="608860" cy="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26" b="9137"/>
          <a:stretch/>
        </p:blipFill>
        <p:spPr>
          <a:xfrm>
            <a:off x="7869453" y="5510198"/>
            <a:ext cx="895350" cy="2880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600688" y="3987152"/>
            <a:ext cx="1008112" cy="5760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400" dirty="0" smtClean="0">
                <a:solidFill>
                  <a:srgbClr val="FF0000"/>
                </a:solidFill>
                <a:latin typeface="ABB Logo" panose="00000400000000000000" pitchFamily="2" charset="2"/>
                <a:cs typeface="Arial" pitchFamily="34" charset="0"/>
              </a:rPr>
              <a:t>ABB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86955" y="4020196"/>
            <a:ext cx="1008112" cy="5760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400" dirty="0" smtClean="0">
                <a:solidFill>
                  <a:srgbClr val="FF0000"/>
                </a:solidFill>
                <a:latin typeface="ABB Logo" panose="00000400000000000000" pitchFamily="2" charset="2"/>
                <a:cs typeface="Arial" pitchFamily="34" charset="0"/>
              </a:rPr>
              <a:t>ABB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02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050"/>
          </a:xfrm>
        </p:spPr>
        <p:txBody>
          <a:bodyPr/>
          <a:lstStyle/>
          <a:p>
            <a:r>
              <a:rPr lang="en-US" altLang="en-US" dirty="0" smtClean="0"/>
              <a:t>Example of standardization initiatives</a:t>
            </a:r>
            <a:br>
              <a:rPr lang="en-US" altLang="en-US" dirty="0" smtClean="0"/>
            </a:br>
            <a:r>
              <a:rPr lang="en-US" altLang="en-US" dirty="0" err="1" smtClean="0">
                <a:solidFill>
                  <a:schemeClr val="accent1"/>
                </a:solidFill>
              </a:rPr>
              <a:t>eBusCS</a:t>
            </a:r>
            <a:r>
              <a:rPr lang="en-US" altLang="en-US" dirty="0" smtClean="0">
                <a:solidFill>
                  <a:schemeClr val="accent1"/>
                </a:solidFill>
              </a:rPr>
              <a:t> project</a:t>
            </a:r>
            <a:endParaRPr altLang="en-US" i="1" dirty="0" smtClean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322" y="1690876"/>
            <a:ext cx="60924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Objective: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666666"/>
                </a:solidFill>
              </a:rPr>
              <a:t>The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666666"/>
                </a:solidFill>
              </a:rPr>
              <a:t>main goal of </a:t>
            </a:r>
            <a:r>
              <a:rPr lang="en-US" sz="1400" dirty="0" err="1">
                <a:solidFill>
                  <a:srgbClr val="666666"/>
                </a:solidFill>
              </a:rPr>
              <a:t>eBusCS</a:t>
            </a:r>
            <a:r>
              <a:rPr lang="en-US" sz="1400" dirty="0">
                <a:solidFill>
                  <a:srgbClr val="666666"/>
                </a:solidFill>
              </a:rPr>
              <a:t> is to support a standardized solution approach for </a:t>
            </a:r>
            <a:r>
              <a:rPr lang="en-US" sz="1400" dirty="0" err="1">
                <a:solidFill>
                  <a:srgbClr val="666666"/>
                </a:solidFill>
              </a:rPr>
              <a:t>eBus</a:t>
            </a:r>
            <a:r>
              <a:rPr lang="en-US" sz="1400" dirty="0">
                <a:solidFill>
                  <a:srgbClr val="666666"/>
                </a:solidFill>
              </a:rPr>
              <a:t> Charging Systems in close cooperation with different technical committees like ISO/IEC as well and application &amp; user forums like VDV and UITP.</a:t>
            </a:r>
            <a:br>
              <a:rPr lang="en-US" sz="1400" dirty="0">
                <a:solidFill>
                  <a:srgbClr val="666666"/>
                </a:solidFill>
              </a:rPr>
            </a:br>
            <a:endParaRPr lang="en-US" sz="1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Includes standards for:</a:t>
            </a:r>
            <a:endParaRPr lang="en-US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66666"/>
                </a:solidFill>
              </a:rPr>
              <a:t>Opportunity chargers (Automated connection 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66666"/>
                </a:solidFill>
              </a:rPr>
              <a:t>Depot charging</a:t>
            </a:r>
            <a:br>
              <a:rPr lang="en-US" sz="1400" dirty="0" smtClean="0">
                <a:solidFill>
                  <a:srgbClr val="666666"/>
                </a:solidFill>
              </a:rPr>
            </a:br>
            <a:endParaRPr lang="en-US" sz="1400" dirty="0" smtClean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Time line: Oct 2015 till September 2018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Website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666666"/>
                </a:solidFill>
                <a:hlinkClick r:id="rId4"/>
              </a:rPr>
              <a:t>www.ebuscs.net</a:t>
            </a:r>
            <a:r>
              <a:rPr lang="en-US" dirty="0" smtClean="0">
                <a:solidFill>
                  <a:srgbClr val="666666"/>
                </a:solidFill>
              </a:rPr>
              <a:t/>
            </a:r>
            <a:br>
              <a:rPr lang="en-US" dirty="0" smtClean="0">
                <a:solidFill>
                  <a:srgbClr val="666666"/>
                </a:solidFill>
              </a:rPr>
            </a:br>
            <a:endParaRPr lang="en-US" dirty="0" smtClean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Project Partners: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116632"/>
            <a:ext cx="2410717" cy="63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1628800"/>
            <a:ext cx="2808312" cy="29420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4846" y="5265143"/>
            <a:ext cx="8234308" cy="915212"/>
            <a:chOff x="107504" y="5655061"/>
            <a:chExt cx="8234308" cy="9152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2883" y="5655061"/>
              <a:ext cx="978929" cy="91521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07504" y="5747473"/>
              <a:ext cx="7246817" cy="671866"/>
              <a:chOff x="107504" y="5747473"/>
              <a:chExt cx="7246817" cy="671866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504" y="5747473"/>
                <a:ext cx="7246817" cy="465392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16066" y="6188507"/>
                <a:ext cx="723825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solidFill>
                      <a:srgbClr val="000000"/>
                    </a:solidFill>
                  </a:rPr>
                  <a:t> ABB AG     </a:t>
                </a:r>
                <a:r>
                  <a:rPr lang="en-US" sz="900" dirty="0" err="1" smtClean="0">
                    <a:solidFill>
                      <a:srgbClr val="000000"/>
                    </a:solidFill>
                  </a:rPr>
                  <a:t>EvoBus</a:t>
                </a:r>
                <a:r>
                  <a:rPr lang="en-US" sz="900" dirty="0" smtClean="0">
                    <a:solidFill>
                      <a:srgbClr val="000000"/>
                    </a:solidFill>
                  </a:rPr>
                  <a:t> GmbH      Hamburger </a:t>
                </a:r>
                <a:r>
                  <a:rPr lang="en-US" sz="900" dirty="0" err="1" smtClean="0">
                    <a:solidFill>
                      <a:srgbClr val="000000"/>
                    </a:solidFill>
                  </a:rPr>
                  <a:t>Hochbahn</a:t>
                </a:r>
                <a:r>
                  <a:rPr lang="en-US" sz="900" dirty="0" smtClean="0">
                    <a:solidFill>
                      <a:srgbClr val="000000"/>
                    </a:solidFill>
                  </a:rPr>
                  <a:t> AG       MAN Truck &amp; Bus     Siemens AG              TU Dortmund  	    Volvo AG</a:t>
                </a:r>
                <a:endParaRPr lang="en-US" sz="9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16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smtClean="0"/>
              <a:t>Open industry standards are key to success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Industry is working on global &amp; EU standardization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093033"/>
            <a:ext cx="8678466" cy="2912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4014984"/>
            <a:ext cx="1238699" cy="2359459"/>
          </a:xfrm>
          <a:prstGeom prst="rect">
            <a:avLst/>
          </a:prstGeom>
        </p:spPr>
      </p:pic>
      <p:pic>
        <p:nvPicPr>
          <p:cNvPr id="5" name="Picture 6" descr="Combo couple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518" y="4418932"/>
            <a:ext cx="1325904" cy="118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040236"/>
            <a:ext cx="2571706" cy="20075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3528" y="6073564"/>
            <a:ext cx="2592288" cy="739812"/>
            <a:chOff x="3275857" y="5567808"/>
            <a:chExt cx="4253551" cy="1245568"/>
          </a:xfrm>
        </p:grpSpPr>
        <p:sp>
          <p:nvSpPr>
            <p:cNvPr id="9" name="TextBox 8"/>
            <p:cNvSpPr txBox="1"/>
            <p:nvPr/>
          </p:nvSpPr>
          <p:spPr>
            <a:xfrm>
              <a:off x="3563888" y="5612432"/>
              <a:ext cx="3965520" cy="1056928"/>
            </a:xfrm>
            <a:prstGeom prst="rect">
              <a:avLst/>
            </a:prstGeom>
          </p:spPr>
          <p:txBody>
            <a:bodyPr lIns="0" tIns="0" rIns="0" bIns="0"/>
            <a:lstStyle/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Depot charging =</a:t>
              </a:r>
            </a:p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  <a:defRPr/>
              </a:pPr>
              <a:r>
                <a:rPr lang="en-US" sz="1200" dirty="0" smtClean="0">
                  <a:solidFill>
                    <a:srgbClr val="000000"/>
                  </a:solidFill>
                </a:rPr>
                <a:t>CCS-2 connector (DC 20-150kW)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75857" y="5567808"/>
              <a:ext cx="4207243" cy="1245568"/>
            </a:xfrm>
            <a:prstGeom prst="rect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41767" y="6073564"/>
            <a:ext cx="2592288" cy="739812"/>
            <a:chOff x="3275857" y="5567808"/>
            <a:chExt cx="4253551" cy="1245568"/>
          </a:xfrm>
        </p:grpSpPr>
        <p:sp>
          <p:nvSpPr>
            <p:cNvPr id="12" name="TextBox 11"/>
            <p:cNvSpPr txBox="1"/>
            <p:nvPr/>
          </p:nvSpPr>
          <p:spPr>
            <a:xfrm>
              <a:off x="3563888" y="5612432"/>
              <a:ext cx="3965520" cy="1056928"/>
            </a:xfrm>
            <a:prstGeom prst="rect">
              <a:avLst/>
            </a:prstGeom>
          </p:spPr>
          <p:txBody>
            <a:bodyPr lIns="0" tIns="0" rIns="0" bIns="0"/>
            <a:lstStyle/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Opportunity charging v1 =</a:t>
              </a:r>
            </a:p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  <a:defRPr/>
              </a:pPr>
              <a:r>
                <a:rPr lang="en-US" sz="1200" dirty="0" smtClean="0">
                  <a:solidFill>
                    <a:srgbClr val="000000"/>
                  </a:solidFill>
                </a:rPr>
                <a:t>Inverted pantograph with DC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75857" y="5567808"/>
              <a:ext cx="3816423" cy="1245568"/>
            </a:xfrm>
            <a:prstGeom prst="rect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21824" y="6073564"/>
            <a:ext cx="2592288" cy="739812"/>
            <a:chOff x="3275857" y="5567808"/>
            <a:chExt cx="4253551" cy="1245568"/>
          </a:xfrm>
        </p:grpSpPr>
        <p:sp>
          <p:nvSpPr>
            <p:cNvPr id="15" name="TextBox 14"/>
            <p:cNvSpPr txBox="1"/>
            <p:nvPr/>
          </p:nvSpPr>
          <p:spPr>
            <a:xfrm>
              <a:off x="3563888" y="5612432"/>
              <a:ext cx="3965520" cy="1056928"/>
            </a:xfrm>
            <a:prstGeom prst="rect">
              <a:avLst/>
            </a:prstGeom>
          </p:spPr>
          <p:txBody>
            <a:bodyPr lIns="0" tIns="0" rIns="0" bIns="0"/>
            <a:lstStyle/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Opportunity charging v2 =</a:t>
              </a:r>
            </a:p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  <a:defRPr/>
              </a:pPr>
              <a:r>
                <a:rPr lang="en-US" sz="1200" dirty="0" smtClean="0">
                  <a:solidFill>
                    <a:srgbClr val="000000"/>
                  </a:solidFill>
                </a:rPr>
                <a:t>Pantograph on bus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75857" y="5567808"/>
              <a:ext cx="3816423" cy="1245568"/>
            </a:xfrm>
            <a:prstGeom prst="rect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462" y="3386865"/>
            <a:ext cx="5968378" cy="3471135"/>
            <a:chOff x="29897" y="3371368"/>
            <a:chExt cx="5968378" cy="3471135"/>
          </a:xfrm>
        </p:grpSpPr>
        <p:grpSp>
          <p:nvGrpSpPr>
            <p:cNvPr id="26" name="Group 25"/>
            <p:cNvGrpSpPr/>
            <p:nvPr/>
          </p:nvGrpSpPr>
          <p:grpSpPr>
            <a:xfrm>
              <a:off x="29897" y="3371368"/>
              <a:ext cx="5968378" cy="3471135"/>
              <a:chOff x="29897" y="3371368"/>
              <a:chExt cx="5968378" cy="3471135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9897" y="4055051"/>
                <a:ext cx="5804157" cy="2787452"/>
              </a:xfrm>
              <a:prstGeom prst="roundRect">
                <a:avLst/>
              </a:prstGeom>
              <a:solidFill>
                <a:srgbClr val="04FC10">
                  <a:alpha val="49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9388" indent="-179388" algn="ctr">
                  <a:spcBef>
                    <a:spcPts val="1100"/>
                  </a:spcBef>
                  <a:buClr>
                    <a:srgbClr val="002897"/>
                  </a:buClr>
                  <a:buSzPct val="70000"/>
                  <a:buFont typeface="Wingdings" pitchFamily="2" charset="2"/>
                  <a:buChar char="§"/>
                </a:pPr>
                <a:endParaRPr lang="en-US" dirty="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145725" y="3371368"/>
                <a:ext cx="2852550" cy="70809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>
                  <a:spcBef>
                    <a:spcPts val="1100"/>
                  </a:spcBef>
                  <a:buClr>
                    <a:srgbClr val="002897"/>
                  </a:buClr>
                  <a:buSzPct val="70000"/>
                </a:pPr>
                <a:endParaRPr lang="en-US" sz="3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267744" y="4221088"/>
              <a:ext cx="1008112" cy="576064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>
                <a:spcBef>
                  <a:spcPts val="1100"/>
                </a:spcBef>
                <a:buClr>
                  <a:srgbClr val="002897"/>
                </a:buClr>
                <a:buSzPct val="70000"/>
              </a:pPr>
              <a:r>
                <a:rPr lang="en-US" sz="2400" dirty="0" smtClean="0">
                  <a:solidFill>
                    <a:srgbClr val="FF0000"/>
                  </a:solidFill>
                  <a:latin typeface="ABB Logo" panose="00000400000000000000" pitchFamily="2" charset="2"/>
                  <a:cs typeface="Arial" pitchFamily="34" charset="0"/>
                </a:rPr>
                <a:t>ABB</a:t>
              </a:r>
              <a:endPara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4632215" y="5716732"/>
            <a:ext cx="935436" cy="22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57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6481" y="2802433"/>
            <a:ext cx="729835" cy="141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22" y="1937229"/>
            <a:ext cx="1332122" cy="2390836"/>
          </a:xfrm>
          <a:prstGeom prst="rect">
            <a:avLst/>
          </a:prstGeom>
        </p:spPr>
      </p:pic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-27580" y="272350"/>
            <a:ext cx="9144000" cy="116205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accent1"/>
                </a:solidFill>
              </a:rPr>
              <a:t>An easy-to-implement open standard</a:t>
            </a:r>
            <a:endParaRPr altLang="en-US" i="1" dirty="0" smtClean="0">
              <a:solidFill>
                <a:schemeClr val="accent2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 rot="19672132" flipH="1">
            <a:off x="803143" y="4719461"/>
            <a:ext cx="4671939" cy="2169808"/>
            <a:chOff x="1670752" y="1311681"/>
            <a:chExt cx="4870702" cy="175559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350" y="1311681"/>
              <a:ext cx="4039104" cy="175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"/>
            <p:cNvSpPr txBox="1">
              <a:spLocks noChangeArrowheads="1"/>
            </p:cNvSpPr>
            <p:nvPr/>
          </p:nvSpPr>
          <p:spPr bwMode="auto">
            <a:xfrm rot="19672132">
              <a:off x="1670752" y="1564219"/>
              <a:ext cx="36343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i-FI" altLang="en-US" dirty="0" smtClean="0"/>
                <a:t>4-poles: </a:t>
              </a:r>
              <a:r>
                <a:rPr lang="fi-FI" altLang="en-US" dirty="0"/>
                <a:t>plus, minus, ground, pilot</a:t>
              </a:r>
              <a:endParaRPr lang="en-US" altLang="en-US" dirty="0"/>
            </a:p>
          </p:txBody>
        </p:sp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12348" y="5947203"/>
            <a:ext cx="770252" cy="522738"/>
            <a:chOff x="4001145" y="4643032"/>
            <a:chExt cx="2078213" cy="141039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4408303" y="4728647"/>
              <a:ext cx="1603858" cy="1292642"/>
            </a:xfrm>
            <a:prstGeom prst="rect">
              <a:avLst/>
            </a:prstGeom>
          </p:spPr>
        </p:pic>
        <p:sp>
          <p:nvSpPr>
            <p:cNvPr id="34" name="Isosceles Triangle 33"/>
            <p:cNvSpPr/>
            <p:nvPr/>
          </p:nvSpPr>
          <p:spPr>
            <a:xfrm>
              <a:off x="4001145" y="5085184"/>
              <a:ext cx="779596" cy="968245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5400000">
              <a:off x="5135278" y="3916056"/>
              <a:ext cx="217104" cy="1671056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39" name="Picture 6" descr="Blue Wifi Clip Art At Clker Com   Vector Clip Art Online Royalty Free    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18" y="5416060"/>
            <a:ext cx="650929" cy="5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/>
          <p:cNvCxnSpPr/>
          <p:nvPr/>
        </p:nvCxnSpPr>
        <p:spPr>
          <a:xfrm flipH="1">
            <a:off x="111308" y="4288568"/>
            <a:ext cx="9032692" cy="4528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"/>
          <p:cNvSpPr txBox="1">
            <a:spLocks noChangeArrowheads="1"/>
          </p:cNvSpPr>
          <p:nvPr/>
        </p:nvSpPr>
        <p:spPr bwMode="auto">
          <a:xfrm flipH="1">
            <a:off x="-13449" y="4288568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fi-FI" altLang="en-US" dirty="0" smtClean="0"/>
              <a:t>onboard</a:t>
            </a:r>
            <a:endParaRPr lang="en-US" altLang="en-US" dirty="0"/>
          </a:p>
        </p:txBody>
      </p:sp>
      <p:sp>
        <p:nvSpPr>
          <p:cNvPr id="43" name="TextBox 1"/>
          <p:cNvSpPr txBox="1">
            <a:spLocks noChangeArrowheads="1"/>
          </p:cNvSpPr>
          <p:nvPr/>
        </p:nvSpPr>
        <p:spPr bwMode="auto">
          <a:xfrm flipH="1">
            <a:off x="-10509" y="3943658"/>
            <a:ext cx="1026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fi-FI" altLang="en-US" dirty="0" smtClean="0"/>
              <a:t>offboard</a:t>
            </a:r>
            <a:endParaRPr lang="en-US" alt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 rot="184236">
            <a:off x="134275" y="2210048"/>
            <a:ext cx="770252" cy="522738"/>
            <a:chOff x="4001145" y="4643032"/>
            <a:chExt cx="2078213" cy="141039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4408303" y="4728647"/>
              <a:ext cx="1603858" cy="1292642"/>
            </a:xfrm>
            <a:prstGeom prst="rect">
              <a:avLst/>
            </a:prstGeom>
          </p:spPr>
        </p:pic>
        <p:sp>
          <p:nvSpPr>
            <p:cNvPr id="26" name="Isosceles Triangle 25"/>
            <p:cNvSpPr/>
            <p:nvPr/>
          </p:nvSpPr>
          <p:spPr>
            <a:xfrm>
              <a:off x="4001145" y="5085184"/>
              <a:ext cx="779596" cy="968245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 rot="5400000">
              <a:off x="5135278" y="3916056"/>
              <a:ext cx="217104" cy="1671056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2054" name="Picture 6" descr="Blue Wifi Clip Art At Clker Com   Vector Clip Art Online Royalty Free    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85157" y="2760575"/>
            <a:ext cx="650929" cy="5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179147" y="544289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alt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Charging is done according to: </a:t>
            </a:r>
          </a:p>
          <a:p>
            <a:pPr lvl="1">
              <a:spcBef>
                <a:spcPts val="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EN/IEC 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61851-23</a:t>
            </a:r>
          </a:p>
          <a:p>
            <a:pPr lvl="1">
              <a:spcBef>
                <a:spcPts val="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ISO/IEC 15118</a:t>
            </a:r>
          </a:p>
          <a:p>
            <a:pPr lvl="1">
              <a:spcBef>
                <a:spcPts val="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DIN70121</a:t>
            </a:r>
          </a:p>
          <a:p>
            <a:pPr lvl="1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(aka CCS-2)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441" y="1358256"/>
            <a:ext cx="3456384" cy="38884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6660232" y="688238"/>
            <a:ext cx="2284835" cy="559469"/>
          </a:xfrm>
          <a:prstGeom prst="rect">
            <a:avLst/>
          </a:prstGeom>
        </p:spPr>
      </p:pic>
      <p:sp>
        <p:nvSpPr>
          <p:cNvPr id="27" name="Titel 19"/>
          <p:cNvSpPr txBox="1">
            <a:spLocks/>
          </p:cNvSpPr>
          <p:nvPr/>
        </p:nvSpPr>
        <p:spPr bwMode="auto">
          <a:xfrm>
            <a:off x="-27580" y="-156951"/>
            <a:ext cx="9144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 smtClean="0"/>
              <a:t>What is </a:t>
            </a:r>
            <a:r>
              <a:rPr lang="en-US" dirty="0" err="1" smtClean="0"/>
              <a:t>OppCharge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68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0" y="-138811"/>
            <a:ext cx="9144000" cy="1162050"/>
          </a:xfrm>
        </p:spPr>
        <p:txBody>
          <a:bodyPr/>
          <a:lstStyle/>
          <a:p>
            <a:r>
              <a:rPr lang="en-US" altLang="en-US" dirty="0"/>
              <a:t>Support of inverted pantograph growing </a:t>
            </a:r>
            <a:r>
              <a:rPr lang="en-US" altLang="en-US" dirty="0" smtClean="0"/>
              <a:t>rapidly</a:t>
            </a:r>
            <a:endParaRPr lang="de-DE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313" y="1267531"/>
            <a:ext cx="1418615" cy="1513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69" y="1285981"/>
            <a:ext cx="1461393" cy="1515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endering of the Proposed Overhead Charging System for the Los Angeles County Metropolitan Transit Authority LA Metro Orange Line Electric Bus Program (New Flyer&amp;apos;s Xcelsior® XE60 Articulated Electric Bus shown with a Siemens Overhead Rapid Charger). (CNW Group/New Flyer Industries Inc.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0579" y="1258382"/>
            <a:ext cx="1395484" cy="15190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 Bekijk de afbeelding op ware grootte  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532" y="2829480"/>
            <a:ext cx="1006935" cy="36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le:Volvo Trucks &amp; Bus logo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05" y="2809316"/>
            <a:ext cx="514934" cy="5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atei:Logo MAN.sv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282" y="2801263"/>
            <a:ext cx="885932" cy="4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>
            <a:spLocks noChangeAspect="1"/>
          </p:cNvSpPr>
          <p:nvPr/>
        </p:nvSpPr>
        <p:spPr>
          <a:xfrm>
            <a:off x="3811082" y="3902215"/>
            <a:ext cx="1447549" cy="15154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0" rIns="0" bIns="0" rtlCol="0" anchor="ctr">
            <a:normAutofit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endParaRPr lang="en-US" dirty="0" smtClean="0">
              <a:solidFill>
                <a:srgbClr val="0000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pic>
        <p:nvPicPr>
          <p:cNvPr id="15" name="Picture 12" descr="http://www.vdlgroep.com/data/images/vdl%20groep/Bussen/VDL_Logo_klein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350" y="5496206"/>
            <a:ext cx="913308" cy="3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ebb33df-d20a-4e15-a8c9-1aa9248b29a1@eurprd06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9106" y="1256002"/>
            <a:ext cx="1465142" cy="1491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871029" y="2961672"/>
            <a:ext cx="1060699" cy="259725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spect="1"/>
          </p:cNvSpPr>
          <p:nvPr/>
        </p:nvSpPr>
        <p:spPr>
          <a:xfrm>
            <a:off x="5605094" y="3886201"/>
            <a:ext cx="1447549" cy="15154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0" rIns="0" bIns="0" rtlCol="0" anchor="ctr">
            <a:normAutofit fontScale="92500" lnSpcReduction="10000"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11500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Arial" pitchFamily="34" charset="0"/>
              </a:rPr>
              <a:t>?</a:t>
            </a:r>
            <a:endParaRPr lang="en-US" dirty="0" smtClean="0">
              <a:solidFill>
                <a:srgbClr val="0000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7399106" y="3886200"/>
            <a:ext cx="1447549" cy="15154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0" rIns="0" bIns="0" rtlCol="0" anchor="ctr">
            <a:normAutofit fontScale="92500" lnSpcReduction="10000"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11500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Arial" pitchFamily="34" charset="0"/>
              </a:rPr>
              <a:t>?</a:t>
            </a:r>
            <a:endParaRPr lang="en-US" dirty="0" smtClean="0">
              <a:solidFill>
                <a:srgbClr val="0000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pic>
        <p:nvPicPr>
          <p:cNvPr id="3" name="Picture 2" descr="ExquiCity18Hambur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/>
          <a:stretch/>
        </p:blipFill>
        <p:spPr bwMode="auto">
          <a:xfrm>
            <a:off x="255269" y="3907804"/>
            <a:ext cx="1543774" cy="15384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108" y="5496206"/>
            <a:ext cx="756096" cy="300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5094" y="1276925"/>
            <a:ext cx="1531627" cy="151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5214" y="2829480"/>
            <a:ext cx="1211386" cy="179679"/>
          </a:xfrm>
          <a:prstGeom prst="rect">
            <a:avLst/>
          </a:prstGeom>
        </p:spPr>
      </p:pic>
      <p:pic>
        <p:nvPicPr>
          <p:cNvPr id="1028" name="Picture 4" descr=" Bekijk de afbeelding op ware grootte  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82" y="2780721"/>
            <a:ext cx="793389" cy="42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013699" y="3926024"/>
            <a:ext cx="1646389" cy="1519200"/>
            <a:chOff x="2013699" y="3926024"/>
            <a:chExt cx="1646389" cy="1519200"/>
          </a:xfrm>
        </p:grpSpPr>
        <p:pic>
          <p:nvPicPr>
            <p:cNvPr id="1030" name="Picture 6" descr="oplaadstation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3699" y="3926024"/>
              <a:ext cx="1646389" cy="1519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rot="20704615">
              <a:off x="2013699" y="4221088"/>
              <a:ext cx="330583" cy="72008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47979" y="5533512"/>
            <a:ext cx="1094322" cy="224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51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err="1" smtClean="0"/>
              <a:t>eBus</a:t>
            </a:r>
            <a:r>
              <a:rPr lang="en-US" altLang="en-US" dirty="0" smtClean="0"/>
              <a:t> charging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179512" y="782637"/>
            <a:ext cx="9144000" cy="466725"/>
          </a:xfrm>
        </p:spPr>
        <p:txBody>
          <a:bodyPr/>
          <a:lstStyle/>
          <a:p>
            <a:pPr>
              <a:defRPr/>
            </a:pPr>
            <a:r>
              <a:rPr lang="de-DE" sz="2600" dirty="0" smtClean="0">
                <a:solidFill>
                  <a:schemeClr val="accent1"/>
                </a:solidFill>
                <a:ea typeface="+mj-ea"/>
              </a:rPr>
              <a:t>Service concept</a:t>
            </a:r>
            <a:endParaRPr lang="de-DE" sz="2600" dirty="0">
              <a:solidFill>
                <a:schemeClr val="accent1"/>
              </a:solidFill>
              <a:ea typeface="+mj-ea"/>
            </a:endParaRPr>
          </a:p>
        </p:txBody>
      </p:sp>
      <p:pic>
        <p:nvPicPr>
          <p:cNvPr id="173060" name="Picture 2" descr="C:\Users\eeraste\Desktop\ELMO_OM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3" y="2820988"/>
            <a:ext cx="290036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Content Placeholder 2"/>
          <p:cNvSpPr txBox="1">
            <a:spLocks/>
          </p:cNvSpPr>
          <p:nvPr/>
        </p:nvSpPr>
        <p:spPr bwMode="auto">
          <a:xfrm>
            <a:off x="395288" y="2060575"/>
            <a:ext cx="8424862" cy="3024188"/>
          </a:xfrm>
          <a:prstGeom prst="rect">
            <a:avLst/>
          </a:prstGeom>
          <a:solidFill>
            <a:srgbClr val="4938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82563" indent="-1825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2897"/>
              </a:buClr>
              <a:buFont typeface="Wingdings" panose="05000000000000000000" pitchFamily="2" charset="2"/>
              <a:buNone/>
            </a:pPr>
            <a:endParaRPr lang="et-EE" altLang="en-US" sz="1600" smtClean="0">
              <a:solidFill>
                <a:srgbClr val="FFFFFF"/>
              </a:solidFill>
            </a:endParaRPr>
          </a:p>
        </p:txBody>
      </p:sp>
      <p:pic>
        <p:nvPicPr>
          <p:cNvPr id="173062" name="Picture 2" descr="C:\Users\eeraste\Desktop\ELMO_OM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16175"/>
            <a:ext cx="5410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10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196751"/>
            <a:ext cx="6227613" cy="50040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Ruter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3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8415297" y="7034431"/>
            <a:ext cx="2106216" cy="360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© ABB Group  February 2012 | Slide 18</a:t>
            </a:r>
            <a:endParaRPr lang="en-US" b="1" dirty="0"/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1009263" y="623004"/>
            <a:ext cx="2258227" cy="5040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L="179388" indent="-179388" fontAlgn="auto"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645701" y="1127055"/>
          <a:ext cx="7343165" cy="53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4589" y="1523548"/>
            <a:ext cx="1330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Optimum </a:t>
            </a: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Charger Availability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2204436" y="6001198"/>
            <a:ext cx="6770894" cy="331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2897"/>
              </a:buClr>
              <a:buSzTx/>
              <a:buNone/>
              <a:tabLst/>
              <a:defRPr/>
            </a:pPr>
            <a:r>
              <a:rPr lang="en-US" dirty="0">
                <a:solidFill>
                  <a:schemeClr val="accent1"/>
                </a:solidFill>
              </a:rPr>
              <a:t>ABB Web Modules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78523" b="1986"/>
          <a:stretch/>
        </p:blipFill>
        <p:spPr>
          <a:xfrm>
            <a:off x="214592" y="2446878"/>
            <a:ext cx="1248891" cy="378568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>
            <a:off x="2201662" y="5583573"/>
            <a:ext cx="6770894" cy="33120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  <a:flatTx/>
          </a:bodyPr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buClr>
                <a:srgbClr val="002897"/>
              </a:buClr>
              <a:buSzTx/>
              <a:buNone/>
            </a:pPr>
            <a:r>
              <a:rPr lang="en-US" dirty="0">
                <a:solidFill>
                  <a:schemeClr val="accent1"/>
                </a:solidFill>
              </a:rPr>
              <a:t>Case </a:t>
            </a:r>
            <a:r>
              <a:rPr lang="en-US" dirty="0" smtClean="0">
                <a:solidFill>
                  <a:schemeClr val="accent1"/>
                </a:solidFill>
              </a:rPr>
              <a:t>Handling and Escalation Path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8313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pt-BR" kern="0" dirty="0" smtClean="0"/>
              <a:t>EVCI Global Service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Service Concept</a:t>
            </a:r>
            <a:endParaRPr lang="en-US" sz="2400" kern="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2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8415297" y="7034431"/>
            <a:ext cx="2106216" cy="360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© ABB Group  February 2012 | Slide 18</a:t>
            </a:r>
            <a:endParaRPr lang="en-US" b="1" dirty="0"/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1009263" y="623004"/>
            <a:ext cx="2258227" cy="5040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L="179388" indent="-179388" fontAlgn="auto"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-8313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pt-BR" kern="0" dirty="0" smtClean="0"/>
              <a:t>EVCI Global Service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400" dirty="0">
                <a:solidFill>
                  <a:schemeClr val="accent1"/>
                </a:solidFill>
              </a:rPr>
              <a:t>Service Concept</a:t>
            </a:r>
            <a:endParaRPr lang="en-US" sz="2400" kern="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539169" y="950096"/>
          <a:ext cx="7343165" cy="53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78863" y="1950201"/>
            <a:ext cx="6803471" cy="43858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dirty="0"/>
              <a:t>Site operator</a:t>
            </a:r>
          </a:p>
          <a:p>
            <a:r>
              <a:rPr lang="en-US" dirty="0" smtClean="0"/>
              <a:t>Manage </a:t>
            </a:r>
            <a:r>
              <a:rPr lang="en-US" dirty="0"/>
              <a:t>contact with driver </a:t>
            </a:r>
          </a:p>
          <a:p>
            <a:r>
              <a:rPr lang="en-US" dirty="0"/>
              <a:t>Manage charge infrastructure and payments </a:t>
            </a:r>
            <a:endParaRPr lang="en-US" dirty="0" smtClean="0"/>
          </a:p>
          <a:p>
            <a:r>
              <a:rPr lang="en-US" dirty="0" smtClean="0"/>
              <a:t>Monitor </a:t>
            </a:r>
            <a:r>
              <a:rPr lang="en-US" dirty="0"/>
              <a:t>charger </a:t>
            </a:r>
            <a:r>
              <a:rPr lang="en-US" dirty="0" smtClean="0"/>
              <a:t>status</a:t>
            </a:r>
            <a:endParaRPr lang="en-US" dirty="0"/>
          </a:p>
          <a:p>
            <a:r>
              <a:rPr lang="en-US" dirty="0"/>
              <a:t>Basic remote </a:t>
            </a:r>
            <a:r>
              <a:rPr lang="en-US" dirty="0" smtClean="0"/>
              <a:t>diagnostics (Driver Care)</a:t>
            </a:r>
          </a:p>
          <a:p>
            <a:r>
              <a:rPr lang="en-US" dirty="0" smtClean="0"/>
              <a:t>Extended remote diagnostics (Charger Care)</a:t>
            </a:r>
            <a:endParaRPr lang="en-US" dirty="0"/>
          </a:p>
          <a:p>
            <a:r>
              <a:rPr lang="en-US" dirty="0" smtClean="0"/>
              <a:t>Escalate </a:t>
            </a:r>
            <a:r>
              <a:rPr lang="en-US" dirty="0"/>
              <a:t>cases to Local Service ABB </a:t>
            </a:r>
          </a:p>
          <a:p>
            <a:r>
              <a:rPr lang="en-US" dirty="0"/>
              <a:t>Manage the recommended spare parts logistics</a:t>
            </a:r>
          </a:p>
          <a:p>
            <a:r>
              <a:rPr lang="en-US" dirty="0" smtClean="0"/>
              <a:t>Solve </a:t>
            </a:r>
            <a:r>
              <a:rPr lang="en-US" dirty="0"/>
              <a:t>100% of driver related cases without Local Service ABB </a:t>
            </a:r>
            <a:r>
              <a:rPr lang="en-US" dirty="0" smtClean="0"/>
              <a:t>support</a:t>
            </a:r>
          </a:p>
          <a:p>
            <a:r>
              <a:rPr lang="en-US" dirty="0" smtClean="0"/>
              <a:t>Tools: Driver Care, Charger Care, OCPP and APIs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4589" y="1523548"/>
            <a:ext cx="1330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Optimum </a:t>
            </a: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Charger Availability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78523" b="1986"/>
          <a:stretch/>
        </p:blipFill>
        <p:spPr>
          <a:xfrm>
            <a:off x="214592" y="2446878"/>
            <a:ext cx="1248891" cy="37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8415297" y="7034431"/>
            <a:ext cx="2106216" cy="360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© ABB Group  February 2012 | Slide 18</a:t>
            </a:r>
            <a:endParaRPr lang="en-US" b="1" dirty="0"/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1009263" y="623004"/>
            <a:ext cx="2258227" cy="5040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L="179388" indent="-179388" fontAlgn="auto"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-8313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pt-BR" kern="0" dirty="0" smtClean="0"/>
              <a:t>EVCI Global Service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400" dirty="0">
                <a:solidFill>
                  <a:schemeClr val="accent1"/>
                </a:solidFill>
              </a:rPr>
              <a:t>Service Concept</a:t>
            </a:r>
            <a:endParaRPr lang="en-US" sz="2400" kern="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539169" y="950096"/>
          <a:ext cx="7343165" cy="53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78863" y="1950201"/>
            <a:ext cx="6803471" cy="43858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lvl="0"/>
            <a:r>
              <a:rPr lang="en-US" dirty="0">
                <a:latin typeface="Arial"/>
              </a:rPr>
              <a:t>Manage and delivery SLA</a:t>
            </a:r>
            <a:endParaRPr lang="en-US" dirty="0"/>
          </a:p>
          <a:p>
            <a:pPr lvl="0"/>
            <a:r>
              <a:rPr lang="en-US" dirty="0">
                <a:latin typeface="Arial"/>
              </a:rPr>
              <a:t>Warranty case handling</a:t>
            </a:r>
          </a:p>
          <a:p>
            <a:pPr lvl="0"/>
            <a:r>
              <a:rPr lang="en-US" dirty="0">
                <a:latin typeface="Arial"/>
              </a:rPr>
              <a:t>Local parts logistics</a:t>
            </a:r>
          </a:p>
          <a:p>
            <a:pPr lvl="0"/>
            <a:r>
              <a:rPr lang="en-US" dirty="0">
                <a:latin typeface="Arial"/>
              </a:rPr>
              <a:t>On-site support</a:t>
            </a:r>
          </a:p>
          <a:p>
            <a:pPr lvl="0"/>
            <a:r>
              <a:rPr lang="en-US" dirty="0">
                <a:latin typeface="Arial"/>
              </a:rPr>
              <a:t>Preventive Maintenance</a:t>
            </a:r>
          </a:p>
          <a:p>
            <a:pPr lvl="0"/>
            <a:r>
              <a:rPr lang="en-US" dirty="0">
                <a:latin typeface="Arial"/>
              </a:rPr>
              <a:t>Support all charger related cases </a:t>
            </a:r>
          </a:p>
          <a:p>
            <a:pPr lvl="0"/>
            <a:r>
              <a:rPr lang="en-US" dirty="0">
                <a:latin typeface="Arial"/>
              </a:rPr>
              <a:t>Solve 80% of all charger related cases without escalating cases to Global Technical Support</a:t>
            </a:r>
          </a:p>
          <a:p>
            <a:pPr lvl="0"/>
            <a:r>
              <a:rPr lang="en-US" dirty="0" smtClean="0">
                <a:latin typeface="Arial"/>
              </a:rPr>
              <a:t>Advanced </a:t>
            </a:r>
            <a:r>
              <a:rPr lang="en-US" dirty="0">
                <a:latin typeface="Arial"/>
              </a:rPr>
              <a:t>remote diagnosis</a:t>
            </a:r>
          </a:p>
          <a:p>
            <a:pPr lvl="0"/>
            <a:r>
              <a:rPr lang="en-US" dirty="0">
                <a:latin typeface="Arial"/>
              </a:rPr>
              <a:t>Escalate cases to Global ABB Service</a:t>
            </a:r>
          </a:p>
          <a:p>
            <a:pPr lvl="0"/>
            <a:r>
              <a:rPr lang="en-US" dirty="0">
                <a:latin typeface="Arial"/>
              </a:rPr>
              <a:t>Tools: Helios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589" y="1523548"/>
            <a:ext cx="1330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Optimum </a:t>
            </a: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Charger Availability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78523" b="1986"/>
          <a:stretch/>
        </p:blipFill>
        <p:spPr>
          <a:xfrm>
            <a:off x="214592" y="2446878"/>
            <a:ext cx="1248891" cy="37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2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-8415297" y="7034431"/>
            <a:ext cx="2106216" cy="360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© ABB Group  February 2012 | Slide 18</a:t>
            </a:r>
            <a:endParaRPr lang="en-US" b="1" dirty="0"/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1009263" y="623004"/>
            <a:ext cx="2258227" cy="5040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L="179388" indent="-179388" fontAlgn="auto"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-8313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7200" tIns="313200" rIns="216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pt-BR" kern="0" dirty="0" smtClean="0"/>
              <a:t>EVCI Global Service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2400" dirty="0">
                <a:solidFill>
                  <a:schemeClr val="accent1"/>
                </a:solidFill>
              </a:rPr>
              <a:t>Service Concept</a:t>
            </a:r>
            <a:endParaRPr lang="en-US" sz="2400" kern="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539169" y="950096"/>
          <a:ext cx="7343165" cy="53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78863" y="1950201"/>
            <a:ext cx="6803471" cy="43858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en-US" dirty="0"/>
              <a:t>Develop improvements based on expertise and experience from all 4,000+ chargers serviced by ABB</a:t>
            </a:r>
          </a:p>
          <a:p>
            <a:pPr lvl="0"/>
            <a:r>
              <a:rPr lang="en-US" dirty="0"/>
              <a:t>SLA and Business model definitions</a:t>
            </a:r>
          </a:p>
          <a:p>
            <a:r>
              <a:rPr lang="en-US" dirty="0">
                <a:latin typeface="Arial"/>
              </a:rPr>
              <a:t>Maintain and updated diagnosis tools, solutions and service instructions</a:t>
            </a:r>
          </a:p>
          <a:p>
            <a:r>
              <a:rPr lang="en-US" dirty="0"/>
              <a:t>Proactive monitoring of all chargers serviced by ABB</a:t>
            </a:r>
          </a:p>
          <a:p>
            <a:pPr lvl="0"/>
            <a:r>
              <a:rPr lang="en-US" dirty="0">
                <a:latin typeface="Arial"/>
              </a:rPr>
              <a:t>Training &amp; certification</a:t>
            </a:r>
          </a:p>
          <a:p>
            <a:pPr lvl="0"/>
            <a:r>
              <a:rPr lang="en-US" dirty="0">
                <a:latin typeface="Arial"/>
              </a:rPr>
              <a:t>Spare parts availability</a:t>
            </a:r>
          </a:p>
          <a:p>
            <a:pPr lvl="0"/>
            <a:r>
              <a:rPr lang="en-US" dirty="0">
                <a:latin typeface="Arial"/>
              </a:rPr>
              <a:t>Software updates and upgrades</a:t>
            </a:r>
          </a:p>
          <a:p>
            <a:pPr lvl="0"/>
            <a:r>
              <a:rPr lang="en-US" dirty="0">
                <a:latin typeface="Arial"/>
              </a:rPr>
              <a:t>Support and maintain all connectivity infrastructure</a:t>
            </a:r>
          </a:p>
          <a:p>
            <a:pPr lvl="0"/>
            <a:r>
              <a:rPr lang="en-US" dirty="0"/>
              <a:t>Support all escalated cases with ABB web Tools</a:t>
            </a:r>
            <a:endParaRPr lang="en-US" dirty="0"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589" y="1523548"/>
            <a:ext cx="1330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Optimum </a:t>
            </a: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Charger Availability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78523" b="1986"/>
          <a:stretch/>
        </p:blipFill>
        <p:spPr>
          <a:xfrm>
            <a:off x="214592" y="2446878"/>
            <a:ext cx="1248891" cy="37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3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8721" y="1404338"/>
            <a:ext cx="3899383" cy="23542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SzPct val="70000"/>
            </a:pPr>
            <a:r>
              <a:rPr lang="en-US" sz="1200" dirty="0"/>
              <a:t>Typical Customers: Large Charging point operators, Utility Companies and Public transportation</a:t>
            </a:r>
          </a:p>
          <a:p>
            <a:pPr lvl="1"/>
            <a:r>
              <a:rPr lang="en-US" sz="1200" dirty="0"/>
              <a:t>Extensive on site presence and professional service team</a:t>
            </a:r>
          </a:p>
          <a:p>
            <a:pPr lvl="1"/>
            <a:r>
              <a:rPr lang="en-US" sz="1200" dirty="0"/>
              <a:t>Trained and structured back office</a:t>
            </a:r>
          </a:p>
          <a:p>
            <a:pPr lvl="1"/>
            <a:r>
              <a:rPr lang="en-US" sz="1200" dirty="0"/>
              <a:t>Large Installed based spread across large regions</a:t>
            </a:r>
          </a:p>
          <a:p>
            <a:pPr lvl="1"/>
            <a:r>
              <a:rPr lang="en-US" sz="1200" dirty="0"/>
              <a:t>Willing to lead on Service Solutions</a:t>
            </a:r>
          </a:p>
          <a:p>
            <a:pPr lvl="1"/>
            <a:r>
              <a:rPr lang="en-US" sz="1200" dirty="0"/>
              <a:t>Chargers with highest priority </a:t>
            </a:r>
          </a:p>
          <a:p>
            <a:pPr lvl="1"/>
            <a:r>
              <a:rPr lang="en-US" sz="1200" dirty="0"/>
              <a:t>Business model based on selling charging sessions and Public Transportation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pt-BR" dirty="0" smtClean="0"/>
              <a:t>EVCI Global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Business Case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0016" y="1404336"/>
            <a:ext cx="3920859" cy="2354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200">
                <a:solidFill>
                  <a:schemeClr val="dk1"/>
                </a:solidFill>
                <a:latin typeface="+mn-lt"/>
              </a:defRPr>
            </a:lvl1pPr>
            <a:lvl2pPr lvl="1">
              <a:defRPr sz="1200"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en-US" dirty="0"/>
              <a:t>Service Needs: Tailored Service Solutions</a:t>
            </a:r>
          </a:p>
          <a:p>
            <a:pPr lvl="1"/>
            <a:r>
              <a:rPr lang="en-US" dirty="0"/>
              <a:t>Advanced Service team support</a:t>
            </a:r>
          </a:p>
          <a:p>
            <a:pPr lvl="1"/>
            <a:r>
              <a:rPr lang="en-US" dirty="0"/>
              <a:t>Repair and commissioning Training</a:t>
            </a:r>
          </a:p>
          <a:p>
            <a:pPr lvl="1"/>
            <a:r>
              <a:rPr lang="en-US" dirty="0"/>
              <a:t>Diagnostics training</a:t>
            </a:r>
          </a:p>
          <a:p>
            <a:pPr lvl="1"/>
            <a:r>
              <a:rPr lang="en-US" dirty="0"/>
              <a:t>Fast Support for field service team</a:t>
            </a:r>
          </a:p>
          <a:p>
            <a:pPr lvl="1"/>
            <a:r>
              <a:rPr lang="en-US" dirty="0"/>
              <a:t>Spare parts</a:t>
            </a:r>
          </a:p>
          <a:p>
            <a:pPr lvl="1"/>
            <a:r>
              <a:rPr lang="en-US" dirty="0"/>
              <a:t>Business management tools</a:t>
            </a:r>
          </a:p>
          <a:p>
            <a:pPr lvl="1"/>
            <a:r>
              <a:rPr lang="en-US" dirty="0"/>
              <a:t>Service tools and access to charger know-how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247" y="4005991"/>
            <a:ext cx="3920858" cy="23618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200">
                <a:solidFill>
                  <a:schemeClr val="dk1"/>
                </a:solidFill>
                <a:latin typeface="+mn-lt"/>
              </a:defRPr>
            </a:lvl1pPr>
            <a:lvl2pPr lvl="1">
              <a:defRPr sz="1200"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dirty="0"/>
              <a:t>Charger Care Offering:</a:t>
            </a:r>
          </a:p>
          <a:p>
            <a:pPr lvl="1"/>
            <a:r>
              <a:rPr lang="en-US" dirty="0"/>
              <a:t>Proactive monitoring</a:t>
            </a:r>
          </a:p>
          <a:p>
            <a:pPr lvl="1"/>
            <a:r>
              <a:rPr lang="en-US" dirty="0"/>
              <a:t>Remote Advanced Diagnostics and Training</a:t>
            </a:r>
          </a:p>
          <a:p>
            <a:pPr lvl="1"/>
            <a:r>
              <a:rPr lang="en-US" dirty="0"/>
              <a:t>Fast support for On site presence</a:t>
            </a:r>
          </a:p>
          <a:p>
            <a:pPr lvl="1"/>
            <a:r>
              <a:rPr lang="en-US" dirty="0"/>
              <a:t>Access to service instructions, real time data and diagnostics solutions</a:t>
            </a:r>
          </a:p>
          <a:p>
            <a:pPr lvl="1"/>
            <a:r>
              <a:rPr lang="en-US" dirty="0"/>
              <a:t>Updates and upgrades</a:t>
            </a:r>
          </a:p>
          <a:p>
            <a:pPr lvl="1"/>
            <a:r>
              <a:rPr lang="en-US" dirty="0"/>
              <a:t>Tools: Driver Care, Charger Care, OCPP and APIs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651492" y="4005991"/>
            <a:ext cx="3899383" cy="23618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630017" y="4007852"/>
            <a:ext cx="392085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Offering Value:</a:t>
            </a:r>
          </a:p>
          <a:p>
            <a:pPr lvl="1"/>
            <a:r>
              <a:rPr lang="en-US" sz="1200" dirty="0"/>
              <a:t>One Service Partner covering all needs</a:t>
            </a:r>
          </a:p>
          <a:p>
            <a:pPr lvl="1"/>
            <a:r>
              <a:rPr lang="en-US" sz="1200" dirty="0"/>
              <a:t>Chargers and network monitored 24/7</a:t>
            </a:r>
          </a:p>
          <a:p>
            <a:pPr lvl="1"/>
            <a:r>
              <a:rPr lang="en-US" sz="1200" dirty="0"/>
              <a:t>Support and tools for developing his own service solutions</a:t>
            </a:r>
          </a:p>
          <a:p>
            <a:pPr lvl="1"/>
            <a:r>
              <a:rPr lang="en-US" sz="1200" dirty="0"/>
              <a:t>Training and certification of field service team</a:t>
            </a:r>
          </a:p>
          <a:p>
            <a:pPr lvl="1"/>
            <a:r>
              <a:rPr lang="en-US" sz="1200" dirty="0"/>
              <a:t>Certain of charger compatibility with new cars</a:t>
            </a:r>
          </a:p>
          <a:p>
            <a:pPr lvl="1"/>
            <a:r>
              <a:rPr lang="en-US" sz="1200" dirty="0" smtClean="0"/>
              <a:t>Service </a:t>
            </a:r>
            <a:r>
              <a:rPr lang="en-US" sz="1200" dirty="0"/>
              <a:t>solution completely integrated to the business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3932" y="1035006"/>
            <a:ext cx="558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1"/>
                </a:solidFill>
              </a:rPr>
              <a:t>Customer </a:t>
            </a:r>
            <a:r>
              <a:rPr lang="en-US" dirty="0" smtClean="0">
                <a:solidFill>
                  <a:schemeClr val="accent1"/>
                </a:solidFill>
              </a:rPr>
              <a:t>with advanced Service capabilities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73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err="1" smtClean="0"/>
              <a:t>eBus</a:t>
            </a:r>
            <a:r>
              <a:rPr lang="en-US" altLang="en-US" dirty="0" smtClean="0"/>
              <a:t> charging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179512" y="782637"/>
            <a:ext cx="9144000" cy="466725"/>
          </a:xfrm>
        </p:spPr>
        <p:txBody>
          <a:bodyPr/>
          <a:lstStyle/>
          <a:p>
            <a:pPr>
              <a:defRPr/>
            </a:pPr>
            <a:r>
              <a:rPr lang="de-DE" sz="2600" dirty="0" smtClean="0">
                <a:solidFill>
                  <a:schemeClr val="accent1"/>
                </a:solidFill>
                <a:ea typeface="+mj-ea"/>
              </a:rPr>
              <a:t>The ABB offering</a:t>
            </a:r>
            <a:endParaRPr lang="de-DE" sz="2600" dirty="0">
              <a:solidFill>
                <a:schemeClr val="accent1"/>
              </a:solidFill>
              <a:ea typeface="+mj-ea"/>
            </a:endParaRPr>
          </a:p>
        </p:txBody>
      </p:sp>
      <p:pic>
        <p:nvPicPr>
          <p:cNvPr id="173060" name="Picture 2" descr="C:\Users\eeraste\Desktop\ELMO_OM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3" y="2820988"/>
            <a:ext cx="290036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Content Placeholder 2"/>
          <p:cNvSpPr txBox="1">
            <a:spLocks/>
          </p:cNvSpPr>
          <p:nvPr/>
        </p:nvSpPr>
        <p:spPr bwMode="auto">
          <a:xfrm>
            <a:off x="395288" y="2060575"/>
            <a:ext cx="8424862" cy="3024188"/>
          </a:xfrm>
          <a:prstGeom prst="rect">
            <a:avLst/>
          </a:prstGeom>
          <a:solidFill>
            <a:srgbClr val="4938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82563" indent="-1825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2897"/>
              </a:buClr>
              <a:buFont typeface="Wingdings" panose="05000000000000000000" pitchFamily="2" charset="2"/>
              <a:buNone/>
            </a:pPr>
            <a:endParaRPr lang="et-EE" altLang="en-US" sz="1600" smtClean="0">
              <a:solidFill>
                <a:srgbClr val="FFFFFF"/>
              </a:solidFill>
            </a:endParaRPr>
          </a:p>
        </p:txBody>
      </p:sp>
      <p:pic>
        <p:nvPicPr>
          <p:cNvPr id="173062" name="Picture 2" descr="C:\Users\eeraste\Desktop\ELMO_OM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16175"/>
            <a:ext cx="5410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3064"/>
            <a:ext cx="8924846" cy="1166813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87200" tIns="313200" rIns="216000"/>
          <a:lstStyle/>
          <a:p>
            <a:pPr>
              <a:defRPr/>
            </a:pPr>
            <a:r>
              <a:rPr lang="en-US" dirty="0" smtClean="0"/>
              <a:t>ABB is well positioned for the emerging </a:t>
            </a:r>
            <a:r>
              <a:rPr lang="en-US" dirty="0" err="1" smtClean="0"/>
              <a:t>eBus</a:t>
            </a:r>
            <a:r>
              <a:rPr lang="en-US" dirty="0" smtClean="0"/>
              <a:t> market</a:t>
            </a:r>
            <a:r>
              <a:rPr lang="en-US" kern="1200" dirty="0" smtClean="0">
                <a:cs typeface="Arial" pitchFamily="34" charset="0"/>
              </a:rPr>
              <a:t> </a:t>
            </a:r>
            <a:br>
              <a:rPr lang="en-US" kern="1200" dirty="0" smtClean="0">
                <a:cs typeface="Arial" pitchFamily="34" charset="0"/>
              </a:rPr>
            </a:br>
            <a:r>
              <a:rPr lang="en-US" kern="1200" dirty="0">
                <a:solidFill>
                  <a:schemeClr val="accent1"/>
                </a:solidFill>
                <a:ea typeface="+mn-ea"/>
                <a:cs typeface="+mn-cs"/>
              </a:rPr>
              <a:t>ABB </a:t>
            </a:r>
            <a:r>
              <a:rPr lang="en-US" kern="1200" dirty="0" smtClean="0">
                <a:solidFill>
                  <a:schemeClr val="accent1"/>
                </a:solidFill>
                <a:ea typeface="+mn-ea"/>
                <a:cs typeface="+mn-cs"/>
              </a:rPr>
              <a:t>e-bus solutions portfolio </a:t>
            </a:r>
            <a:r>
              <a:rPr lang="en-US" kern="1200" dirty="0">
                <a:solidFill>
                  <a:schemeClr val="accent1"/>
                </a:solidFill>
                <a:ea typeface="+mn-ea"/>
                <a:cs typeface="+mn-cs"/>
              </a:rPr>
              <a:t/>
            </a:r>
            <a:br>
              <a:rPr lang="en-US" kern="1200" dirty="0">
                <a:solidFill>
                  <a:schemeClr val="accent1"/>
                </a:solidFill>
                <a:ea typeface="+mn-ea"/>
                <a:cs typeface="+mn-cs"/>
              </a:rPr>
            </a:br>
            <a:endParaRPr lang="en-US" kern="1200" dirty="0"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287615" y="1526382"/>
            <a:ext cx="1818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Traction and Auxiliary </a:t>
            </a:r>
            <a:r>
              <a:rPr lang="de-CH" sz="1400" dirty="0" smtClean="0">
                <a:solidFill>
                  <a:srgbClr val="000000"/>
                </a:solidFill>
              </a:rPr>
              <a:t>Converter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3637423" y="1558762"/>
            <a:ext cx="9389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</a:rPr>
              <a:t>Traction </a:t>
            </a:r>
            <a:r>
              <a:rPr lang="en-US" sz="1400" dirty="0" smtClean="0">
                <a:solidFill>
                  <a:srgbClr val="000000"/>
                </a:solidFill>
              </a:rPr>
              <a:t/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Batteries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495" name="Text Box 10"/>
          <p:cNvSpPr txBox="1">
            <a:spLocks noChangeArrowheads="1"/>
          </p:cNvSpPr>
          <p:nvPr/>
        </p:nvSpPr>
        <p:spPr bwMode="auto">
          <a:xfrm>
            <a:off x="6300192" y="1511722"/>
            <a:ext cx="11095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CH" sz="1400" dirty="0" smtClean="0">
                <a:solidFill>
                  <a:srgbClr val="000000"/>
                </a:solidFill>
              </a:rPr>
              <a:t>Opportunity</a:t>
            </a:r>
            <a:br>
              <a:rPr lang="de-CH" sz="1400" dirty="0" smtClean="0">
                <a:solidFill>
                  <a:srgbClr val="000000"/>
                </a:solidFill>
              </a:rPr>
            </a:br>
            <a:r>
              <a:rPr lang="de-CH" sz="1400" dirty="0" smtClean="0">
                <a:solidFill>
                  <a:srgbClr val="000000"/>
                </a:solidFill>
              </a:rPr>
              <a:t>Charger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488" name="Text Box 26"/>
          <p:cNvSpPr txBox="1">
            <a:spLocks noChangeArrowheads="1"/>
          </p:cNvSpPr>
          <p:nvPr/>
        </p:nvSpPr>
        <p:spPr bwMode="auto">
          <a:xfrm>
            <a:off x="1544250" y="5379814"/>
            <a:ext cx="8737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</a:rPr>
              <a:t>Traction </a:t>
            </a:r>
            <a:r>
              <a:rPr lang="en-US" sz="1400" dirty="0" smtClean="0">
                <a:solidFill>
                  <a:srgbClr val="000000"/>
                </a:solidFill>
              </a:rPr>
              <a:t/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Motors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5" name="Rechteck 23"/>
          <p:cNvSpPr/>
          <p:nvPr/>
        </p:nvSpPr>
        <p:spPr>
          <a:xfrm>
            <a:off x="1565207" y="5362576"/>
            <a:ext cx="1048243" cy="1297706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6" name="Rechteck 23"/>
          <p:cNvSpPr/>
          <p:nvPr/>
        </p:nvSpPr>
        <p:spPr>
          <a:xfrm>
            <a:off x="4785314" y="1527974"/>
            <a:ext cx="1300274" cy="1507404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8" name="Rechteck 23"/>
          <p:cNvSpPr/>
          <p:nvPr/>
        </p:nvSpPr>
        <p:spPr>
          <a:xfrm>
            <a:off x="221336" y="1526381"/>
            <a:ext cx="1748227" cy="1486693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2" name="Elbow Connector 11"/>
          <p:cNvCxnSpPr/>
          <p:nvPr/>
        </p:nvCxnSpPr>
        <p:spPr bwMode="auto">
          <a:xfrm rot="16200000" flipH="1">
            <a:off x="1777185" y="3129194"/>
            <a:ext cx="676905" cy="46443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474" name="Text Box 9"/>
          <p:cNvSpPr txBox="1">
            <a:spLocks noChangeArrowheads="1"/>
          </p:cNvSpPr>
          <p:nvPr/>
        </p:nvSpPr>
        <p:spPr bwMode="auto">
          <a:xfrm>
            <a:off x="2146301" y="1539756"/>
            <a:ext cx="131956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Energy </a:t>
            </a:r>
          </a:p>
          <a:p>
            <a:r>
              <a:rPr lang="de-CH" sz="1400" dirty="0" smtClean="0">
                <a:solidFill>
                  <a:srgbClr val="000000"/>
                </a:solidFill>
              </a:rPr>
              <a:t>Transfer</a:t>
            </a:r>
          </a:p>
          <a:p>
            <a:r>
              <a:rPr lang="de-CH" sz="1400" dirty="0" smtClean="0">
                <a:solidFill>
                  <a:srgbClr val="000000"/>
                </a:solidFill>
              </a:rPr>
              <a:t>System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0" name="Rechteck 23"/>
          <p:cNvSpPr/>
          <p:nvPr/>
        </p:nvSpPr>
        <p:spPr>
          <a:xfrm>
            <a:off x="2042591" y="1526382"/>
            <a:ext cx="1359230" cy="1493882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64" name="Elbow Connector 63"/>
          <p:cNvCxnSpPr>
            <a:stCxn id="35" idx="0"/>
            <a:endCxn id="48" idx="2"/>
          </p:cNvCxnSpPr>
          <p:nvPr/>
        </p:nvCxnSpPr>
        <p:spPr bwMode="auto">
          <a:xfrm rot="5400000" flipH="1" flipV="1">
            <a:off x="2585927" y="4313572"/>
            <a:ext cx="552406" cy="154560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80" y="3572670"/>
            <a:ext cx="5962501" cy="123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52" y="6011429"/>
            <a:ext cx="792992" cy="5710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56" y="2066210"/>
            <a:ext cx="1450286" cy="73384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8803" y="2114901"/>
            <a:ext cx="492555" cy="938213"/>
          </a:xfrm>
          <a:prstGeom prst="rect">
            <a:avLst/>
          </a:prstGeom>
        </p:spPr>
      </p:pic>
      <p:sp>
        <p:nvSpPr>
          <p:cNvPr id="74" name="Rechteck 23"/>
          <p:cNvSpPr/>
          <p:nvPr/>
        </p:nvSpPr>
        <p:spPr>
          <a:xfrm>
            <a:off x="3498992" y="1526382"/>
            <a:ext cx="1195666" cy="1507404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6" name="Text Box 10"/>
          <p:cNvSpPr txBox="1">
            <a:spLocks noChangeArrowheads="1"/>
          </p:cNvSpPr>
          <p:nvPr/>
        </p:nvSpPr>
        <p:spPr bwMode="auto">
          <a:xfrm>
            <a:off x="4767597" y="1541496"/>
            <a:ext cx="13179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CH" sz="1400" dirty="0" smtClean="0">
                <a:solidFill>
                  <a:srgbClr val="000000"/>
                </a:solidFill>
              </a:rPr>
              <a:t>Flash </a:t>
            </a:r>
            <a:r>
              <a:rPr lang="de-CH" sz="1400" dirty="0" err="1" smtClean="0">
                <a:solidFill>
                  <a:srgbClr val="000000"/>
                </a:solidFill>
              </a:rPr>
              <a:t>Charger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086685" y="4706224"/>
            <a:ext cx="0" cy="3775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3"/>
          <p:cNvSpPr/>
          <p:nvPr/>
        </p:nvSpPr>
        <p:spPr>
          <a:xfrm>
            <a:off x="3163724" y="5369765"/>
            <a:ext cx="1706115" cy="1283448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150711" y="5373825"/>
            <a:ext cx="16728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Trolley Frontend</a:t>
            </a:r>
          </a:p>
          <a:p>
            <a:r>
              <a:rPr lang="de-CH" sz="1400" dirty="0" smtClean="0">
                <a:solidFill>
                  <a:srgbClr val="000000"/>
                </a:solidFill>
              </a:rPr>
              <a:t>DC-DC Converter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016782" y="3808602"/>
            <a:ext cx="0" cy="15611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74" idx="2"/>
          </p:cNvCxnSpPr>
          <p:nvPr/>
        </p:nvCxnSpPr>
        <p:spPr>
          <a:xfrm rot="16200000" flipH="1">
            <a:off x="3900787" y="3229824"/>
            <a:ext cx="713446" cy="32137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2569857" y="3252971"/>
            <a:ext cx="495657" cy="3024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019" y="5902420"/>
            <a:ext cx="1006328" cy="721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578" y="2266839"/>
            <a:ext cx="776197" cy="701452"/>
          </a:xfrm>
          <a:prstGeom prst="rect">
            <a:avLst/>
          </a:prstGeom>
        </p:spPr>
      </p:pic>
      <p:sp>
        <p:nvSpPr>
          <p:cNvPr id="34" name="Rechteck 23"/>
          <p:cNvSpPr/>
          <p:nvPr/>
        </p:nvSpPr>
        <p:spPr>
          <a:xfrm>
            <a:off x="6166617" y="1526835"/>
            <a:ext cx="1353921" cy="1511240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554" y="2045463"/>
            <a:ext cx="600931" cy="875017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891696" y="2314760"/>
            <a:ext cx="382095" cy="605678"/>
            <a:chOff x="6288327" y="2319862"/>
            <a:chExt cx="382095" cy="60567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8327" y="2347955"/>
              <a:ext cx="382095" cy="577585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288327" y="2319862"/>
              <a:ext cx="191047" cy="10583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09540" y="4203917"/>
            <a:ext cx="469701" cy="596448"/>
            <a:chOff x="7605428" y="4180388"/>
            <a:chExt cx="469701" cy="596448"/>
          </a:xfrm>
        </p:grpSpPr>
        <p:sp>
          <p:nvSpPr>
            <p:cNvPr id="2" name="Rectangle 1"/>
            <p:cNvSpPr/>
            <p:nvPr/>
          </p:nvSpPr>
          <p:spPr>
            <a:xfrm>
              <a:off x="7605428" y="4180388"/>
              <a:ext cx="455205" cy="586643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64044" y="4232053"/>
              <a:ext cx="337972" cy="45719"/>
            </a:xfrm>
            <a:prstGeom prst="rect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664044" y="4527367"/>
              <a:ext cx="337972" cy="218464"/>
            </a:xfrm>
            <a:prstGeom prst="rect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7620001" y="4776836"/>
              <a:ext cx="42872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8075129" y="4492906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6851542" y="3311245"/>
            <a:ext cx="368300" cy="1489120"/>
          </a:xfrm>
          <a:prstGeom prst="rect">
            <a:avLst/>
          </a:prstGeom>
          <a:noFill/>
          <a:ln w="6350">
            <a:solidFill>
              <a:srgbClr val="005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51542" y="3311245"/>
            <a:ext cx="368300" cy="114300"/>
          </a:xfrm>
          <a:prstGeom prst="rect">
            <a:avLst/>
          </a:prstGeom>
          <a:noFill/>
          <a:ln w="6350">
            <a:solidFill>
              <a:srgbClr val="005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9" name="Straight Connector 18"/>
          <p:cNvCxnSpPr>
            <a:stCxn id="36" idx="2"/>
          </p:cNvCxnSpPr>
          <p:nvPr/>
        </p:nvCxnSpPr>
        <p:spPr>
          <a:xfrm>
            <a:off x="5435451" y="3035378"/>
            <a:ext cx="0" cy="173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5451" y="3209164"/>
            <a:ext cx="160024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4" idx="2"/>
          </p:cNvCxnSpPr>
          <p:nvPr/>
        </p:nvCxnSpPr>
        <p:spPr>
          <a:xfrm flipH="1">
            <a:off x="6843577" y="3038075"/>
            <a:ext cx="1" cy="171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560" name="Straight Arrow Connector 66559"/>
          <p:cNvCxnSpPr/>
          <p:nvPr/>
        </p:nvCxnSpPr>
        <p:spPr>
          <a:xfrm>
            <a:off x="7035692" y="3209164"/>
            <a:ext cx="0" cy="1171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7740352" y="1511722"/>
            <a:ext cx="11897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CH" sz="1400" dirty="0" smtClean="0">
                <a:solidFill>
                  <a:srgbClr val="000000"/>
                </a:solidFill>
              </a:rPr>
              <a:t>Overnight</a:t>
            </a:r>
            <a:br>
              <a:rPr lang="de-CH" sz="1400" dirty="0" smtClean="0">
                <a:solidFill>
                  <a:srgbClr val="000000"/>
                </a:solidFill>
              </a:rPr>
            </a:br>
            <a:r>
              <a:rPr lang="de-CH" sz="1400" dirty="0" smtClean="0">
                <a:solidFill>
                  <a:srgbClr val="000000"/>
                </a:solidFill>
              </a:rPr>
              <a:t> DC Charger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3" name="Rechteck 23"/>
          <p:cNvSpPr/>
          <p:nvPr/>
        </p:nvSpPr>
        <p:spPr>
          <a:xfrm>
            <a:off x="7625773" y="1520400"/>
            <a:ext cx="1299073" cy="1511240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124" y="2377313"/>
            <a:ext cx="249224" cy="4941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060" y="2342682"/>
            <a:ext cx="319658" cy="63377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835" y="2299881"/>
            <a:ext cx="319658" cy="633772"/>
          </a:xfrm>
          <a:prstGeom prst="rect">
            <a:avLst/>
          </a:prstGeom>
        </p:spPr>
      </p:pic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832" y="2342682"/>
            <a:ext cx="226791" cy="51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6732240" y="3212976"/>
            <a:ext cx="160024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316415" y="3041887"/>
            <a:ext cx="1" cy="171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94565" y="-459432"/>
            <a:ext cx="5687459" cy="7229927"/>
            <a:chOff x="194565" y="-387424"/>
            <a:chExt cx="5687459" cy="7229927"/>
          </a:xfrm>
        </p:grpSpPr>
        <p:grpSp>
          <p:nvGrpSpPr>
            <p:cNvPr id="59" name="Group 58"/>
            <p:cNvGrpSpPr/>
            <p:nvPr/>
          </p:nvGrpSpPr>
          <p:grpSpPr>
            <a:xfrm>
              <a:off x="194565" y="-387424"/>
              <a:ext cx="5687459" cy="7229927"/>
              <a:chOff x="194564" y="3371368"/>
              <a:chExt cx="5803711" cy="3471135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94564" y="4093688"/>
                <a:ext cx="4612677" cy="2748815"/>
              </a:xfrm>
              <a:prstGeom prst="roundRect">
                <a:avLst/>
              </a:prstGeom>
              <a:solidFill>
                <a:schemeClr val="accent3">
                  <a:alpha val="49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9388" indent="-179388" algn="ctr">
                  <a:spcBef>
                    <a:spcPts val="1100"/>
                  </a:spcBef>
                  <a:buClr>
                    <a:srgbClr val="002897"/>
                  </a:buClr>
                  <a:buSzPct val="70000"/>
                  <a:buFont typeface="Wingdings" pitchFamily="2" charset="2"/>
                  <a:buChar char="§"/>
                </a:pPr>
                <a:endParaRPr lang="en-US" dirty="0" smtClean="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145725" y="3371368"/>
                <a:ext cx="2852550" cy="70809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>
                  <a:spcBef>
                    <a:spcPts val="1100"/>
                  </a:spcBef>
                  <a:buClr>
                    <a:srgbClr val="002897"/>
                  </a:buClr>
                  <a:buSzPct val="70000"/>
                </a:pPr>
                <a:endParaRPr lang="en-US" sz="3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5" name="TextBox 145"/>
            <p:cNvSpPr txBox="1">
              <a:spLocks noChangeArrowheads="1"/>
            </p:cNvSpPr>
            <p:nvPr/>
          </p:nvSpPr>
          <p:spPr bwMode="auto">
            <a:xfrm>
              <a:off x="1192090" y="1196752"/>
              <a:ext cx="24279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Clr>
                  <a:srgbClr val="002897"/>
                </a:buClr>
              </a:pPr>
              <a:r>
                <a:rPr lang="en-US" alt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Traction</a:t>
              </a:r>
              <a:endParaRPr lang="en-US" alt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12607" y="1045067"/>
            <a:ext cx="2427969" cy="2266305"/>
            <a:chOff x="4212607" y="1264787"/>
            <a:chExt cx="2427969" cy="5556922"/>
          </a:xfrm>
        </p:grpSpPr>
        <p:sp>
          <p:nvSpPr>
            <p:cNvPr id="71" name="Rounded Rectangle 70"/>
            <p:cNvSpPr/>
            <p:nvPr/>
          </p:nvSpPr>
          <p:spPr>
            <a:xfrm>
              <a:off x="4782764" y="1264787"/>
              <a:ext cx="1320118" cy="5556922"/>
            </a:xfrm>
            <a:prstGeom prst="roundRect">
              <a:avLst/>
            </a:prstGeom>
            <a:solidFill>
              <a:schemeClr val="accent3">
                <a:alpha val="49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rgbClr val="002897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72" name="TextBox 145"/>
            <p:cNvSpPr txBox="1">
              <a:spLocks noChangeArrowheads="1"/>
            </p:cNvSpPr>
            <p:nvPr/>
          </p:nvSpPr>
          <p:spPr bwMode="auto">
            <a:xfrm>
              <a:off x="4212607" y="1613931"/>
              <a:ext cx="2427969" cy="905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Clr>
                  <a:srgbClr val="002897"/>
                </a:buClr>
              </a:pPr>
              <a:r>
                <a:rPr lang="en-US" alt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TOSA </a:t>
              </a:r>
              <a:endParaRPr lang="en-US" alt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137235" y="260648"/>
            <a:ext cx="3528994" cy="3035297"/>
            <a:chOff x="6155332" y="-387619"/>
            <a:chExt cx="3528994" cy="7229929"/>
          </a:xfrm>
        </p:grpSpPr>
        <p:grpSp>
          <p:nvGrpSpPr>
            <p:cNvPr id="75" name="Group 74"/>
            <p:cNvGrpSpPr/>
            <p:nvPr/>
          </p:nvGrpSpPr>
          <p:grpSpPr>
            <a:xfrm>
              <a:off x="6155332" y="-387619"/>
              <a:ext cx="3528994" cy="7229929"/>
              <a:chOff x="194564" y="3371368"/>
              <a:chExt cx="5803711" cy="3471136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194564" y="4268422"/>
                <a:ext cx="4612677" cy="2574082"/>
              </a:xfrm>
              <a:prstGeom prst="roundRect">
                <a:avLst/>
              </a:prstGeom>
              <a:solidFill>
                <a:srgbClr val="04FC10">
                  <a:alpha val="49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9388" indent="-179388" algn="ctr">
                  <a:spcBef>
                    <a:spcPts val="1100"/>
                  </a:spcBef>
                  <a:buClr>
                    <a:srgbClr val="002897"/>
                  </a:buClr>
                  <a:buSzPct val="70000"/>
                  <a:buFont typeface="Wingdings" pitchFamily="2" charset="2"/>
                  <a:buChar char="§"/>
                </a:pPr>
                <a:endParaRPr lang="en-US" dirty="0" smtClean="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145725" y="3371368"/>
                <a:ext cx="2852550" cy="70809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>
                  <a:spcBef>
                    <a:spcPts val="1100"/>
                  </a:spcBef>
                  <a:buClr>
                    <a:srgbClr val="002897"/>
                  </a:buClr>
                  <a:buSzPct val="70000"/>
                </a:pPr>
                <a:endParaRPr lang="en-US" sz="3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7" name="TextBox 145"/>
            <p:cNvSpPr txBox="1">
              <a:spLocks noChangeArrowheads="1"/>
            </p:cNvSpPr>
            <p:nvPr/>
          </p:nvSpPr>
          <p:spPr bwMode="auto">
            <a:xfrm>
              <a:off x="6324650" y="1820002"/>
              <a:ext cx="2427969" cy="879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Clr>
                  <a:srgbClr val="002897"/>
                </a:buClr>
              </a:pPr>
              <a:r>
                <a:rPr lang="en-US" alt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EV Charging</a:t>
              </a:r>
              <a:endParaRPr lang="en-US" alt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1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smtClean="0"/>
              <a:t>Product portfolio EV Charging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ABB offers complete solutions for </a:t>
            </a:r>
            <a:r>
              <a:rPr lang="en-US" altLang="en-US" dirty="0" err="1" smtClean="0">
                <a:solidFill>
                  <a:schemeClr val="accent1"/>
                </a:solidFill>
              </a:rPr>
              <a:t>eBus</a:t>
            </a:r>
            <a:r>
              <a:rPr lang="en-US" altLang="en-US" dirty="0" smtClean="0">
                <a:solidFill>
                  <a:schemeClr val="accent1"/>
                </a:solidFill>
              </a:rPr>
              <a:t> charging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203732"/>
              </p:ext>
            </p:extLst>
          </p:nvPr>
        </p:nvGraphicFramePr>
        <p:xfrm>
          <a:off x="234950" y="1268413"/>
          <a:ext cx="8658224" cy="5072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03"/>
                <a:gridCol w="2304441"/>
                <a:gridCol w="2376455"/>
                <a:gridCol w="2393025"/>
              </a:tblGrid>
              <a:tr h="16564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power platform</a:t>
                      </a:r>
                      <a:endParaRPr lang="en-US" sz="16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Overnight charging</a:t>
                      </a:r>
                      <a:b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CCS / 50 –150kW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Opportunity charging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150 - 450kW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Separate MV transformer station</a:t>
                      </a:r>
                    </a:p>
                    <a:p>
                      <a:pPr marL="0" algn="ctr" defTabSz="914400" rtl="0" eaLnBrk="1" latinLnBrk="0" hangingPunct="1"/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84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Connectivity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Globally compliant server architecture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IT system integration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Web modules</a:t>
                      </a:r>
                      <a:r>
                        <a:rPr lang="en-US" sz="1600" baseline="0" dirty="0" smtClean="0"/>
                        <a:t> &amp; </a:t>
                      </a:r>
                      <a:r>
                        <a:rPr lang="en-US" sz="1600" dirty="0" smtClean="0"/>
                        <a:t>statistics</a:t>
                      </a: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717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Service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ABB global</a:t>
                      </a:r>
                      <a:r>
                        <a:rPr lang="en-US" sz="1600" baseline="0" dirty="0" smtClean="0"/>
                        <a:t> NOC support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</a:t>
                      </a:r>
                      <a:r>
                        <a:rPr lang="en-US" sz="1600" baseline="0" dirty="0" smtClean="0"/>
                        <a:t> 250 trained local ABB experts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party training for partners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1993900" y="1844675"/>
            <a:ext cx="1944688" cy="952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64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1863124"/>
            <a:ext cx="56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313238" y="1844675"/>
            <a:ext cx="1966912" cy="952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19888" y="1857375"/>
            <a:ext cx="1944687" cy="9255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93900" y="3535363"/>
            <a:ext cx="1944688" cy="1000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68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225" y="4048125"/>
            <a:ext cx="4635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9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713" y="3778250"/>
            <a:ext cx="7842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70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238" y="3735388"/>
            <a:ext cx="53657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335463" y="3535363"/>
            <a:ext cx="1944687" cy="1000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7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3584575"/>
            <a:ext cx="15033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22788" y="3702050"/>
            <a:ext cx="1547812" cy="836613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sz="1400" b="1" dirty="0">
                <a:solidFill>
                  <a:schemeClr val="bg1"/>
                </a:solidFill>
              </a:rPr>
              <a:t>API platform</a:t>
            </a:r>
          </a:p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sz="1400" b="1" dirty="0">
                <a:solidFill>
                  <a:schemeClr val="bg1"/>
                </a:solidFill>
              </a:rPr>
              <a:t>&gt; 50 successful integrations</a:t>
            </a:r>
            <a:br>
              <a:rPr lang="en-US" sz="1400" b="1" dirty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96075" y="3535363"/>
            <a:ext cx="1944688" cy="1000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93900" y="5229225"/>
            <a:ext cx="1944688" cy="1035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76" name="Picture 8" descr="http://www07.abb.com/images/librariesprovider107/default-album/abb-charger-care-network-operation-center.jpg?sfvrsn=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175" y="5310188"/>
            <a:ext cx="113506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335463" y="5229225"/>
            <a:ext cx="1944687" cy="1035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78" name="Picture 20" descr="image00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525" y="5319713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6696075" y="5229225"/>
            <a:ext cx="1944688" cy="1035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80" name="Picture 2" descr="http://www07.abb.com/images/librariesprovider104/Service/abb-dcs-training.jpg?sfvrsn=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5341938"/>
            <a:ext cx="152241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86" name="Picture 45" descr="4EVC202401-PIEN_Galaxy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3735388"/>
            <a:ext cx="107156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613" y="3584575"/>
            <a:ext cx="982662" cy="70802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968" y="1894623"/>
            <a:ext cx="11525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37" y="1925423"/>
            <a:ext cx="5143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675" y="1855573"/>
            <a:ext cx="56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275" y="1863923"/>
            <a:ext cx="520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386" y="1894496"/>
            <a:ext cx="376427" cy="8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18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/>
              <a:t>Product portfolio EV Charging</a:t>
            </a:r>
            <a:r>
              <a:rPr lang="en-US" altLang="en-US" dirty="0" smtClean="0">
                <a:solidFill>
                  <a:srgbClr val="00555F"/>
                </a:solidFill>
              </a:rPr>
              <a:t/>
            </a:r>
            <a:br>
              <a:rPr lang="en-US" altLang="en-US" dirty="0" smtClean="0">
                <a:solidFill>
                  <a:srgbClr val="00555F"/>
                </a:solidFill>
              </a:rPr>
            </a:br>
            <a:r>
              <a:rPr lang="en-US" altLang="en-US" dirty="0">
                <a:solidFill>
                  <a:schemeClr val="accent1"/>
                </a:solidFill>
              </a:rPr>
              <a:t>O</a:t>
            </a:r>
            <a:r>
              <a:rPr lang="en-US" altLang="en-US" dirty="0" smtClean="0">
                <a:solidFill>
                  <a:schemeClr val="accent1"/>
                </a:solidFill>
              </a:rPr>
              <a:t>vernight and on-street opportunity charging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663" y="1127549"/>
            <a:ext cx="3456384" cy="72008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Opportunity chargers</a:t>
            </a:r>
          </a:p>
        </p:txBody>
      </p:sp>
      <p:pic>
        <p:nvPicPr>
          <p:cNvPr id="33" name="Picture 32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636" y="1728042"/>
            <a:ext cx="856015" cy="13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72" y="1590467"/>
            <a:ext cx="889609" cy="1694517"/>
          </a:xfrm>
          <a:prstGeom prst="rect">
            <a:avLst/>
          </a:prstGeom>
        </p:spPr>
      </p:pic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2504181" y="3557761"/>
            <a:ext cx="1199838" cy="1384508"/>
            <a:chOff x="286441" y="0"/>
            <a:chExt cx="2099896" cy="2468815"/>
          </a:xfrm>
        </p:grpSpPr>
        <p:pic>
          <p:nvPicPr>
            <p:cNvPr id="37" name="Picture 36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53" y="157920"/>
              <a:ext cx="1403484" cy="214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441" y="0"/>
              <a:ext cx="1203216" cy="2468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2486419" y="5280543"/>
            <a:ext cx="1486623" cy="1389652"/>
            <a:chOff x="314968" y="0"/>
            <a:chExt cx="2641091" cy="2468815"/>
          </a:xfrm>
        </p:grpSpPr>
        <p:pic>
          <p:nvPicPr>
            <p:cNvPr id="40" name="Picture 39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275" y="303507"/>
              <a:ext cx="1136784" cy="174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40"/>
            <p:cNvGrpSpPr/>
            <p:nvPr/>
          </p:nvGrpSpPr>
          <p:grpSpPr>
            <a:xfrm>
              <a:off x="314968" y="0"/>
              <a:ext cx="1866257" cy="2468815"/>
              <a:chOff x="314968" y="0"/>
              <a:chExt cx="1866257" cy="2468815"/>
            </a:xfrm>
          </p:grpSpPr>
          <p:pic>
            <p:nvPicPr>
              <p:cNvPr id="42" name="Picture 41" descr="C:\Users\nlcrbou\AppData\Local\Microsoft\Windows\Temporary Internet Files\Content.Word\Poseidon Cabinet.jp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82853" y="157920"/>
                <a:ext cx="1198372" cy="2148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42" descr="C:\Users\nlcrbou\AppData\Local\Microsoft\Windows\Temporary Internet Files\Content.Word\Poseidon Cabinet.jpg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4968" y="0"/>
                <a:ext cx="1174689" cy="2468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159" y="3390667"/>
            <a:ext cx="889609" cy="1694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706" y="5118859"/>
            <a:ext cx="889609" cy="1694517"/>
          </a:xfrm>
          <a:prstGeom prst="rect">
            <a:avLst/>
          </a:prstGeom>
        </p:spPr>
      </p:pic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6732240" y="1807805"/>
            <a:ext cx="1548566" cy="1439897"/>
            <a:chOff x="0" y="0"/>
            <a:chExt cx="1945005" cy="1871683"/>
          </a:xfrm>
        </p:grpSpPr>
        <p:pic>
          <p:nvPicPr>
            <p:cNvPr id="47" name="Picture 46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6712575" y="3446566"/>
            <a:ext cx="1548566" cy="1439897"/>
            <a:chOff x="0" y="0"/>
            <a:chExt cx="1945005" cy="1871683"/>
          </a:xfrm>
        </p:grpSpPr>
        <p:pic>
          <p:nvPicPr>
            <p:cNvPr id="51" name="Picture 50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747229" y="4965297"/>
            <a:ext cx="1548566" cy="1439897"/>
            <a:chOff x="0" y="0"/>
            <a:chExt cx="1945005" cy="1871683"/>
          </a:xfrm>
        </p:grpSpPr>
        <p:pic>
          <p:nvPicPr>
            <p:cNvPr id="54" name="Picture 53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5034878" y="1205267"/>
            <a:ext cx="3456384" cy="72008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Overnight chargers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3869" y="2300879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150P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3869" y="4151049"/>
            <a:ext cx="1675770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300P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6379" y="5788786"/>
            <a:ext cx="1675770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450P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636854" y="2342131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50C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38746" y="4031808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100C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636855" y="5560814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150C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6437" y="6228675"/>
            <a:ext cx="1457986" cy="59028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0" tIns="0" rIns="0" bIns="0" rtlCol="0" anchor="ctr">
            <a:normAutofit fontScale="77500" lnSpcReduction="20000"/>
          </a:bodyPr>
          <a:lstStyle/>
          <a:p>
            <a:pPr marL="87313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P: Pantograph</a:t>
            </a:r>
          </a:p>
          <a:p>
            <a:pPr marL="87313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C: Cable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932" y="2894937"/>
            <a:ext cx="841105" cy="232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759" y="4798645"/>
            <a:ext cx="841105" cy="23293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000" y="6452605"/>
            <a:ext cx="841105" cy="232939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8551238" y="2564506"/>
            <a:ext cx="814136" cy="594037"/>
            <a:chOff x="7729432" y="3013892"/>
            <a:chExt cx="814136" cy="59403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3471" y="3013892"/>
              <a:ext cx="286921" cy="40517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7729432" y="3443202"/>
              <a:ext cx="814136" cy="164727"/>
            </a:xfrm>
            <a:prstGeom prst="rect">
              <a:avLst/>
            </a:prstGeom>
          </p:spPr>
          <p:txBody>
            <a:bodyPr vert="horz" wrap="square" lIns="0" tIns="0" rIns="0" bIns="0" rtlCol="0">
              <a:normAutofit fontScale="62500" lnSpcReduction="20000"/>
            </a:bodyPr>
            <a:lstStyle/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</a:pP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CCS-2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51238" y="4237925"/>
            <a:ext cx="814136" cy="594037"/>
            <a:chOff x="7729432" y="3013892"/>
            <a:chExt cx="814136" cy="59403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3471" y="3013892"/>
              <a:ext cx="286921" cy="40517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7729432" y="3443202"/>
              <a:ext cx="814136" cy="164727"/>
            </a:xfrm>
            <a:prstGeom prst="rect">
              <a:avLst/>
            </a:prstGeom>
          </p:spPr>
          <p:txBody>
            <a:bodyPr vert="horz" wrap="square" lIns="0" tIns="0" rIns="0" bIns="0" rtlCol="0">
              <a:normAutofit fontScale="62500" lnSpcReduction="20000"/>
            </a:bodyPr>
            <a:lstStyle/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</a:pP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CCS-2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551238" y="5773131"/>
            <a:ext cx="814136" cy="594037"/>
            <a:chOff x="7729432" y="3013892"/>
            <a:chExt cx="814136" cy="594037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3471" y="3013892"/>
              <a:ext cx="286921" cy="405172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7729432" y="3443202"/>
              <a:ext cx="814136" cy="164727"/>
            </a:xfrm>
            <a:prstGeom prst="rect">
              <a:avLst/>
            </a:prstGeom>
          </p:spPr>
          <p:txBody>
            <a:bodyPr vert="horz" wrap="square" lIns="0" tIns="0" rIns="0" bIns="0" rtlCol="0">
              <a:normAutofit fontScale="62500" lnSpcReduction="20000"/>
            </a:bodyPr>
            <a:lstStyle/>
            <a:p>
              <a:pPr>
                <a:spcBef>
                  <a:spcPts val="1100"/>
                </a:spcBef>
                <a:buClr>
                  <a:srgbClr val="002897"/>
                </a:buClr>
                <a:buSzPct val="70000"/>
              </a:pPr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CCS-2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832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4" y="2784415"/>
            <a:ext cx="1850549" cy="3524905"/>
          </a:xfrm>
          <a:prstGeom prst="rect">
            <a:avLst/>
          </a:prstGeom>
        </p:spPr>
      </p:pic>
      <p:sp>
        <p:nvSpPr>
          <p:cNvPr id="88066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err="1" smtClean="0"/>
              <a:t>Opportunitiy</a:t>
            </a:r>
            <a:r>
              <a:rPr lang="en-US" altLang="en-US" dirty="0" smtClean="0"/>
              <a:t> charging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Reliable, scalable, based on industry standards</a:t>
            </a:r>
          </a:p>
        </p:txBody>
      </p:sp>
      <p:sp>
        <p:nvSpPr>
          <p:cNvPr id="88067" name="TextBox 1"/>
          <p:cNvSpPr txBox="1">
            <a:spLocks noChangeArrowheads="1"/>
          </p:cNvSpPr>
          <p:nvPr/>
        </p:nvSpPr>
        <p:spPr bwMode="auto">
          <a:xfrm>
            <a:off x="4338638" y="1487488"/>
            <a:ext cx="477043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65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Automated connection system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High power DC transfer to bus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Wireless communication to bus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Based on </a:t>
            </a: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EN/IEC 61851-23</a:t>
            </a: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ISO/IEC </a:t>
            </a:r>
            <a:r>
              <a:rPr lang="en-US" altLang="en-US" dirty="0" smtClean="0">
                <a:solidFill>
                  <a:srgbClr val="000000"/>
                </a:solidFill>
              </a:rPr>
              <a:t>15118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err="1" smtClean="0">
                <a:solidFill>
                  <a:srgbClr val="000000"/>
                </a:solidFill>
              </a:rPr>
              <a:t>OppCharg</a:t>
            </a:r>
            <a:r>
              <a:rPr lang="en-US" altLang="en-US" dirty="0" smtClean="0">
                <a:solidFill>
                  <a:srgbClr val="000000"/>
                </a:solidFill>
              </a:rPr>
              <a:t> compatible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8068" name="TextBox 12"/>
          <p:cNvSpPr txBox="1">
            <a:spLocks noChangeArrowheads="1"/>
          </p:cNvSpPr>
          <p:nvPr/>
        </p:nvSpPr>
        <p:spPr bwMode="auto">
          <a:xfrm>
            <a:off x="593725" y="4221088"/>
            <a:ext cx="4194299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Industrial quality power cabinet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150kW, 300kW &amp; 450 kW </a:t>
            </a:r>
            <a:r>
              <a:rPr lang="en-US" altLang="en-US" dirty="0" smtClean="0">
                <a:solidFill>
                  <a:srgbClr val="000000"/>
                </a:solidFill>
              </a:rPr>
              <a:t>modular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Redundancy per each 150kW module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200-920 </a:t>
            </a:r>
            <a:r>
              <a:rPr lang="en-US" altLang="en-US" dirty="0">
                <a:solidFill>
                  <a:srgbClr val="000000"/>
                </a:solidFill>
              </a:rPr>
              <a:t>V</a:t>
            </a:r>
            <a:r>
              <a:rPr lang="en-US" altLang="en-US" sz="1200" dirty="0">
                <a:solidFill>
                  <a:srgbClr val="000000"/>
                </a:solidFill>
              </a:rPr>
              <a:t>DC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Galvanic </a:t>
            </a:r>
            <a:r>
              <a:rPr lang="en-US" altLang="en-US" dirty="0" smtClean="0">
                <a:solidFill>
                  <a:srgbClr val="000000"/>
                </a:solidFill>
              </a:rPr>
              <a:t>isolation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Remote management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603758"/>
            <a:ext cx="3186187" cy="255946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4793207" y="4831777"/>
            <a:ext cx="1080120" cy="1816175"/>
            <a:chOff x="4211960" y="4221088"/>
            <a:chExt cx="1080120" cy="1816175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1960" y="4221088"/>
              <a:ext cx="1080120" cy="18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4364534" y="4682597"/>
              <a:ext cx="790575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altLang="en-US" sz="1400" dirty="0">
                  <a:solidFill>
                    <a:srgbClr val="000000"/>
                  </a:solidFill>
                  <a:ea typeface="Calibri" panose="020F0502020204030204" pitchFamily="34" charset="0"/>
                </a:rPr>
                <a:t>150 kW</a:t>
              </a:r>
              <a:endParaRPr lang="en-US" altLang="en-US" sz="1400" dirty="0">
                <a:solidFill>
                  <a:srgbClr val="000000"/>
                </a:solidFill>
                <a:ea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9086" y="4831777"/>
            <a:ext cx="1080120" cy="1816175"/>
            <a:chOff x="5287839" y="4221088"/>
            <a:chExt cx="1080120" cy="1816175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87839" y="4221088"/>
              <a:ext cx="1080120" cy="18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5436096" y="4682597"/>
              <a:ext cx="792163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altLang="en-US" sz="1400" dirty="0">
                  <a:solidFill>
                    <a:srgbClr val="000000"/>
                  </a:solidFill>
                  <a:ea typeface="Calibri" panose="020F0502020204030204" pitchFamily="34" charset="0"/>
                </a:rPr>
                <a:t>150 kW</a:t>
              </a:r>
              <a:endParaRPr lang="en-US" altLang="en-US" sz="1400" dirty="0">
                <a:solidFill>
                  <a:srgbClr val="000000"/>
                </a:solidFill>
                <a:ea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48264" y="4831776"/>
            <a:ext cx="1080120" cy="1816175"/>
            <a:chOff x="6367017" y="4221087"/>
            <a:chExt cx="1080120" cy="1816175"/>
          </a:xfrm>
        </p:grpSpPr>
        <p:pic>
          <p:nvPicPr>
            <p:cNvPr id="19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7017" y="4221087"/>
              <a:ext cx="1080120" cy="18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507659" y="4661960"/>
              <a:ext cx="792162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altLang="en-US" sz="1400" dirty="0">
                  <a:solidFill>
                    <a:srgbClr val="000000"/>
                  </a:solidFill>
                  <a:ea typeface="Calibri" panose="020F0502020204030204" pitchFamily="34" charset="0"/>
                </a:rPr>
                <a:t>150 kW</a:t>
              </a:r>
              <a:endParaRPr lang="en-US" altLang="en-US" sz="1400" dirty="0">
                <a:solidFill>
                  <a:srgbClr val="000000"/>
                </a:solidFill>
                <a:ea typeface="Calibri" panose="020F050202020403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111EB468-A8F0-45B2-9713-782724D5B604}" type="slidenum">
              <a:rPr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1925"/>
          <a:stretch/>
        </p:blipFill>
        <p:spPr>
          <a:xfrm>
            <a:off x="4427984" y="3997033"/>
            <a:ext cx="1153357" cy="2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5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er de viktigste læringspunktene i en systemtest? </a:t>
            </a:r>
            <a:r>
              <a:rPr lang="nb-NO" dirty="0" err="1"/>
              <a:t>Dvs</a:t>
            </a:r>
            <a:r>
              <a:rPr lang="nb-NO" dirty="0"/>
              <a:t> hva er de største usikkerheter </a:t>
            </a:r>
            <a:r>
              <a:rPr lang="nb-NO" dirty="0" smtClean="0"/>
              <a:t>og risiko </a:t>
            </a:r>
            <a:r>
              <a:rPr lang="nb-NO" dirty="0"/>
              <a:t>knyttet til innfasing av omlag 100 batterielektriske leddbusser i Oslo sentrum i 2020</a:t>
            </a:r>
            <a:r>
              <a:rPr lang="nb-NO" dirty="0" smtClean="0"/>
              <a:t>?</a:t>
            </a:r>
          </a:p>
          <a:p>
            <a:pPr marL="449262" lvl="1" indent="0">
              <a:buNone/>
            </a:pPr>
            <a:r>
              <a:rPr lang="nb-NO" sz="1600" dirty="0" smtClean="0">
                <a:solidFill>
                  <a:srgbClr val="FF0000"/>
                </a:solidFill>
              </a:rPr>
              <a:t>Industrien </a:t>
            </a:r>
            <a:r>
              <a:rPr lang="nb-NO" sz="1600" dirty="0">
                <a:solidFill>
                  <a:srgbClr val="FF0000"/>
                </a:solidFill>
              </a:rPr>
              <a:t>i dag er fortsatt relativt </a:t>
            </a:r>
            <a:r>
              <a:rPr lang="nb-NO" sz="1600" dirty="0" smtClean="0">
                <a:solidFill>
                  <a:srgbClr val="FF0000"/>
                </a:solidFill>
              </a:rPr>
              <a:t>umoden. </a:t>
            </a:r>
            <a:r>
              <a:rPr lang="nb-NO" sz="1600" dirty="0">
                <a:solidFill>
                  <a:srgbClr val="FF0000"/>
                </a:solidFill>
              </a:rPr>
              <a:t>På grunn av den bratte veksten vi forventer vil det trolig være ulike </a:t>
            </a:r>
            <a:r>
              <a:rPr lang="nb-NO" sz="1600" dirty="0" smtClean="0">
                <a:solidFill>
                  <a:srgbClr val="FF0000"/>
                </a:solidFill>
              </a:rPr>
              <a:t>former </a:t>
            </a:r>
            <a:r>
              <a:rPr lang="nb-NO" sz="1600" dirty="0">
                <a:solidFill>
                  <a:srgbClr val="FF0000"/>
                </a:solidFill>
              </a:rPr>
              <a:t>av læring. Det er </a:t>
            </a:r>
            <a:r>
              <a:rPr lang="nb-NO" sz="1600" dirty="0" smtClean="0">
                <a:solidFill>
                  <a:srgbClr val="FF0000"/>
                </a:solidFill>
              </a:rPr>
              <a:t>også mange </a:t>
            </a:r>
            <a:r>
              <a:rPr lang="nb-NO" sz="1600" dirty="0">
                <a:solidFill>
                  <a:srgbClr val="FF0000"/>
                </a:solidFill>
              </a:rPr>
              <a:t>nye aktører inn i </a:t>
            </a:r>
            <a:r>
              <a:rPr lang="nb-NO" sz="1600" dirty="0" smtClean="0">
                <a:solidFill>
                  <a:srgbClr val="FF0000"/>
                </a:solidFill>
              </a:rPr>
              <a:t>markedet. Ettersom dette </a:t>
            </a:r>
            <a:r>
              <a:rPr lang="nb-NO" sz="1600" dirty="0">
                <a:solidFill>
                  <a:srgbClr val="FF0000"/>
                </a:solidFill>
              </a:rPr>
              <a:t>er ny teknologi </a:t>
            </a:r>
            <a:r>
              <a:rPr lang="nb-NO" sz="1600" dirty="0" smtClean="0">
                <a:solidFill>
                  <a:srgbClr val="FF0000"/>
                </a:solidFill>
              </a:rPr>
              <a:t>vil alle </a:t>
            </a:r>
            <a:r>
              <a:rPr lang="nb-NO" sz="1600" dirty="0">
                <a:solidFill>
                  <a:srgbClr val="FF0000"/>
                </a:solidFill>
              </a:rPr>
              <a:t>interessenter </a:t>
            </a:r>
            <a:r>
              <a:rPr lang="nb-NO" sz="1600" dirty="0" smtClean="0">
                <a:solidFill>
                  <a:srgbClr val="FF0000"/>
                </a:solidFill>
              </a:rPr>
              <a:t>måtte få utprøvd kvalitet </a:t>
            </a:r>
            <a:r>
              <a:rPr lang="nb-NO" sz="1600" dirty="0">
                <a:solidFill>
                  <a:srgbClr val="FF0000"/>
                </a:solidFill>
              </a:rPr>
              <a:t>og </a:t>
            </a:r>
            <a:r>
              <a:rPr lang="nb-NO" sz="1600" dirty="0" smtClean="0">
                <a:solidFill>
                  <a:srgbClr val="FF0000"/>
                </a:solidFill>
              </a:rPr>
              <a:t>ytelse </a:t>
            </a:r>
            <a:r>
              <a:rPr lang="nb-NO" sz="1600" dirty="0">
                <a:solidFill>
                  <a:srgbClr val="FF0000"/>
                </a:solidFill>
              </a:rPr>
              <a:t>i de </a:t>
            </a:r>
            <a:r>
              <a:rPr lang="nb-NO" sz="1600" dirty="0" smtClean="0">
                <a:solidFill>
                  <a:srgbClr val="FF0000"/>
                </a:solidFill>
              </a:rPr>
              <a:t>kommende årene.</a:t>
            </a:r>
          </a:p>
          <a:p>
            <a:pPr marL="792162" lvl="1" indent="-342900">
              <a:buFont typeface="+mj-lt"/>
              <a:buAutoNum type="arabicPeriod"/>
            </a:pPr>
            <a:r>
              <a:rPr lang="nb-NO" sz="1600" dirty="0" smtClean="0">
                <a:solidFill>
                  <a:srgbClr val="FF0000"/>
                </a:solidFill>
              </a:rPr>
              <a:t>Hovedutfordringen </a:t>
            </a:r>
            <a:r>
              <a:rPr lang="nb-NO" sz="1600" dirty="0">
                <a:solidFill>
                  <a:srgbClr val="FF0000"/>
                </a:solidFill>
              </a:rPr>
              <a:t>vi ser er standardisering av </a:t>
            </a:r>
            <a:r>
              <a:rPr lang="nb-NO" sz="1600" dirty="0" smtClean="0">
                <a:solidFill>
                  <a:srgbClr val="FF0000"/>
                </a:solidFill>
              </a:rPr>
              <a:t>ladegrensesnitt. </a:t>
            </a:r>
            <a:r>
              <a:rPr lang="nb-NO" sz="1600" dirty="0">
                <a:solidFill>
                  <a:srgbClr val="FF0000"/>
                </a:solidFill>
              </a:rPr>
              <a:t>Vi ser markedet konvergerer mot CCS2 </a:t>
            </a:r>
            <a:r>
              <a:rPr lang="nb-NO" sz="1600" dirty="0" err="1" smtClean="0">
                <a:solidFill>
                  <a:srgbClr val="FF0000"/>
                </a:solidFill>
              </a:rPr>
              <a:t>lading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for </a:t>
            </a:r>
            <a:r>
              <a:rPr lang="nb-NO" sz="1600" dirty="0" err="1">
                <a:solidFill>
                  <a:srgbClr val="FF0000"/>
                </a:solidFill>
              </a:rPr>
              <a:t>lading</a:t>
            </a:r>
            <a:r>
              <a:rPr lang="nb-NO" sz="1600" dirty="0">
                <a:solidFill>
                  <a:srgbClr val="FF0000"/>
                </a:solidFill>
              </a:rPr>
              <a:t> over </a:t>
            </a:r>
            <a:r>
              <a:rPr lang="nb-NO" sz="1600" dirty="0" smtClean="0">
                <a:solidFill>
                  <a:srgbClr val="FF0000"/>
                </a:solidFill>
              </a:rPr>
              <a:t>natten (depot). </a:t>
            </a:r>
            <a:br>
              <a:rPr lang="nb-NO" sz="1600" dirty="0" smtClean="0">
                <a:solidFill>
                  <a:srgbClr val="FF0000"/>
                </a:solidFill>
              </a:rPr>
            </a:br>
            <a:r>
              <a:rPr lang="nb-NO" sz="1600" dirty="0" smtClean="0">
                <a:solidFill>
                  <a:srgbClr val="FF0000"/>
                </a:solidFill>
              </a:rPr>
              <a:t>For </a:t>
            </a:r>
            <a:r>
              <a:rPr lang="nb-NO" sz="1600" dirty="0" err="1" smtClean="0">
                <a:solidFill>
                  <a:srgbClr val="FF0000"/>
                </a:solidFill>
              </a:rPr>
              <a:t>opportunity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>
                <a:solidFill>
                  <a:srgbClr val="FF0000"/>
                </a:solidFill>
              </a:rPr>
              <a:t>lading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err="1">
                <a:solidFill>
                  <a:srgbClr val="FF0000"/>
                </a:solidFill>
              </a:rPr>
              <a:t>OppCharge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er utfordringen </a:t>
            </a:r>
            <a:r>
              <a:rPr lang="nb-NO" sz="1600" dirty="0">
                <a:solidFill>
                  <a:srgbClr val="FF0000"/>
                </a:solidFill>
              </a:rPr>
              <a:t>å få fart og </a:t>
            </a:r>
            <a:r>
              <a:rPr lang="nb-NO" sz="1600" dirty="0" smtClean="0">
                <a:solidFill>
                  <a:srgbClr val="FF0000"/>
                </a:solidFill>
              </a:rPr>
              <a:t>tilpasset </a:t>
            </a:r>
            <a:r>
              <a:rPr lang="nb-NO" sz="1600" dirty="0">
                <a:solidFill>
                  <a:srgbClr val="FF0000"/>
                </a:solidFill>
              </a:rPr>
              <a:t>i flere land (&gt; 12 allerede). </a:t>
            </a:r>
            <a:r>
              <a:rPr lang="nb-NO" sz="1600" dirty="0" smtClean="0">
                <a:solidFill>
                  <a:srgbClr val="FF0000"/>
                </a:solidFill>
              </a:rPr>
              <a:t/>
            </a:r>
            <a:br>
              <a:rPr lang="nb-NO" sz="1600" dirty="0" smtClean="0">
                <a:solidFill>
                  <a:srgbClr val="FF0000"/>
                </a:solidFill>
              </a:rPr>
            </a:br>
            <a:r>
              <a:rPr lang="nb-NO" sz="1600" dirty="0" smtClean="0">
                <a:solidFill>
                  <a:srgbClr val="FF0000"/>
                </a:solidFill>
              </a:rPr>
              <a:t>Det neste </a:t>
            </a:r>
            <a:r>
              <a:rPr lang="nb-NO" sz="1600" dirty="0">
                <a:solidFill>
                  <a:srgbClr val="FF0000"/>
                </a:solidFill>
              </a:rPr>
              <a:t>er å ha validering og sertifisering av alle parter som støtter åpne standarder. Vi mener dette bør være et uavhengig testinstitutt. En tredje part som TÜV eller </a:t>
            </a:r>
            <a:r>
              <a:rPr lang="nb-NO" sz="1600" dirty="0" smtClean="0">
                <a:solidFill>
                  <a:srgbClr val="FF0000"/>
                </a:solidFill>
              </a:rPr>
              <a:t>NEK.</a:t>
            </a:r>
            <a:br>
              <a:rPr lang="nb-NO" sz="1600" dirty="0" smtClean="0">
                <a:solidFill>
                  <a:srgbClr val="FF0000"/>
                </a:solidFill>
              </a:rPr>
            </a:br>
            <a:r>
              <a:rPr lang="nb-NO" sz="1600" dirty="0" smtClean="0">
                <a:solidFill>
                  <a:srgbClr val="FF0000"/>
                </a:solidFill>
              </a:rPr>
              <a:t>ABB </a:t>
            </a:r>
            <a:r>
              <a:rPr lang="nb-NO" sz="1600" dirty="0">
                <a:solidFill>
                  <a:srgbClr val="FF0000"/>
                </a:solidFill>
              </a:rPr>
              <a:t>har </a:t>
            </a:r>
            <a:r>
              <a:rPr lang="nb-NO" sz="1600" dirty="0" smtClean="0">
                <a:solidFill>
                  <a:srgbClr val="FF0000"/>
                </a:solidFill>
              </a:rPr>
              <a:t>etter mange </a:t>
            </a:r>
            <a:r>
              <a:rPr lang="nb-NO" sz="1600" dirty="0">
                <a:solidFill>
                  <a:srgbClr val="FF0000"/>
                </a:solidFill>
              </a:rPr>
              <a:t>års erfaring med </a:t>
            </a:r>
            <a:r>
              <a:rPr lang="nb-NO" sz="1600" dirty="0" smtClean="0">
                <a:solidFill>
                  <a:srgbClr val="FF0000"/>
                </a:solidFill>
              </a:rPr>
              <a:t>billading sett hvor </a:t>
            </a:r>
            <a:r>
              <a:rPr lang="nb-NO" sz="1600" dirty="0">
                <a:solidFill>
                  <a:srgbClr val="FF0000"/>
                </a:solidFill>
              </a:rPr>
              <a:t>viktig tredje part validering og sertifisering er </a:t>
            </a:r>
            <a:r>
              <a:rPr lang="nb-NO" sz="1600" dirty="0" smtClean="0">
                <a:solidFill>
                  <a:srgbClr val="FF0000"/>
                </a:solidFill>
              </a:rPr>
              <a:t>for å </a:t>
            </a:r>
            <a:r>
              <a:rPr lang="nb-NO" sz="1600" dirty="0">
                <a:solidFill>
                  <a:srgbClr val="FF0000"/>
                </a:solidFill>
              </a:rPr>
              <a:t>sikre </a:t>
            </a:r>
            <a:r>
              <a:rPr lang="nb-NO" sz="1600" dirty="0" err="1" smtClean="0">
                <a:solidFill>
                  <a:srgbClr val="FF0000"/>
                </a:solidFill>
              </a:rPr>
              <a:t>interoperabilitet</a:t>
            </a:r>
            <a:r>
              <a:rPr lang="nb-NO" sz="1600" dirty="0" smtClean="0">
                <a:solidFill>
                  <a:srgbClr val="FF0000"/>
                </a:solidFill>
              </a:rPr>
              <a:t>.</a:t>
            </a:r>
          </a:p>
          <a:p>
            <a:pPr marL="792162" lvl="1" indent="-342900">
              <a:buFont typeface="+mj-lt"/>
              <a:buAutoNum type="arabicPeriod"/>
            </a:pPr>
            <a:r>
              <a:rPr lang="nb-NO" sz="1600" dirty="0">
                <a:solidFill>
                  <a:srgbClr val="FF0000"/>
                </a:solidFill>
              </a:rPr>
              <a:t>Snakker buss, ladeutstyr, nett (</a:t>
            </a:r>
            <a:r>
              <a:rPr lang="nb-NO" sz="1600" dirty="0" err="1">
                <a:solidFill>
                  <a:srgbClr val="FF0000"/>
                </a:solidFill>
              </a:rPr>
              <a:t>cloud</a:t>
            </a:r>
            <a:r>
              <a:rPr lang="nb-NO" sz="1600" dirty="0">
                <a:solidFill>
                  <a:srgbClr val="FF0000"/>
                </a:solidFill>
              </a:rPr>
              <a:t>), operatør samme språk?</a:t>
            </a:r>
          </a:p>
          <a:p>
            <a:pPr marL="792162" lvl="1" indent="-342900">
              <a:buFont typeface="+mj-lt"/>
              <a:buAutoNum type="arabicPeriod"/>
            </a:pP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Ruter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3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050"/>
          </a:xfrm>
        </p:spPr>
        <p:txBody>
          <a:bodyPr/>
          <a:lstStyle/>
          <a:p>
            <a:r>
              <a:rPr lang="en-US" altLang="en-US" dirty="0" smtClean="0"/>
              <a:t>Charge mast with pantograph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Standard ABB mast design</a:t>
            </a:r>
            <a:endParaRPr altLang="en-US" dirty="0" smtClean="0">
              <a:solidFill>
                <a:schemeClr val="accent2"/>
              </a:solidFill>
            </a:endParaRPr>
          </a:p>
        </p:txBody>
      </p:sp>
      <p:sp>
        <p:nvSpPr>
          <p:cNvPr id="92163" name="Datumsplatzhalter 5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Month DD, Year</a:t>
            </a:r>
            <a:endParaRPr altLang="en-US" smtClean="0"/>
          </a:p>
        </p:txBody>
      </p:sp>
      <p:sp>
        <p:nvSpPr>
          <p:cNvPr id="92164" name="Foliennummernplatzhalter 6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 smtClean="0"/>
              <a:t>| Slide </a:t>
            </a:r>
            <a:fld id="{1FAE028F-D1E3-4674-849B-EDEC830A5FA7}" type="slidenum">
              <a:rPr lang="de-DE" altLang="en-US" smtClean="0"/>
              <a:pPr/>
              <a:t>30</a:t>
            </a:fld>
            <a:endParaRPr lang="de-DE" altLang="en-US" smtClean="0"/>
          </a:p>
        </p:txBody>
      </p:sp>
      <p:sp>
        <p:nvSpPr>
          <p:cNvPr id="92165" name="Fußzeilenplatzhalter 7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© ABB Group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92166" name="TextBox 8"/>
          <p:cNvSpPr txBox="1">
            <a:spLocks noChangeArrowheads="1"/>
          </p:cNvSpPr>
          <p:nvPr/>
        </p:nvSpPr>
        <p:spPr bwMode="auto">
          <a:xfrm>
            <a:off x="2987675" y="6562725"/>
            <a:ext cx="38020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en-US" altLang="en-US" sz="1200"/>
              <a:t>Product in development, all data subject to change</a:t>
            </a:r>
          </a:p>
        </p:txBody>
      </p:sp>
      <p:pic>
        <p:nvPicPr>
          <p:cNvPr id="92167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1772816"/>
            <a:ext cx="4011678" cy="404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70" y="1325399"/>
            <a:ext cx="2770932" cy="5278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8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Mobile charger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For demonstrations and Proof of Concept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196752"/>
            <a:ext cx="781236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Mobile charger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For demonstrations and Proof of Concept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3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125"/>
          </a:xfrm>
        </p:spPr>
        <p:txBody>
          <a:bodyPr/>
          <a:lstStyle/>
          <a:p>
            <a:r>
              <a:rPr lang="en-US" altLang="en-US" dirty="0"/>
              <a:t>Overnight charging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79512" y="660400"/>
            <a:ext cx="9144000" cy="466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/>
                </a:solidFill>
                <a:ea typeface="+mj-ea"/>
              </a:rPr>
              <a:t>With CCS-2 connector + cable</a:t>
            </a:r>
            <a:endParaRPr lang="en-US" sz="28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860033" y="1217431"/>
            <a:ext cx="416377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Industrial quality power cabinet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50kW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</a:rPr>
              <a:t>100kW </a:t>
            </a:r>
            <a:r>
              <a:rPr lang="en-US" altLang="en-US" dirty="0">
                <a:solidFill>
                  <a:srgbClr val="000000"/>
                </a:solidFill>
              </a:rPr>
              <a:t>&amp; </a:t>
            </a:r>
            <a:r>
              <a:rPr lang="en-US" altLang="en-US" dirty="0" smtClean="0">
                <a:solidFill>
                  <a:srgbClr val="000000"/>
                </a:solidFill>
              </a:rPr>
              <a:t>150 kW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50 and 100kW field upgradable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Redundancy from 3 x 50kW power  module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Cable with connector </a:t>
            </a:r>
            <a:r>
              <a:rPr lang="en-US" altLang="en-US" dirty="0">
                <a:solidFill>
                  <a:srgbClr val="000000"/>
                </a:solidFill>
              </a:rPr>
              <a:t>(max. 200A DC)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200-920 V</a:t>
            </a:r>
            <a:r>
              <a:rPr lang="en-US" altLang="en-US" sz="1200" dirty="0" smtClean="0">
                <a:solidFill>
                  <a:srgbClr val="000000"/>
                </a:solidFill>
              </a:rPr>
              <a:t>DC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Open industry standards:</a:t>
            </a:r>
            <a:endParaRPr lang="en-US" altLang="en-US" dirty="0">
              <a:solidFill>
                <a:srgbClr val="000000"/>
              </a:solidFill>
            </a:endParaRP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CCS-2</a:t>
            </a: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EN/IEC </a:t>
            </a:r>
            <a:r>
              <a:rPr lang="en-US" altLang="en-US" dirty="0">
                <a:solidFill>
                  <a:srgbClr val="000000"/>
                </a:solidFill>
              </a:rPr>
              <a:t>61851-23</a:t>
            </a:r>
          </a:p>
          <a:p>
            <a:pPr lvl="1"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</a:rPr>
              <a:t>ISO/IEC 15118</a:t>
            </a: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</a:rPr>
              <a:t>Remote management and support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ts val="1100"/>
              </a:spcBef>
              <a:buClr>
                <a:srgbClr val="002897"/>
              </a:buClr>
              <a:buSzPct val="70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763688" y="3026219"/>
            <a:ext cx="1548566" cy="1439897"/>
            <a:chOff x="0" y="0"/>
            <a:chExt cx="1945005" cy="1871683"/>
          </a:xfrm>
        </p:grpSpPr>
        <p:pic>
          <p:nvPicPr>
            <p:cNvPr id="16" name="Picture 15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798342" y="4544950"/>
            <a:ext cx="1548566" cy="1439897"/>
            <a:chOff x="0" y="0"/>
            <a:chExt cx="1945005" cy="1871683"/>
          </a:xfrm>
        </p:grpSpPr>
        <p:pic>
          <p:nvPicPr>
            <p:cNvPr id="19" name="Picture 18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539552" y="1921784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50C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444" y="3611461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100C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553" y="5140467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150C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798342" y="1488476"/>
            <a:ext cx="1548566" cy="1439897"/>
            <a:chOff x="0" y="0"/>
            <a:chExt cx="1945005" cy="1871683"/>
          </a:xfrm>
        </p:grpSpPr>
        <p:pic>
          <p:nvPicPr>
            <p:cNvPr id="27" name="Picture 26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30" name="Picture 6" descr="Combo couple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404" y="4411602"/>
            <a:ext cx="936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125"/>
          </a:xfrm>
        </p:spPr>
        <p:txBody>
          <a:bodyPr/>
          <a:lstStyle/>
          <a:p>
            <a:r>
              <a:rPr lang="en-US" altLang="en-US" dirty="0" smtClean="0"/>
              <a:t>A practical solution for busy terminals &amp; depots</a:t>
            </a:r>
            <a:endParaRPr lang="en-US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79512" y="660400"/>
            <a:ext cx="9144000" cy="466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/>
                </a:solidFill>
                <a:ea typeface="+mj-ea"/>
              </a:rPr>
              <a:t>Minimal space required close to the busses</a:t>
            </a:r>
            <a:endParaRPr lang="en-US" sz="28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| Slide </a:t>
            </a:r>
            <a:fld id="{498716D5-93EE-49E0-9882-66627206B317}" type="slidenum">
              <a:rPr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399583" y="2060848"/>
            <a:ext cx="3400560" cy="3312368"/>
            <a:chOff x="5399583" y="1844824"/>
            <a:chExt cx="3400560" cy="3312368"/>
          </a:xfrm>
        </p:grpSpPr>
        <p:pic>
          <p:nvPicPr>
            <p:cNvPr id="19" name="Picture 18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632" y="2811025"/>
              <a:ext cx="935772" cy="143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840250"/>
              <a:ext cx="935772" cy="143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791" y="2968487"/>
              <a:ext cx="935771" cy="143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C:\Users\thomas.hering@de.abb.com\AppData\Local\Microsoft\Windows\Temporary Internet Files\Content.Word\MAN 2B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0" r="29789" b="37799"/>
            <a:stretch/>
          </p:blipFill>
          <p:spPr bwMode="auto">
            <a:xfrm>
              <a:off x="5399583" y="1844824"/>
              <a:ext cx="3168352" cy="2870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Oval 2"/>
            <p:cNvSpPr/>
            <p:nvPr/>
          </p:nvSpPr>
          <p:spPr>
            <a:xfrm>
              <a:off x="5868144" y="2492896"/>
              <a:ext cx="2931999" cy="26642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indent="-179388" algn="ctr">
                <a:spcBef>
                  <a:spcPts val="11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§"/>
              </a:pPr>
              <a:endPara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2185" y="1556792"/>
            <a:ext cx="6770135" cy="2070163"/>
            <a:chOff x="466161" y="1412776"/>
            <a:chExt cx="6770135" cy="20701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161" y="2470971"/>
              <a:ext cx="464215" cy="101196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6329" y="2470971"/>
              <a:ext cx="464215" cy="101196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776" y="2451195"/>
              <a:ext cx="464215" cy="101196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1840" y="2451195"/>
              <a:ext cx="464215" cy="101196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611560" y="1412776"/>
              <a:ext cx="662473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475656" y="1565176"/>
              <a:ext cx="5616292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397700" y="1717576"/>
              <a:ext cx="455056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347864" y="1869976"/>
              <a:ext cx="3456384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04248" y="1869976"/>
              <a:ext cx="0" cy="5509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956648" y="1717576"/>
              <a:ext cx="0" cy="7033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091948" y="1565176"/>
              <a:ext cx="0" cy="8557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236296" y="1412776"/>
              <a:ext cx="0" cy="10081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347864" y="1869976"/>
              <a:ext cx="0" cy="5509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397700" y="1717576"/>
              <a:ext cx="0" cy="7033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78844" y="1565176"/>
              <a:ext cx="0" cy="8557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1560" y="1412776"/>
              <a:ext cx="0" cy="10081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5956336" y="5720570"/>
            <a:ext cx="2843807" cy="432048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Power converters at distance  at convenient location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3380" y="5724368"/>
            <a:ext cx="3219063" cy="432048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Compact charge box with cable close to bus parking area</a:t>
            </a:r>
          </a:p>
        </p:txBody>
      </p:sp>
      <p:pic>
        <p:nvPicPr>
          <p:cNvPr id="56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7" t="25253" b="46106"/>
          <a:stretch/>
        </p:blipFill>
        <p:spPr bwMode="auto">
          <a:xfrm rot="21404135">
            <a:off x="492322" y="3875152"/>
            <a:ext cx="1615251" cy="91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7" t="25253" b="46106"/>
          <a:stretch/>
        </p:blipFill>
        <p:spPr bwMode="auto">
          <a:xfrm rot="21404135">
            <a:off x="1272604" y="3948865"/>
            <a:ext cx="1676126" cy="9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7" t="25253" b="46106"/>
          <a:stretch/>
        </p:blipFill>
        <p:spPr bwMode="auto">
          <a:xfrm rot="21404135">
            <a:off x="1921501" y="4038462"/>
            <a:ext cx="1770182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7" t="25253" b="46106"/>
          <a:stretch/>
        </p:blipFill>
        <p:spPr bwMode="auto">
          <a:xfrm rot="21404135">
            <a:off x="2720585" y="4081930"/>
            <a:ext cx="1806353" cy="10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1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8" descr="http://www.catastrophemap.com/earthday/catmap-world-disaster-map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91025"/>
            <a:ext cx="18256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050"/>
          </a:xfrm>
        </p:spPr>
        <p:txBody>
          <a:bodyPr/>
          <a:lstStyle/>
          <a:p>
            <a:r>
              <a:rPr lang="en-US" altLang="en-US" dirty="0" smtClean="0"/>
              <a:t>Overnight charging 50 kW- 150 kW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ABB’s field upgradeable system is future proof</a:t>
            </a:r>
            <a:endParaRPr altLang="en-US" dirty="0" smtClean="0">
              <a:solidFill>
                <a:schemeClr val="accent2"/>
              </a:solidFill>
            </a:endParaRPr>
          </a:p>
        </p:txBody>
      </p:sp>
      <p:sp>
        <p:nvSpPr>
          <p:cNvPr id="118" name="Text Placeholder 6"/>
          <p:cNvSpPr txBox="1">
            <a:spLocks/>
          </p:cNvSpPr>
          <p:nvPr/>
        </p:nvSpPr>
        <p:spPr bwMode="auto">
          <a:xfrm>
            <a:off x="7291388" y="192088"/>
            <a:ext cx="1744662" cy="2127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36000" bIns="36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Strictly Confidential</a:t>
            </a:r>
            <a:r>
              <a:rPr lang="en-US" altLang="en-US" dirty="0">
                <a:solidFill>
                  <a:srgbClr val="CC6600"/>
                </a:solidFill>
              </a:rPr>
              <a:t/>
            </a:r>
            <a:br>
              <a:rPr lang="en-US" altLang="en-US" dirty="0">
                <a:solidFill>
                  <a:srgbClr val="CC6600"/>
                </a:solidFill>
              </a:rPr>
            </a:br>
            <a:endParaRPr lang="en-US" altLang="en-US" dirty="0"/>
          </a:p>
        </p:txBody>
      </p:sp>
      <p:sp>
        <p:nvSpPr>
          <p:cNvPr id="124933" name="AutoShape 4" descr="http://www.vw.com.hk/content/medialib/vwd4/global/mom/golf_7/keyvisuals/golf_egolf_122013/_jcr_content/renditions/item.685.325.file/golf_egolf_12201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Chevron 4"/>
          <p:cNvSpPr/>
          <p:nvPr/>
        </p:nvSpPr>
        <p:spPr>
          <a:xfrm>
            <a:off x="431800" y="5732463"/>
            <a:ext cx="1479550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2017</a:t>
            </a:r>
          </a:p>
        </p:txBody>
      </p:sp>
      <p:sp>
        <p:nvSpPr>
          <p:cNvPr id="9" name="Striped Right Arrow 8"/>
          <p:cNvSpPr/>
          <p:nvPr/>
        </p:nvSpPr>
        <p:spPr>
          <a:xfrm>
            <a:off x="2585580" y="2359025"/>
            <a:ext cx="720725" cy="385763"/>
          </a:xfrm>
          <a:prstGeom prst="stripedRightArrow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3" name="Striped Right Arrow 62"/>
          <p:cNvSpPr/>
          <p:nvPr/>
        </p:nvSpPr>
        <p:spPr>
          <a:xfrm>
            <a:off x="5593893" y="2349500"/>
            <a:ext cx="720725" cy="385763"/>
          </a:xfrm>
          <a:prstGeom prst="stripedRightArrow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5268" y="2106613"/>
            <a:ext cx="673100" cy="144462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/>
          <a:p>
            <a:pPr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/>
              <a:t>Upgrade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39930" y="2122488"/>
            <a:ext cx="674688" cy="144462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/>
          <a:p>
            <a:pPr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/>
              <a:t>Upgrade</a:t>
            </a:r>
          </a:p>
        </p:txBody>
      </p:sp>
      <p:sp>
        <p:nvSpPr>
          <p:cNvPr id="71" name="Chevron 70"/>
          <p:cNvSpPr/>
          <p:nvPr/>
        </p:nvSpPr>
        <p:spPr>
          <a:xfrm>
            <a:off x="1731963" y="5732463"/>
            <a:ext cx="1479550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2018</a:t>
            </a:r>
          </a:p>
        </p:txBody>
      </p:sp>
      <p:sp>
        <p:nvSpPr>
          <p:cNvPr id="72" name="Chevron 71"/>
          <p:cNvSpPr/>
          <p:nvPr/>
        </p:nvSpPr>
        <p:spPr>
          <a:xfrm>
            <a:off x="3032125" y="5732463"/>
            <a:ext cx="1479550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2019</a:t>
            </a:r>
          </a:p>
        </p:txBody>
      </p:sp>
      <p:sp>
        <p:nvSpPr>
          <p:cNvPr id="73" name="Chevron 72"/>
          <p:cNvSpPr/>
          <p:nvPr/>
        </p:nvSpPr>
        <p:spPr>
          <a:xfrm>
            <a:off x="4318000" y="5732463"/>
            <a:ext cx="1479550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2020</a:t>
            </a:r>
          </a:p>
        </p:txBody>
      </p:sp>
      <p:sp>
        <p:nvSpPr>
          <p:cNvPr id="74" name="Chevron 73"/>
          <p:cNvSpPr/>
          <p:nvPr/>
        </p:nvSpPr>
        <p:spPr>
          <a:xfrm>
            <a:off x="5602288" y="5732463"/>
            <a:ext cx="1479550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2021</a:t>
            </a:r>
          </a:p>
        </p:txBody>
      </p:sp>
      <p:sp>
        <p:nvSpPr>
          <p:cNvPr id="75" name="Chevron 74"/>
          <p:cNvSpPr/>
          <p:nvPr/>
        </p:nvSpPr>
        <p:spPr>
          <a:xfrm>
            <a:off x="6905625" y="5732463"/>
            <a:ext cx="1477963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2022</a:t>
            </a:r>
          </a:p>
        </p:txBody>
      </p:sp>
      <p:sp>
        <p:nvSpPr>
          <p:cNvPr id="77" name="Chevron 76"/>
          <p:cNvSpPr/>
          <p:nvPr/>
        </p:nvSpPr>
        <p:spPr>
          <a:xfrm>
            <a:off x="8188325" y="5732463"/>
            <a:ext cx="560388" cy="504825"/>
          </a:xfrm>
          <a:prstGeom prst="chevron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4949" name="Group 20"/>
          <p:cNvGrpSpPr>
            <a:grpSpLocks/>
          </p:cNvGrpSpPr>
          <p:nvPr/>
        </p:nvGrpSpPr>
        <p:grpSpPr bwMode="auto">
          <a:xfrm>
            <a:off x="431800" y="4308475"/>
            <a:ext cx="8205788" cy="1389063"/>
            <a:chOff x="432047" y="4307874"/>
            <a:chExt cx="8205425" cy="1389231"/>
          </a:xfrm>
        </p:grpSpPr>
        <p:sp>
          <p:nvSpPr>
            <p:cNvPr id="18" name="Right Arrow 17"/>
            <p:cNvSpPr/>
            <p:nvPr/>
          </p:nvSpPr>
          <p:spPr>
            <a:xfrm rot="20873087">
              <a:off x="7838994" y="4307874"/>
              <a:ext cx="798478" cy="463606"/>
            </a:xfrm>
            <a:prstGeom prst="rightArrow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9388" indent="-179388" algn="ctr">
                <a:spcBef>
                  <a:spcPts val="11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§"/>
                <a:defRPr/>
              </a:pPr>
              <a:endParaRPr lang="en-US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12" name="Flowchart: Manual Input 11"/>
            <p:cNvSpPr/>
            <p:nvPr/>
          </p:nvSpPr>
          <p:spPr>
            <a:xfrm>
              <a:off x="432047" y="4382496"/>
              <a:ext cx="7951436" cy="131460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 w 10000"/>
                <a:gd name="connsiteY0" fmla="*/ 6746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 w 10000"/>
                <a:gd name="connsiteY4" fmla="*/ 6746 h 10000"/>
                <a:gd name="connsiteX0" fmla="*/ 1 w 10001"/>
                <a:gd name="connsiteY0" fmla="*/ 6851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1 w 10001"/>
                <a:gd name="connsiteY4" fmla="*/ 6851 h 10000"/>
                <a:gd name="connsiteX0" fmla="*/ 1 w 10001"/>
                <a:gd name="connsiteY0" fmla="*/ 780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1 w 10001"/>
                <a:gd name="connsiteY4" fmla="*/ 7800 h 10000"/>
                <a:gd name="connsiteX0" fmla="*/ 1 w 10001"/>
                <a:gd name="connsiteY0" fmla="*/ 8538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1 w 10001"/>
                <a:gd name="connsiteY4" fmla="*/ 8538 h 10000"/>
                <a:gd name="connsiteX0" fmla="*/ 1 w 10001"/>
                <a:gd name="connsiteY0" fmla="*/ 908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1 w 10001"/>
                <a:gd name="connsiteY4" fmla="*/ 908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" h="10000">
                  <a:moveTo>
                    <a:pt x="1" y="908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6" y="8915"/>
                    <a:pt x="-4" y="10165"/>
                    <a:pt x="1" y="908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spcBef>
                  <a:spcPts val="1100"/>
                </a:spcBef>
                <a:buClr>
                  <a:schemeClr val="tx2"/>
                </a:buClr>
                <a:buSzPct val="70000"/>
                <a:defRPr/>
              </a:pP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/>
              </a:r>
              <a:br>
                <a:rPr lang="en-US" dirty="0">
                  <a:solidFill>
                    <a:schemeClr val="tx1"/>
                  </a:solidFill>
                  <a:cs typeface="Arial" pitchFamily="34" charset="0"/>
                </a:rPr>
              </a:b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/>
              </a:r>
              <a:br>
                <a:rPr lang="en-US" dirty="0">
                  <a:solidFill>
                    <a:schemeClr val="tx1"/>
                  </a:solidFill>
                  <a:cs typeface="Arial" pitchFamily="34" charset="0"/>
                </a:rPr>
              </a:br>
              <a:r>
                <a:rPr lang="en-US" dirty="0">
                  <a:solidFill>
                    <a:schemeClr val="tx1"/>
                  </a:solidFill>
                  <a:cs typeface="Arial" pitchFamily="34" charset="0"/>
                </a:rPr>
                <a:t/>
              </a:r>
              <a:br>
                <a:rPr lang="en-US" dirty="0">
                  <a:solidFill>
                    <a:schemeClr val="tx1"/>
                  </a:solidFill>
                  <a:cs typeface="Arial" pitchFamily="34" charset="0"/>
                </a:rPr>
              </a:br>
              <a:endParaRPr 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24950" name="Rectangle 16"/>
          <p:cNvSpPr>
            <a:spLocks noChangeArrowheads="1"/>
          </p:cNvSpPr>
          <p:nvPr/>
        </p:nvSpPr>
        <p:spPr bwMode="auto">
          <a:xfrm rot="-504027">
            <a:off x="2913063" y="4741863"/>
            <a:ext cx="591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More </a:t>
            </a:r>
            <a:r>
              <a:rPr lang="en-US" altLang="en-US" dirty="0" smtClean="0">
                <a:solidFill>
                  <a:schemeClr val="bg1"/>
                </a:solidFill>
              </a:rPr>
              <a:t>busses with large battery capacity in the fleet</a:t>
            </a:r>
            <a:endParaRPr lang="en-US" altLang="en-US" dirty="0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3593311" y="1831957"/>
            <a:ext cx="1548566" cy="1439897"/>
            <a:chOff x="0" y="0"/>
            <a:chExt cx="1945005" cy="1871683"/>
          </a:xfrm>
        </p:grpSpPr>
        <p:pic>
          <p:nvPicPr>
            <p:cNvPr id="34" name="Picture 33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6564974" y="1866786"/>
            <a:ext cx="1548566" cy="1439897"/>
            <a:chOff x="0" y="0"/>
            <a:chExt cx="1945005" cy="1871683"/>
          </a:xfrm>
        </p:grpSpPr>
        <p:pic>
          <p:nvPicPr>
            <p:cNvPr id="37" name="Picture 36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836155" y="1409642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50C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46568" y="1445424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100C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15529" y="1482713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HVC 150C</a:t>
            </a: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683568" y="1743282"/>
            <a:ext cx="1548566" cy="1439897"/>
            <a:chOff x="0" y="0"/>
            <a:chExt cx="1945005" cy="1871683"/>
          </a:xfrm>
        </p:grpSpPr>
        <p:pic>
          <p:nvPicPr>
            <p:cNvPr id="43" name="Picture 42" descr="C:\Users\nlcrbou\AppData\Local\Microsoft\Windows\Temporary Internet Files\Content.Word\Poseidon Cabinet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75333" cy="187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231" y="481822"/>
              <a:ext cx="485774" cy="1095954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1259632" y="6273304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&gt; 100 kWh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26036" y="6273304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de-DE"/>
            </a:defPPr>
            <a:lvl1pPr>
              <a:spcBef>
                <a:spcPts val="1100"/>
              </a:spcBef>
              <a:buClr>
                <a:srgbClr val="002897"/>
              </a:buClr>
              <a:buSzPct val="7000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&gt; 200 kWh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78103" y="6257958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de-DE"/>
            </a:defPPr>
            <a:lvl1pPr>
              <a:spcBef>
                <a:spcPts val="1100"/>
              </a:spcBef>
              <a:buClr>
                <a:srgbClr val="002897"/>
              </a:buClr>
              <a:buSzPct val="7000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&gt; 300 kWh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89690" y="6257958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de-DE"/>
            </a:defPPr>
            <a:lvl1pPr>
              <a:spcBef>
                <a:spcPts val="1100"/>
              </a:spcBef>
              <a:buClr>
                <a:srgbClr val="002897"/>
              </a:buClr>
              <a:buSzPct val="7000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&gt; 400 kWh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4986" y="3520550"/>
            <a:ext cx="6494200" cy="802687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Upgrade can be done in the field by adding an extra module.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No groundworks, digging and disturbance to the site required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78529" y="6257958"/>
            <a:ext cx="1611663" cy="68408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de-DE"/>
            </a:defPPr>
            <a:lvl1pPr>
              <a:spcBef>
                <a:spcPts val="1100"/>
              </a:spcBef>
              <a:buClr>
                <a:srgbClr val="002897"/>
              </a:buClr>
              <a:buSzPct val="7000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&gt; </a:t>
            </a:r>
            <a:r>
              <a:rPr lang="en-US" dirty="0" smtClean="0"/>
              <a:t>500 </a:t>
            </a:r>
            <a:r>
              <a:rPr lang="en-US" dirty="0"/>
              <a:t>kWh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2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proven platform for Connected Services</a:t>
            </a:r>
            <a:br>
              <a:rPr lang="en-US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From off the shelve web-modules </a:t>
            </a:r>
            <a:r>
              <a:rPr lang="en-US" sz="2400" dirty="0">
                <a:solidFill>
                  <a:schemeClr val="accent1"/>
                </a:solidFill>
              </a:rPr>
              <a:t>to </a:t>
            </a:r>
            <a:r>
              <a:rPr lang="en-US" sz="2400" dirty="0" smtClean="0">
                <a:solidFill>
                  <a:schemeClr val="accent1"/>
                </a:solidFill>
              </a:rPr>
              <a:t>IT system </a:t>
            </a:r>
            <a:r>
              <a:rPr lang="en-US" sz="2400" dirty="0">
                <a:solidFill>
                  <a:schemeClr val="accent1"/>
                </a:solidFill>
              </a:rPr>
              <a:t>integrations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1298959" y="5751259"/>
            <a:ext cx="566078" cy="82376"/>
          </a:xfrm>
        </p:spPr>
        <p:txBody>
          <a:bodyPr/>
          <a:lstStyle/>
          <a:p>
            <a:r>
              <a:rPr lang="en-US" b="1" dirty="0" smtClean="0"/>
              <a:t>Connected Services</a:t>
            </a:r>
            <a:endParaRPr lang="de-DE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9348" y="5751259"/>
            <a:ext cx="336389" cy="81653"/>
          </a:xfrm>
        </p:spPr>
        <p:txBody>
          <a:bodyPr/>
          <a:lstStyle/>
          <a:p>
            <a:r>
              <a:rPr lang="de-DE" b="1" dirty="0" smtClean="0"/>
              <a:t>|</a:t>
            </a:r>
            <a:r>
              <a:rPr lang="de-DE" dirty="0" smtClean="0"/>
              <a:t> Slide </a:t>
            </a:r>
            <a:fld id="{CF363E95-653D-48D7-8EB0-A81FED805B5F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304925" y="5643246"/>
            <a:ext cx="945356" cy="108012"/>
          </a:xfrm>
        </p:spPr>
        <p:txBody>
          <a:bodyPr vert="horz" lIns="0" tIns="0" rIns="0" bIns="0" rtlCol="0" anchor="b" anchorCtr="0"/>
          <a:lstStyle/>
          <a:p>
            <a:r>
              <a:rPr lang="en-US" dirty="0" smtClean="0"/>
              <a:t>© ABB Group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21240" y="1267310"/>
            <a:ext cx="4294066" cy="2311494"/>
            <a:chOff x="2446979" y="1044027"/>
            <a:chExt cx="5725421" cy="3081992"/>
          </a:xfrm>
        </p:grpSpPr>
        <p:pic>
          <p:nvPicPr>
            <p:cNvPr id="2052" name="Picture 4" descr="http://techportal.eere.energy.gov/images/techcat_icons/icon_transmission.gif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979" y="1044027"/>
              <a:ext cx="1736901" cy="173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175768" y="1533731"/>
              <a:ext cx="2592288" cy="2592288"/>
            </a:xfrm>
            <a:prstGeom prst="ellipse">
              <a:avLst/>
            </a:prstGeom>
            <a:solidFill>
              <a:srgbClr val="00555F">
                <a:alpha val="48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2"/>
                </a:buClr>
                <a:buSzPct val="70000"/>
              </a:pPr>
              <a:endParaRPr lang="en-US" sz="1200" dirty="0">
                <a:solidFill>
                  <a:srgbClr val="00555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7816" y="2389116"/>
              <a:ext cx="17281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tx2"/>
                </a:buClr>
                <a:buSzPct val="70000"/>
              </a:pPr>
              <a:r>
                <a:rPr lang="en-US" sz="1200" dirty="0">
                  <a:solidFill>
                    <a:srgbClr val="147F84"/>
                  </a:solidFill>
                  <a:latin typeface="Arial" pitchFamily="34" charset="0"/>
                  <a:cs typeface="Arial" pitchFamily="34" charset="0"/>
                </a:rPr>
                <a:t>Grid-side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19984" y="1880062"/>
              <a:ext cx="3052416" cy="630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indent="-128588">
                <a:buClr>
                  <a:srgbClr val="00555F"/>
                </a:buClr>
                <a:buSzPct val="100000"/>
                <a:buFont typeface="Arial" pitchFamily="34" charset="0"/>
                <a:buChar char="•"/>
              </a:pPr>
              <a:r>
                <a:rPr lang="en-US" sz="825" dirty="0">
                  <a:solidFill>
                    <a:srgbClr val="00555F"/>
                  </a:solidFill>
                  <a:latin typeface="Arial" pitchFamily="34" charset="0"/>
                  <a:cs typeface="Arial" pitchFamily="34" charset="0"/>
                </a:rPr>
                <a:t>Demand response</a:t>
              </a:r>
            </a:p>
            <a:p>
              <a:pPr marL="128588" indent="-128588">
                <a:buClr>
                  <a:srgbClr val="00555F"/>
                </a:buClr>
                <a:buSzPct val="100000"/>
                <a:buFont typeface="Arial" pitchFamily="34" charset="0"/>
                <a:buChar char="•"/>
              </a:pPr>
              <a:r>
                <a:rPr lang="en-US" sz="825" dirty="0">
                  <a:solidFill>
                    <a:srgbClr val="00555F"/>
                  </a:solidFill>
                  <a:latin typeface="Arial" pitchFamily="34" charset="0"/>
                  <a:cs typeface="Arial" pitchFamily="34" charset="0"/>
                </a:rPr>
                <a:t>Distribution system management</a:t>
              </a:r>
            </a:p>
            <a:p>
              <a:pPr marL="128588" indent="-128588">
                <a:buClr>
                  <a:srgbClr val="00555F"/>
                </a:buClr>
                <a:buSzPct val="100000"/>
                <a:buFont typeface="Arial" pitchFamily="34" charset="0"/>
                <a:buChar char="•"/>
              </a:pPr>
              <a:r>
                <a:rPr lang="en-US" sz="825" dirty="0">
                  <a:solidFill>
                    <a:srgbClr val="00555F"/>
                  </a:solidFill>
                  <a:latin typeface="Arial" pitchFamily="34" charset="0"/>
                  <a:cs typeface="Arial" pitchFamily="34" charset="0"/>
                </a:rPr>
                <a:t>Using alternative energy sources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209" y="3568732"/>
            <a:ext cx="2883378" cy="2181804"/>
            <a:chOff x="2583456" y="3189916"/>
            <a:chExt cx="3844504" cy="29090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3405" y="4861948"/>
              <a:ext cx="1747565" cy="123704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2583456" y="3189916"/>
              <a:ext cx="3844504" cy="2592288"/>
              <a:chOff x="987448" y="3189915"/>
              <a:chExt cx="3844504" cy="2592288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239664" y="3189915"/>
                <a:ext cx="2592288" cy="2592288"/>
              </a:xfrm>
              <a:prstGeom prst="ellipse">
                <a:avLst/>
              </a:prstGeom>
              <a:solidFill>
                <a:srgbClr val="147F84">
                  <a:alpha val="30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4541" indent="-134541" algn="ctr"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627784" y="4243948"/>
                <a:ext cx="17281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2"/>
                  </a:buClr>
                  <a:buSzPct val="70000"/>
                </a:pPr>
                <a:r>
                  <a:rPr lang="en-US" sz="1200" dirty="0">
                    <a:solidFill>
                      <a:srgbClr val="147F84"/>
                    </a:solidFill>
                    <a:latin typeface="Arial" pitchFamily="34" charset="0"/>
                    <a:cs typeface="Arial" pitchFamily="34" charset="0"/>
                  </a:rPr>
                  <a:t>Fleet operator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87448" y="3664662"/>
                <a:ext cx="3052416" cy="630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88" indent="-128588">
                  <a:buClr>
                    <a:srgbClr val="00555F"/>
                  </a:buClr>
                  <a:buSzPct val="100000"/>
                  <a:buFont typeface="Arial" pitchFamily="34" charset="0"/>
                  <a:buChar char="•"/>
                </a:pPr>
                <a:r>
                  <a:rPr lang="en-US" sz="825" dirty="0">
                    <a:solidFill>
                      <a:srgbClr val="00555F"/>
                    </a:solidFill>
                    <a:latin typeface="Arial" pitchFamily="34" charset="0"/>
                    <a:cs typeface="Arial" pitchFamily="34" charset="0"/>
                  </a:rPr>
                  <a:t>Access management</a:t>
                </a:r>
              </a:p>
              <a:p>
                <a:pPr marL="128588" indent="-128588">
                  <a:buClr>
                    <a:srgbClr val="00555F"/>
                  </a:buClr>
                  <a:buSzPct val="100000"/>
                  <a:buFont typeface="Arial" pitchFamily="34" charset="0"/>
                  <a:buChar char="•"/>
                </a:pPr>
                <a:r>
                  <a:rPr lang="en-US" sz="825" dirty="0">
                    <a:solidFill>
                      <a:srgbClr val="00555F"/>
                    </a:solidFill>
                    <a:latin typeface="Arial" pitchFamily="34" charset="0"/>
                    <a:cs typeface="Arial" pitchFamily="34" charset="0"/>
                  </a:rPr>
                  <a:t>Performance reporting</a:t>
                </a:r>
              </a:p>
              <a:p>
                <a:pPr marL="128588" indent="-128588">
                  <a:buClr>
                    <a:srgbClr val="00555F"/>
                  </a:buClr>
                  <a:buSzPct val="100000"/>
                  <a:buFont typeface="Arial" pitchFamily="34" charset="0"/>
                  <a:buChar char="•"/>
                </a:pPr>
                <a:r>
                  <a:rPr lang="en-US" sz="825" dirty="0">
                    <a:solidFill>
                      <a:srgbClr val="00555F"/>
                    </a:solidFill>
                    <a:latin typeface="Arial" pitchFamily="34" charset="0"/>
                    <a:cs typeface="Arial" pitchFamily="34" charset="0"/>
                  </a:rPr>
                  <a:t>System integration</a:t>
                </a:r>
              </a:p>
            </p:txBody>
          </p:sp>
        </p:grpSp>
      </p:grpSp>
      <p:sp>
        <p:nvSpPr>
          <p:cNvPr id="71" name="Oval 70"/>
          <p:cNvSpPr/>
          <p:nvPr/>
        </p:nvSpPr>
        <p:spPr>
          <a:xfrm>
            <a:off x="1972141" y="2679109"/>
            <a:ext cx="1939907" cy="196206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5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2"/>
              </a:buClr>
              <a:buSzPct val="70000"/>
            </a:pPr>
            <a:endParaRPr lang="en-US" sz="900" dirty="0">
              <a:solidFill>
                <a:srgbClr val="147F8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data:image/jpeg;base64,/9j/4AAQSkZJRgABAQAAAQABAAD/2wCEAAkGBw8PEBAPDQ8PDA0NDRANDg0NEBANDwwMFREWFhQRFBQYHCggGBolGxUUITEhJikrLi4uFx8zOjMsNygtLi0BCgoKDg0OGhAQFywcHBwsLC8sLCwsLCwsLCwtLCwtLCwsLCwsLCwsLCwsLCwsLCwvLCwsLCwsLCwsLC0sLCw1LP/AABEIANUA7QMBEQACEQEDEQH/xAAcAAAABwEBAAAAAAAAAAAAAAAAAQIDBAUGBwj/xABJEAABAwECCQYLCAAFAwUAAAABAAIDBBEhBQYSEzFRcZGSFkFTYYHRBxQiJFKhorGyweEjMkJicnN0sxUzNENjdYK0k5Sj0vD/xAAaAQEAAwEBAQAAAAAAAAAAAAAAAQIEAwUG/8QAOhEBAAECBAQDBgUCBAcAAAAAAAECEQMEEjETFCFRMkFxBSIzYYGxYnKRocEj0SQ0UuFCQ4KSorLC/9oADAMBAAIRAxEAPwDuKAIAggz4WgZcXhx1M8v1i5AyMORHQ2Tc3vQONwsw/hf7PegdGEGnmd6u9AoVjdTvUgUKoaj6kBioGo+pAefGo+pAM8NRQHnhqKAZ4aigGeGo+pAM8NR9SAZ4aigLPDUUBZ8aj6kBGpGo+pAk1jdTvUgSa9up3q70CThFnou9XegScKsH4X+z3oG3YajH4X7m96BLcPQ84e3rIB9xQTqasil/y3td1A3js0oH0AQBAEDFZVMhYXyGxo3uPMANaDIYSwvJOSLciPmjB0j8x50QiMcglROQToSiU2MoHmoHAgWECwgUEB2IDsQCxALEAsQEQgQUDTkDTigacUDTigYkKCLKUQhyuQM5ZBBBIIvBFxBQX+B8P3iOoOm5sui/U7vRLSIAgCDC4bwmZ5DYfsmEtjGsc7u1EK/KQLa5BKhegnwvQTonIlIaUDgKBYKBwFAsFApAEBoAgJAkoG3FA08oGXlA04oGnORCPI5BDmeghyPQMlyAi5BrMV8JZxphebXxi1pOl0ej1XbwiV8grcYqnN08hFxcBGP+64+q1BgbUQPKQKa5BIiegnwv0W3WoJ0Uo1jeEElkzfSbvCJOidnpt4ggUJ2em3iCBwVDPTZxBAsVDPTZxNQKFTH6bOJqBXjMfSM4m96A/GY+kZxNQDxmPpGcTUBeMx9Izib3oEOqI/TZxNQNuqGemziagZfOz028QQMumb6Td4QNulb6Td4RBp8o1jeEEaWQa0FfPP8ATrQRnPQNlyAZSCXgiqzU8T+bLDXfpdcfeg6IiWex2dZAzrnHwOQYvKRAZSA2uQZPG3HF8DjTUZAlbdLOQHZo2fcYDcXaybho06L003RMsPJFNUuypnPmcTaXSkyEntW7CydVXWejNXjxBYwAej9kdy78jHdz5ksYuu6P2R3JyUdzmim4sPP+17A7lHJ09zmZL5KydF7I7lHKU908xIclJOi9kdycpT3RzEhyUk6L2R3JylPdPMSHJSTovZHcnKU9zmJDkrJ0XsjuTlKe5zEhyUk6L2R3JylPc5iQ5KydF7I7k5SnucxIclZOi9kdycpT3OYkOSsnReyE5SnucxIclJOiHCE5SnucxIjirJ0Y4QnKU9zmJJOLTujHCFPJx3RzMknFx3oDhCclHc5mSTgA+gOEKeRjuczJt+BbPwt4Qk5H5p5k9Q4TqqM2wyua3njd5cTuosN3bp61jxsvVRv1h2oxYqdIxcw8ysjygM3KywSxW25DjoIPO032bCOZZJiztErXKUJDKQDLsv1XoOqN0DYiWcx6P2Ef74+B6DE5SIDKQM11TmopZdJiifIBrLWkgJA5PQQmV5c45TiS5xOlzibSfWvUyWDqnVLHmMTTFmqo6UNAuvXuU0REPJrxJlPa8pphz1SebIbO1V0Uo1SdZVPCrOHScSo4K2TWo4VBxaihWSa1HCo7HFqGayS0386cKjscWoXjkmtOFR2OLV3DxyTWnCo7HFq7lCsksN+pOFR2OLV3J8ck1pwqOxxau4eOSa04VHY4tXcPHJNacKjscWruN1ZJrThUdji1dyTWP1qeFQcWo2ahynh0nEqIMpNuz5qdFKNcmXO6huVtMJ1SYmYHaQFaIhaKpUmEaMWG5c8bCiqGrCxEfFCodDXRtH3ZcqJw1gi0esBfNY+HoqmHrYdWqLumZSzuoZSAnOuOxB1pmgbAiWax+Pm8X8gf1vQYXKRAw5BCw87zWo/jyfCVMbksDi82/f8AJe77P8H1eXnJ6tK1eo82TrVCp5ou7T8lW6pbWqLoSKamc9wa0FxOgAWkqtVcUxeVbg+EtJBFhBsI1JFV4Lg6O87Sl0XFm0um482ly4xHcexRdFxZtTdNwzaXLjEJOgW2X3ak1IuJ8d6RJcksS6bklim6bkZOnZ8wpuGnBTdY05WhZDrW+SVM7OuHPVRYJ/19P+6PcV87nvifR7WX8LpZcvPaScpATnXHYg7AzQNgRLL+EI+bxfyR/W9BgspEFByCHhw+a1H8eT4SpjclisWYS60jmt+S9zITaj6vJz1VpaBoK9S7zz7GHUqzKkyshg5+aEl1luhcuJGqzlri9jbIzqU3TdpcSae2oBI+61x9RWLPVf02jJRqx6fr9jWHqImrka0feeTvvVsvif0omXHMRpxa4+cq+opCxxB1rtTXEw5XN5k6lOpFwzRU3Tc/HREsc7YqTXF7IuYzR1K903DMnUo1F1/ilT2untGmme3eWrJm6ulPrDTk4vXX+Sf4VFdg90Zv51poxIqZYRDCdSvdNzbojqU3Tc7TYPdIHWXWDnUVYkUk1WV0sZBI1LrEukSjvCvdaEWpYS0jWEmejpTNpUVDEWYQgB6Rp9RXz2dm+J9Ht5Wb0OhkrA1ElyBLn3HYg7MzQNgRLK+EY+bRfyR/W9Bz4ORBYcgiYad5tUfsSfCVMbksVi7IRbYdNvyXuez/AAfV5edjq0TSvTedJ+NVlSU9kzsgNtOTboXOYi93KYi9zkYUTKJa3EVtkrzqicfcvPz3gj1avZ8/179on+DeNTcmqeRcfJPshWyk3wocs7FsxXHp9oVMlpJJvNq0x0Zbk5CXLjyEuXONJDSLbrlE7oubyFN03DIS5dosT2eVN+3Z61izs9KfV6Hs6L11flUNUS5xyjbZctlNojo86meiM5qvda5p7VMSm5tsrmh2SSLRfZtUzETum0SgyrpDpCNIrw6QiVJ8k7CpnZ0p3UODnk10BN/2g9xXz2e+J9Ht5aLUuhFywNJBcgQ51x2IO1s0DYESyfhKNlNF/KH9ciDnYeiDjXIIuGT5tP8AsSfCVMbksXgDTv8Akvc9n+B5mc3aJhXpvNlJjKrKkpkWgbe5UlzlKiVJc5a3EoeVMdULvksGd2p9WrI+Oufwz/A8bW+cW62NPq+iZT4avtD/ADEz3t9lMW39q0sI8lC4ZKXLlBtx7FATkqQMlC7R4oNvl2NHrKw52ekPU9lda6/SGfq2+W79RW2mejzEdwVk3MSBXhaEZ/Ps+astCDKVeHSEWQq8OkIdSfJOwqZ2daN1Dgz/AFsH7g9xXz+e+J9HtZfwugFywNJtzkCHvuOxB3FmgbAiWR8Jx81h/lN/qkQc2DkQdY5Axhc+bz/sSfCVMbksbgPSV7eQ8LzM5u0DCvTedKTGVWVJTYtA2n5KkuUpkJVJc5avE91njB1QFYc3F9Pq0ZSbcSfwSXjSbZWHXCwqMr4J9ZVz83xYnvTCoOntWliGgCIKGg9ihJKlFwQaPFK4SnrjG8lYc55fV63sqbTXP5fvKiwiLJZB+d3vWzDn3YeZX0rmPnP3Q3LohHkVoXhFkOnZ81aF4QJSukOsIcpVodYRKg3HYpnZ0p3UmDP9bD+4PcV4Gd+J9Hs5fwt45ywNJlzkDb3XHYg7wzQNgRLHeFI+aw/y2/1SIOZhyIPMcgawmfsJv2X/AAlTG6JZnF+VjcoOFpOhezkfC8rO0zNXRatcF6jFKTE4ajvVZUmJXjKmLMhob5dulcbVar3ZZpq1XIhcOvepklqMWCM3VHVAVjzHio9XXA8GL+SUvDL2h1M5wtBpoz6lTBibVRHeUZr/AJc96KVVVSNc4losC70xMR1ZJN2jr3qyAtHWoQfjkbkEEX3KsxN1vIxaOtWVC0de9BosWTZHIdc0I9r6rHmetUekvT9nzppqn8VH3VmHntzrwBYQ427bV3wInRDJmLcWr1lVPI6967w5QjSEde9WhaBU88bQ/LbbaLkmJnZaYmdlNUOFpsC7Q0UoUpV4dYRnuA0i0JVs6REqylc11bEWiwZY9xXgZzxvWysTFHVr3OWFrMvcgae+47Cg7+zQNgRLF+FY+aQ/y2/1SIOYByIPMcgTXn7GX9p/wlTG5LIUdzl7WR8Lz8zuuYZbdvvXpPPqpsmRFQ5SmxG4bT7gquUpkJVZcparFo/YVZ/4R81izHjo9XTB+Hjfl/k/h0/Z0h1wAblGB4q/VXM+DCn8KpJv7V3ZAtRA7UBjQexQCUgWoNDgI2QE66qIbnArJjda7fKW/LTpwZn8dH3hV4fFlRL+tdsD4cOGai2PXHzVbyu7lCLK5WheEOQ6dnzCvDrCBKVeHWEOQqzrCJUPsB1qJ2daYV+Ch5zGfz/Irwc543rYHha97lhaTD3IGZHXHYUHoWPQNgRLE+Fs+aQfzG/0yoOWNciD8bkB1Z+zk/bf8JUxuidmUiFjzsC9rJeFgzG6c0r0WOUuGazTejlVSs6Z2UABpJ0blWWevpu1WFMXnU0EUxdlOfdIyz/LcRaBuWTCzEYlc09k42BVh0U1T5/t5puLh82rD/xs95VMf4lHqrhfDxvSPufwwbaajP5HDcQq4XxK4Ux+uDgz8p+6nyrztWhkKDkQO1C9xh1x7EsAy1xAF5JsA60noLHDeDhTZsAlxey11vM7ns6lwwcXiX+TVmstwJpi97x+6ZQPyaQHXVs9QBVK4vi/9K1M2yt/xx9kLGe6pk/7T7IXTLfChGdj/E1+v8QpXuWhwhGlKtC8Ikh07PmFZ1hXTyDXuV4dqYRJGvN4BsUusTEIE4IttUTs70msED7Zh/OfcvCznjelgeFp3uWFpR5HIGJHXHYUHoyPQNgRLDeF8+ZwfzW/0yoOUtciEiJyByY2sf8Aod8JU07onZQU9G58jsmy4DTcvZyfSl52arimbSvsHYrVE/3DEP1PsWyrGpp3Zes7LiPwe1vpU/8A6v0XLnML5/onhYk+UfqucCYkywyxy1L4s1E7OPDXW3AW6tYXLEzlNVMxRe8ufAr1RNdopjfr2S6HCXj3jkEpzZmfnad0nktDm3BpOwN3FRXh8HRVHW3SXCmvi66apiJrm8X7x5fpaEqjwZLS0tWJMl2XHGWmM5QIynWqtWLTiYlFvK6eDXh4WLq84p2m/nJupjdJR0YaDlZUrdH5yrUzFOLX9Psz4n+XwvWqP3J5M1H5BteE5rDW5HH7RH1hIEMVE22QNqKl33WDymRjWdZVdVWNPTpT9zRRl4vXEVVztG8R857yTFhaOfyKuINB+7NG3JdGevWEnBqo64c/STmKMX3cemPzUxaY/vBE2LswtzVkzDYWPaRY4KYzNH/F0lWrI41/cjXHlMeZ3A+BZo5WyTsyI47ZCSQfui0c+uxVxceiqiYom8y6ZfKYlOJFWJTamnrP0/3PVTXV0LTHYZopH2sJDSWONoIt7FWm2BXadpTVrzeHE09a6Zm8fKevn22NTwvipI43tLX+N2lun8PUr01RVizMbWcsairDysU1Radc/Y1jNSvfVBrAXGUNA22WKctXEYV58l85TNWZmIi8zb7GHYsTaBJCTzjOXg7lbmqO0/ojk8S9r0/9xMsdLRN+1Z47UHSxpOaj6iec/wD65InExdp00/utpwsLpV79Xr7sfXzk3CKGtDg+nkon2WZyO1zBtb9FM8bC2q1epxcC/vRonvHWPrCrfiROJBm3RzQk2tka9oym7Cr85RbreJdpw8S3u2ntMTFmuwfic3IskDW3c1jrSsleetPRGF7Mx65vXNv3czx0wV4vO6Nt9h5l6GHia8OKlsK9EzTV5KHBcJbIMq4h5Psryc34pexlqomm8Lx7lgakWRyBiV1x2FB6Sj0DYESwnhjPmdP/ADW/0yoiXJWuQSYnIHybWn9LvcVNO6J2Z+aRzZXAGwFrbV7OTn3Xn5imJnqWx51lehdlmmJ3hIjmd6R3qbuU4VH+mP0WLMISmMMLzk26LdiraL3cJwKIqvY5DIdZ3qyKqYb2jwsx2Cnsc8CWP7PJJGU4F+UCBpIvO5efVhTGZiq3SXSK6eUnD84n9pm/90vA/lU1D1VZadlpKri9MTE/KpTTejCj8f8AuocP1bnVM3lGwSvaL+YOIC04FMRh0+jNixFWLXM/6p+6vMp1neutlNMQGc60sWSocIytYWtkcG3XAm5UnDpmbzCLW2k26vlIsMjyDpBcb1bRT2Tb5m46hzTaHEHqKm0Imm7QYcw6yeGnaxxzjbDLcRY8ADTz86yYGBNFdUzt5NWax+NhUU+cR19bWWkxLsIUmp0DX+w4/JcY6YFfrLtMXzmH84pn9p/sxuFagmaU2m+R3P1lehhx7sMWmJmZt5z91ZLKdZ3q9nSmDTKx7A7IcRaL7+sJNMSvOHFVroQrXtNoe7TbpKm0OvCpmNmhoMeJoW2NN9ll96z15aiveEYWHiYUzoqtdlMNYUkqJHSPcS4m0ldbRTTaGnDotv1mTWBnFxyjeQ93wrx834pepgREU9FrI5YGlFlcgjSuuOw+5B6Zj0DYPciWB8M58yp/5zf6JUHImuRCVE5BLjNu4+5TTuidmfwkLJz+hq9jKbMOPuDSt7KeYVKkpUbru0+4KXOY6pMT1LlMJccihzmHRMUDl01P+SuI/wDjt+a83M9K6vnT/LtgReKPlif/ACyWGJfOJv3n/EVuw49yPSGSY6z6z90TOK9kWDOpYsU2S53Z70RbqTnUTYM6liwCW9LEw6HTtyqiik1UGVbsaf8A7Ly6umHXH4m3Di+PhVfg+0T/AHc7q5rXuOtxK9SItDHhxemJQ5JFLrEIz36dnzCOkQhyOR2iEZ5UOkGJDcq1bLwsMAN8hx1Pd8K8fNby9DB2TpHLA0IcrkEaV1x2H3IPT8egbB7kS5/4az5lT/zm/wBEyIlx9rkEqFyCdTG1wG33K1O8InZSYaFlQf0MXrZXZixtzLSt7KcaVKspLHXdvcpc5g/G9SpMJDJFLnMOleDx+VTWehWB2+OxeZnfH9P5d8pT/wC0T/4sRhaa2eb91/xFehRHux6McRfqi51XTpDOoaS2y+S7s96hE09SM6pTpDOoaQEqGl1Oi/yIJvQwbOLesFoXkV+OqnvVH8tFEe7RX2w6/wBpiHKppbztXruFNPSEd8iOkQZc/Ts+YULWRXuUOsQYcVC8GpDcqTsvC2xdb9jIdT3/AABeTmd5b8HY7I5YGhDlcgjTO8l36T7kHqSPQNg9yJc98N58ypv57f6JkRLjbXIJcLkFjQm17dvyVqd4ROyBhtjPGH5RsObZZuXsZS2nq87MTVq6K0ELW5HGkazuUqytcmDMA5Rzlpus6h1q7LfE4lrdERrhrO5HWYk8141ncisxLoPgyrWhk7CdDo5L7vS7lhztMzaY+acKrRVN/kyOGZY888xuJBcTo57Vtpvbqy4EVTRF4Qc6NZ3K13bSGdGs7kuaVnSmAwPLnHOXWDtVJmbs9fE4kREdFZnRrO5XaNIZ0azuS5pLhkblDKJstFt3Ml0VUzbo62aiNuCXPYbWthfED+pwtXk6Z5m31Xwp/wAFN9+sfrLkEkgtN506l610RSac8azuULRCVg8QESZ1xByfJu6wocsXXExphVykWmw3W3I1U3sZcVVYi7n0KJWaDATG5iUtvAdJ8AXlZq15s2Ze+nqjylee1oUzkEWZ3ku/Sfcg9VR6BsHuRLnXhyPmNN/1Bv8A48yIlxljkEyFyC0wXfLH+r5K1O8InZWY1Cyrd+1H7ivVy+zFi7q8FbGcoFTdBYdd2q10WLDkurYoPU3RZNwfhWWDLzRszjMh3Pd1daiYid1ZpRny3naVa5FPQWcS6bBnEuWKbJc7sS6Jp6k5xLpsGcS5YM4lyy7GMMopTS5RzZcHZN2mzXpVdFOrXbq4cOq9r+7e9vmozIrXd7El6i6bE5enZ81F02Nlyi61iSVF1iHm5VnZMNJiuPM5z+eX4AvLzHm24WyHKVhaEKZyCJO7yXfpPuQer49A2D3Ilzjw6nzGl/6g3/x5kRLizXIJkDkFrguQCWMnRnGjebPmrU7widjWPFKWVDJfwyxBtv52E2jcQvTwJ8mTFhRArazlAqUFWogA5TcsVlJdFgylN0WGXJcsGUlywZSXLDD7j2JcsLKS5YMpLlgykuWGXpcsTlJdNgylFywsrSlyxJKhIrUSQ83KtU9Ew2GAqcxYOc51xmD5Bb6L/JbvFh7V5ePO7ZhxsppXLE0IEzkEWod5Lv0n3IPWkf3RsHuRLm/h4/0NN1YRbb/7eZES4kHIJEL0E+J6DWRCHCNOYZTZK0A2izKa8XCRu+/aVrwsT9XGulkMI4Aqqc2OjdKzmlhaXtI6wL29q30Y0Sy1Ycwrr+drgdRBXXXCmk+YvIyr9lhV7xpvdzvOq1jOUdR3FV1w6aQyjqO4prhGkuIFxAsI7CppqiZRVFouOdpaSLCewqaqoiUUxeLkZR1HcVXXC2kMo6juKa4NJ9kVrC6+7msKvExa93OZmKrWMZR1HcVTXDppDKOo7imuDSNpJNlh3FIrgmk5UR5Nmk29RVqpiPNSi9RnKOo7iq64X0hlHUdxTXBpPQR5VukWDUVamYnzUrmY8jLidR3FVmuF9IMY9xsYx7zqaxzj6gqziQtplosB4pSyuD6tphhF+aN0kvUR+EetZ8TG8odaMPuscZMJMdZDERkMPlFv3SRoaOoLz8Wu/SGqmGamkXFdCkegjzm1rgNJaR22IPXEegbB7kSxfhhoDNgqZzRa6mfHU7GNdY89jHOPYiJeeg5A4x6CVDMgmQ1BBBaS1wvBBsIPUUFzBjPUNFhcyTre2/eLF0jFqhXTB7lZUaotzu9TxqjTAcq6jVFwu7041RpgOVdRqi3O7041SNMByrqNUXC7vTjVGmA5V1GqLhd3pxqk6YDlXUaouF3enGqNMByrqNUW53enGqNMByrqNUW53enGqNMByrqNUW53enGqNMBysqNUW53enGqNEBysqNUXC7vTjVGmA5WVGqLhd3pxqjTAuVdRqi4Xd6cao0wHKyo1Rbnd6cao0wHKyo1RcLu9ONUaYDlZUaouF3enGqNMBysqNUXC7vTjVGmBHG2o1RcLu9ONUjTCFXYenmBa5+S06WMGQDt5yqzXVKYpiFVJMqLIcsqBhzkE7FyiNTWUtO0WmapiYR/x5QLz2NDj2IPVaJNVVOyVj4pGh8crHRvYdDmOFjgdoJQeXMasAyYOq5aWW0hhyopD/vU5+4/dcesFEKq1EFNkRJ5kyB0ToFCdAefQHn0Az6As+gGfQDPoBn0Az6AZ9AM+gLPoB4wgGfQFn0Az6As+gLPICMyBp8qBouQEVKHWPAdiyXPfhOZtjGB0FJaPvPN0ko6gLWA9b1CYdlRIIMpj/ilBhWANc4Q1UNrqaostyHHSx2thsFo6geZB56wtgqejlMFXGYZW22W3tkb6bHC5zeseoq0Ko2Zt0KdIAhKaJLlZopoLhmimguPNlNBcM2U0FwzZTQXDNlNBcM2U0FwzZTQXDNlNBcMgpoLhkFNBcWbKaC4ZspoLizZTQXDNlNBcM2U0Fx5spoLhmymguGaKaC4s0U0FxGEpoLkEAKLWGvxCxEmwm9ss+VT4OaQXSnyX1I9CLbzv0DmtKiUvQ1FTRwxsigY2KKJgjjjYLGsYBYAAoSfQMzk2XIMnhmapFuQCdiDnuNDq6ZpjkphOzSA9uVknWDpB2IMDLgmtabqWWzULTYpuixl1LVjTTT8P1U6pLEFlSNNPPwfVNUliC6caYJ+D6pqksQZpuhm4E1SWF4zJ0U3AmqSwvG5Oil4fqmqSwvHX9HLw/VNUlhePO6OXh+qapLC8fd0cvD9U1SWD/EHdHLw/VNUlg/xB3Ry8P1TVJYP8Qd0cvD9U1SWD/EHdHLw/VNUlh+Pu6OXh+qapLB48/o5eH6pqksPxx/RS8P1TVJYYqpOim4PqmqSxQqJehm4PqmqSxQkmOiCfg+qapLHY2VDtEE3a1NUlkhtBVHRDJwlNUljgwPVn/Zk4So1SWWmB8CSseHPpXTEG0Z0FzQf06D2qCzqWBqurIblMLQLBZZYAES2mDpX2DKBQWQKA7ECHQtOkIGnUcZ/CNyBJoIvRG4IEHBsJ/A3cECDgmDo27ggQcC0/Rs4QgScBU3RM4QgQcXqXomcIQJOLlJ0LOEIEnFqk6FnCECTixR9CzhCAuS9H0LOEIByWo+hZwhAXJaj6CPhCAclqPoGcIQHyXo+hZwhAfJij6FnCEB8maPoWcIQKGLdJ0LOEIFDF2l6FnCECxgCm6JnCEChgSn6JnCECxgeAf7bdwQLGC4fQbuCBYwdF6DdwQKFDEPwDcgcbTMGgBA4GAIDQf//Z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w8PEBAPDQ8PDA0NDRANDg0NEBANDwwMFREWFhQRFBQYHCggGBolGxUUITEhJikrLi4uFx8zOjMsNygtLi0BCgoKDg0OGhAQFywcHBwsLC8sLCwsLCwsLCwtLCwtLCwsLCwsLCwsLCwsLCwsLCwvLCwsLCwsLCwsLC0sLCw1LP/AABEIANUA7QMBEQACEQEDEQH/xAAcAAAABwEBAAAAAAAAAAAAAAAAAQIDBAUGBwj/xABJEAABAwECCQYLCAAFAwUAAAABAAIDBBEhBQYSEzFRcZGSFkFTYYHRBxQiJFKhorGyweEjMkJicnN0sxUzNENjdYK0k5Sj0vD/xAAaAQEAAwEBAQAAAAAAAAAAAAAAAQIEAwUG/8QAOhEBAAECBAQDBgUCBAcAAAAAAAECEQMEEjETFCFRMkFxBSIzYYGxYnKRocEj0SQ0UuFCQ4KSorLC/9oADAMBAAIRAxEAPwDuKAIAggz4WgZcXhx1M8v1i5AyMORHQ2Tc3vQONwsw/hf7PegdGEGnmd6u9AoVjdTvUgUKoaj6kBioGo+pAefGo+pAM8NRQHnhqKAZ4aigGeGo+pAM8NR9SAZ4aigLPDUUBZ8aj6kBGpGo+pAk1jdTvUgSa9up3q70CThFnou9XegScKsH4X+z3oG3YajH4X7m96BLcPQ84e3rIB9xQTqasil/y3td1A3js0oH0AQBAEDFZVMhYXyGxo3uPMANaDIYSwvJOSLciPmjB0j8x50QiMcglROQToSiU2MoHmoHAgWECwgUEB2IDsQCxALEAsQEQgQUDTkDTigacUDTigYkKCLKUQhyuQM5ZBBBIIvBFxBQX+B8P3iOoOm5sui/U7vRLSIAgCDC4bwmZ5DYfsmEtjGsc7u1EK/KQLa5BKhegnwvQTonIlIaUDgKBYKBwFAsFApAEBoAgJAkoG3FA08oGXlA04oGnORCPI5BDmeghyPQMlyAi5BrMV8JZxphebXxi1pOl0ej1XbwiV8grcYqnN08hFxcBGP+64+q1BgbUQPKQKa5BIiegnwv0W3WoJ0Uo1jeEElkzfSbvCJOidnpt4ggUJ2em3iCBwVDPTZxBAsVDPTZxNQKFTH6bOJqBXjMfSM4m96A/GY+kZxNQDxmPpGcTUBeMx9Izib3oEOqI/TZxNQNuqGemziagZfOz028QQMumb6Td4QNulb6Td4RBp8o1jeEEaWQa0FfPP8ATrQRnPQNlyAZSCXgiqzU8T+bLDXfpdcfeg6IiWex2dZAzrnHwOQYvKRAZSA2uQZPG3HF8DjTUZAlbdLOQHZo2fcYDcXaybho06L003RMsPJFNUuypnPmcTaXSkyEntW7CydVXWejNXjxBYwAej9kdy78jHdz5ksYuu6P2R3JyUdzmim4sPP+17A7lHJ09zmZL5KydF7I7lHKU908xIclJOi9kdycpT3RzEhyUk6L2R3JylPdPMSHJSTovZHcnKU9zmJDkrJ0XsjuTlKe5zEhyUk6L2R3JylPc5iQ5KydF7I7k5SnucxIclZOi9kdycpT3OYkOSsnReyE5SnucxIclJOiHCE5SnucxIjirJ0Y4QnKU9zmJJOLTujHCFPJx3RzMknFx3oDhCclHc5mSTgA+gOEKeRjuczJt+BbPwt4Qk5H5p5k9Q4TqqM2wyua3njd5cTuosN3bp61jxsvVRv1h2oxYqdIxcw8ysjygM3KywSxW25DjoIPO032bCOZZJiztErXKUJDKQDLsv1XoOqN0DYiWcx6P2Ef74+B6DE5SIDKQM11TmopZdJiifIBrLWkgJA5PQQmV5c45TiS5xOlzibSfWvUyWDqnVLHmMTTFmqo6UNAuvXuU0REPJrxJlPa8pphz1SebIbO1V0Uo1SdZVPCrOHScSo4K2TWo4VBxaihWSa1HCo7HFqGayS0386cKjscWoXjkmtOFR2OLV3DxyTWnCo7HFq7lCsksN+pOFR2OLV3J8ck1pwqOxxau4eOSa04VHY4tXcPHJNacKjscWruN1ZJrThUdji1dyTWP1qeFQcWo2ahynh0nEqIMpNuz5qdFKNcmXO6huVtMJ1SYmYHaQFaIhaKpUmEaMWG5c8bCiqGrCxEfFCodDXRtH3ZcqJw1gi0esBfNY+HoqmHrYdWqLumZSzuoZSAnOuOxB1pmgbAiWax+Pm8X8gf1vQYXKRAw5BCw87zWo/jyfCVMbksDi82/f8AJe77P8H1eXnJ6tK1eo82TrVCp5ou7T8lW6pbWqLoSKamc9wa0FxOgAWkqtVcUxeVbg+EtJBFhBsI1JFV4Lg6O87Sl0XFm0um482ly4xHcexRdFxZtTdNwzaXLjEJOgW2X3ak1IuJ8d6RJcksS6bklim6bkZOnZ8wpuGnBTdY05WhZDrW+SVM7OuHPVRYJ/19P+6PcV87nvifR7WX8LpZcvPaScpATnXHYg7AzQNgRLL+EI+bxfyR/W9BgspEFByCHhw+a1H8eT4SpjclisWYS60jmt+S9zITaj6vJz1VpaBoK9S7zz7GHUqzKkyshg5+aEl1luhcuJGqzlri9jbIzqU3TdpcSae2oBI+61x9RWLPVf02jJRqx6fr9jWHqImrka0feeTvvVsvif0omXHMRpxa4+cq+opCxxB1rtTXEw5XN5k6lOpFwzRU3Tc/HREsc7YqTXF7IuYzR1K903DMnUo1F1/ilT2untGmme3eWrJm6ulPrDTk4vXX+Sf4VFdg90Zv51poxIqZYRDCdSvdNzbojqU3Tc7TYPdIHWXWDnUVYkUk1WV0sZBI1LrEukSjvCvdaEWpYS0jWEmejpTNpUVDEWYQgB6Rp9RXz2dm+J9Ht5Wb0OhkrA1ElyBLn3HYg7MzQNgRLK+EY+bRfyR/W9Bz4ORBYcgiYad5tUfsSfCVMbksVi7IRbYdNvyXuez/AAfV5edjq0TSvTedJ+NVlSU9kzsgNtOTboXOYi93KYi9zkYUTKJa3EVtkrzqicfcvPz3gj1avZ8/179on+DeNTcmqeRcfJPshWyk3wocs7FsxXHp9oVMlpJJvNq0x0Zbk5CXLjyEuXONJDSLbrlE7oubyFN03DIS5dosT2eVN+3Z61izs9KfV6Hs6L11flUNUS5xyjbZctlNojo86meiM5qvda5p7VMSm5tsrmh2SSLRfZtUzETum0SgyrpDpCNIrw6QiVJ8k7CpnZ0p3UODnk10BN/2g9xXz2e+J9Ht5aLUuhFywNJBcgQ51x2IO1s0DYESyfhKNlNF/KH9ciDnYeiDjXIIuGT5tP8AsSfCVMbksXgDTv8Akvc9n+B5mc3aJhXpvNlJjKrKkpkWgbe5UlzlKiVJc5a3EoeVMdULvksGd2p9WrI+Oufwz/A8bW+cW62NPq+iZT4avtD/ADEz3t9lMW39q0sI8lC4ZKXLlBtx7FATkqQMlC7R4oNvl2NHrKw52ekPU9lda6/SGfq2+W79RW2mejzEdwVk3MSBXhaEZ/Ps+astCDKVeHSEWQq8OkIdSfJOwqZ2daN1Dgz/AFsH7g9xXz+e+J9HtZfwugFywNJtzkCHvuOxB3FmgbAiWR8Jx81h/lN/qkQc2DkQdY5Axhc+bz/sSfCVMbksbgPSV7eQ8LzM5u0DCvTedKTGVWVJTYtA2n5KkuUpkJVJc5avE91njB1QFYc3F9Pq0ZSbcSfwSXjSbZWHXCwqMr4J9ZVz83xYnvTCoOntWliGgCIKGg9ihJKlFwQaPFK4SnrjG8lYc55fV63sqbTXP5fvKiwiLJZB+d3vWzDn3YeZX0rmPnP3Q3LohHkVoXhFkOnZ81aF4QJSukOsIcpVodYRKg3HYpnZ0p3UmDP9bD+4PcV4Gd+J9Hs5fwt45ywNJlzkDb3XHYg7wzQNgRLHeFI+aw/y2/1SIOZhyIPMcgawmfsJv2X/AAlTG6JZnF+VjcoOFpOhezkfC8rO0zNXRatcF6jFKTE4ajvVZUmJXjKmLMhob5dulcbVar3ZZpq1XIhcOvepklqMWCM3VHVAVjzHio9XXA8GL+SUvDL2h1M5wtBpoz6lTBibVRHeUZr/AJc96KVVVSNc4losC70xMR1ZJN2jr3qyAtHWoQfjkbkEEX3KsxN1vIxaOtWVC0de9BosWTZHIdc0I9r6rHmetUekvT9nzppqn8VH3VmHntzrwBYQ427bV3wInRDJmLcWr1lVPI6967w5QjSEde9WhaBU88bQ/LbbaLkmJnZaYmdlNUOFpsC7Q0UoUpV4dYRnuA0i0JVs6REqylc11bEWiwZY9xXgZzxvWysTFHVr3OWFrMvcgae+47Cg7+zQNgRLF+FY+aQ/y2/1SIOYByIPMcgTXn7GX9p/wlTG5LIUdzl7WR8Lz8zuuYZbdvvXpPPqpsmRFQ5SmxG4bT7gquUpkJVZcparFo/YVZ/4R81izHjo9XTB+Hjfl/k/h0/Z0h1wAblGB4q/VXM+DCn8KpJv7V3ZAtRA7UBjQexQCUgWoNDgI2QE66qIbnArJjda7fKW/LTpwZn8dH3hV4fFlRL+tdsD4cOGai2PXHzVbyu7lCLK5WheEOQ6dnzCvDrCBKVeHWEOQqzrCJUPsB1qJ2daYV+Ch5zGfz/Irwc543rYHha97lhaTD3IGZHXHYUHoWPQNgRLE+Fs+aQfzG/0yoOWNciD8bkB1Z+zk/bf8JUxuidmUiFjzsC9rJeFgzG6c0r0WOUuGazTejlVSs6Z2UABpJ0blWWevpu1WFMXnU0EUxdlOfdIyz/LcRaBuWTCzEYlc09k42BVh0U1T5/t5puLh82rD/xs95VMf4lHqrhfDxvSPufwwbaajP5HDcQq4XxK4Ux+uDgz8p+6nyrztWhkKDkQO1C9xh1x7EsAy1xAF5JsA60noLHDeDhTZsAlxey11vM7ns6lwwcXiX+TVmstwJpi97x+6ZQPyaQHXVs9QBVK4vi/9K1M2yt/xx9kLGe6pk/7T7IXTLfChGdj/E1+v8QpXuWhwhGlKtC8Ikh07PmFZ1hXTyDXuV4dqYRJGvN4BsUusTEIE4IttUTs70msED7Zh/OfcvCznjelgeFp3uWFpR5HIGJHXHYUHoyPQNgRLDeF8+ZwfzW/0yoOUtciEiJyByY2sf8Aod8JU07onZQU9G58jsmy4DTcvZyfSl52arimbSvsHYrVE/3DEP1PsWyrGpp3Zes7LiPwe1vpU/8A6v0XLnML5/onhYk+UfqucCYkywyxy1L4s1E7OPDXW3AW6tYXLEzlNVMxRe8ufAr1RNdopjfr2S6HCXj3jkEpzZmfnad0nktDm3BpOwN3FRXh8HRVHW3SXCmvi66apiJrm8X7x5fpaEqjwZLS0tWJMl2XHGWmM5QIynWqtWLTiYlFvK6eDXh4WLq84p2m/nJupjdJR0YaDlZUrdH5yrUzFOLX9Psz4n+XwvWqP3J5M1H5BteE5rDW5HH7RH1hIEMVE22QNqKl33WDymRjWdZVdVWNPTpT9zRRl4vXEVVztG8R857yTFhaOfyKuINB+7NG3JdGevWEnBqo64c/STmKMX3cemPzUxaY/vBE2LswtzVkzDYWPaRY4KYzNH/F0lWrI41/cjXHlMeZ3A+BZo5WyTsyI47ZCSQfui0c+uxVxceiqiYom8y6ZfKYlOJFWJTamnrP0/3PVTXV0LTHYZopH2sJDSWONoIt7FWm2BXadpTVrzeHE09a6Zm8fKevn22NTwvipI43tLX+N2lun8PUr01RVizMbWcsairDysU1Radc/Y1jNSvfVBrAXGUNA22WKctXEYV58l85TNWZmIi8zb7GHYsTaBJCTzjOXg7lbmqO0/ojk8S9r0/9xMsdLRN+1Z47UHSxpOaj6iec/wD65InExdp00/utpwsLpV79Xr7sfXzk3CKGtDg+nkon2WZyO1zBtb9FM8bC2q1epxcC/vRonvHWPrCrfiROJBm3RzQk2tka9oym7Cr85RbreJdpw8S3u2ntMTFmuwfic3IskDW3c1jrSsleetPRGF7Mx65vXNv3czx0wV4vO6Nt9h5l6GHia8OKlsK9EzTV5KHBcJbIMq4h5Psryc34pexlqomm8Lx7lgakWRyBiV1x2FB6Sj0DYESwnhjPmdP/ADW/0yoiXJWuQSYnIHybWn9LvcVNO6J2Z+aRzZXAGwFrbV7OTn3Xn5imJnqWx51lehdlmmJ3hIjmd6R3qbuU4VH+mP0WLMISmMMLzk26LdiraL3cJwKIqvY5DIdZ3qyKqYb2jwsx2Cnsc8CWP7PJJGU4F+UCBpIvO5efVhTGZiq3SXSK6eUnD84n9pm/90vA/lU1D1VZadlpKri9MTE/KpTTejCj8f8AuocP1bnVM3lGwSvaL+YOIC04FMRh0+jNixFWLXM/6p+6vMp1neutlNMQGc60sWSocIytYWtkcG3XAm5UnDpmbzCLW2k26vlIsMjyDpBcb1bRT2Tb5m46hzTaHEHqKm0Imm7QYcw6yeGnaxxzjbDLcRY8ADTz86yYGBNFdUzt5NWax+NhUU+cR19bWWkxLsIUmp0DX+w4/JcY6YFfrLtMXzmH84pn9p/sxuFagmaU2m+R3P1lehhx7sMWmJmZt5z91ZLKdZ3q9nSmDTKx7A7IcRaL7+sJNMSvOHFVroQrXtNoe7TbpKm0OvCpmNmhoMeJoW2NN9ll96z15aiveEYWHiYUzoqtdlMNYUkqJHSPcS4m0ldbRTTaGnDotv1mTWBnFxyjeQ93wrx834pepgREU9FrI5YGlFlcgjSuuOw+5B6Zj0DYPciWB8M58yp/5zf6JUHImuRCVE5BLjNu4+5TTuidmfwkLJz+hq9jKbMOPuDSt7KeYVKkpUbru0+4KXOY6pMT1LlMJccihzmHRMUDl01P+SuI/wDjt+a83M9K6vnT/LtgReKPlif/ACyWGJfOJv3n/EVuw49yPSGSY6z6z90TOK9kWDOpYsU2S53Z70RbqTnUTYM6liwCW9LEw6HTtyqiik1UGVbsaf8A7Ly6umHXH4m3Di+PhVfg+0T/AHc7q5rXuOtxK9SItDHhxemJQ5JFLrEIz36dnzCOkQhyOR2iEZ5UOkGJDcq1bLwsMAN8hx1Pd8K8fNby9DB2TpHLA0IcrkEaV1x2H3IPT8egbB7kS5/4az5lT/zm/wBEyIlx9rkEqFyCdTG1wG33K1O8InZSYaFlQf0MXrZXZixtzLSt7KcaVKspLHXdvcpc5g/G9SpMJDJFLnMOleDx+VTWehWB2+OxeZnfH9P5d8pT/wC0T/4sRhaa2eb91/xFehRHux6McRfqi51XTpDOoaS2y+S7s96hE09SM6pTpDOoaQEqGl1Oi/yIJvQwbOLesFoXkV+OqnvVH8tFEe7RX2w6/wBpiHKppbztXruFNPSEd8iOkQZc/Ts+YULWRXuUOsQYcVC8GpDcqTsvC2xdb9jIdT3/AABeTmd5b8HY7I5YGhDlcgjTO8l36T7kHqSPQNg9yJc98N58ypv57f6JkRLjbXIJcLkFjQm17dvyVqd4ROyBhtjPGH5RsObZZuXsZS2nq87MTVq6K0ELW5HGkazuUqytcmDMA5Rzlpus6h1q7LfE4lrdERrhrO5HWYk8141ncisxLoPgyrWhk7CdDo5L7vS7lhztMzaY+acKrRVN/kyOGZY888xuJBcTo57Vtpvbqy4EVTRF4Qc6NZ3K13bSGdGs7kuaVnSmAwPLnHOXWDtVJmbs9fE4kREdFZnRrO5XaNIZ0azuS5pLhkblDKJstFt3Ml0VUzbo62aiNuCXPYbWthfED+pwtXk6Z5m31Xwp/wAFN9+sfrLkEkgtN506l610RSac8azuULRCVg8QESZ1xByfJu6wocsXXExphVykWmw3W3I1U3sZcVVYi7n0KJWaDATG5iUtvAdJ8AXlZq15s2Ze+nqjylee1oUzkEWZ3ku/Sfcg9VR6BsHuRLnXhyPmNN/1Bv8A48yIlxljkEyFyC0wXfLH+r5K1O8InZWY1Cyrd+1H7ivVy+zFi7q8FbGcoFTdBYdd2q10WLDkurYoPU3RZNwfhWWDLzRszjMh3Pd1daiYid1ZpRny3naVa5FPQWcS6bBnEuWKbJc7sS6Jp6k5xLpsGcS5YM4lyy7GMMopTS5RzZcHZN2mzXpVdFOrXbq4cOq9r+7e9vmozIrXd7El6i6bE5enZ81F02Nlyi61iSVF1iHm5VnZMNJiuPM5z+eX4AvLzHm24WyHKVhaEKZyCJO7yXfpPuQer49A2D3Ilzjw6nzGl/6g3/x5kRLizXIJkDkFrguQCWMnRnGjebPmrU7widjWPFKWVDJfwyxBtv52E2jcQvTwJ8mTFhRArazlAqUFWogA5TcsVlJdFgylN0WGXJcsGUlywZSXLDD7j2JcsLKS5YMpLlgykuWGXpcsTlJdNgylFywsrSlyxJKhIrUSQ83KtU9Ew2GAqcxYOc51xmD5Bb6L/JbvFh7V5ePO7ZhxsppXLE0IEzkEWod5Lv0n3IPWkf3RsHuRLm/h4/0NN1YRbb/7eZES4kHIJEL0E+J6DWRCHCNOYZTZK0A2izKa8XCRu+/aVrwsT9XGulkMI4Aqqc2OjdKzmlhaXtI6wL29q30Y0Sy1Ycwrr+drgdRBXXXCmk+YvIyr9lhV7xpvdzvOq1jOUdR3FV1w6aQyjqO4prhGkuIFxAsI7CppqiZRVFouOdpaSLCewqaqoiUUxeLkZR1HcVXXC2kMo6juKa4NJ9kVrC6+7msKvExa93OZmKrWMZR1HcVTXDppDKOo7imuDSNpJNlh3FIrgmk5UR5Nmk29RVqpiPNSi9RnKOo7iq64X0hlHUdxTXBpPQR5VukWDUVamYnzUrmY8jLidR3FVmuF9IMY9xsYx7zqaxzj6gqziQtplosB4pSyuD6tphhF+aN0kvUR+EetZ8TG8odaMPuscZMJMdZDERkMPlFv3SRoaOoLz8Wu/SGqmGamkXFdCkegjzm1rgNJaR22IPXEegbB7kSxfhhoDNgqZzRa6mfHU7GNdY89jHOPYiJeeg5A4x6CVDMgmQ1BBBaS1wvBBsIPUUFzBjPUNFhcyTre2/eLF0jFqhXTB7lZUaotzu9TxqjTAcq6jVFwu7041RpgOVdRqi3O7041SNMByrqNUXC7vTjVGmA5V1GqLhd3pxqk6YDlXUaouF3enGqNMByrqNUW53enGqNMByrqNUW53enGqNMByrqNUW53enGqNMBysqNUW53enGqNEBysqNUXC7vTjVGmA5WVGqLhd3pxqjTAuVdRqi4Xd6cao0wHKyo1Rbnd6cao0wHKyo1RcLu9ONUaYDlZUaouF3enGqNMBysqNUXC7vTjVGmBHG2o1RcLu9ONUjTCFXYenmBa5+S06WMGQDt5yqzXVKYpiFVJMqLIcsqBhzkE7FyiNTWUtO0WmapiYR/x5QLz2NDj2IPVaJNVVOyVj4pGh8crHRvYdDmOFjgdoJQeXMasAyYOq5aWW0hhyopD/vU5+4/dcesFEKq1EFNkRJ5kyB0ToFCdAefQHn0Az6As+gGfQDPoBn0Az6AZ9AM+gLPoB4wgGfQFn0Az6As+gLPICMyBp8qBouQEVKHWPAdiyXPfhOZtjGB0FJaPvPN0ko6gLWA9b1CYdlRIIMpj/ilBhWANc4Q1UNrqaostyHHSx2thsFo6geZB56wtgqejlMFXGYZW22W3tkb6bHC5zeseoq0Ko2Zt0KdIAhKaJLlZopoLhmimguPNlNBcM2U0FwzZTQXDNlNBcM2U0FwzZTQXDNlNBcMgpoLhkFNBcWbKaC4ZspoLizZTQXDNlNBcM2U0Fx5spoLhmymguGaKaC4s0U0FxGEpoLkEAKLWGvxCxEmwm9ss+VT4OaQXSnyX1I9CLbzv0DmtKiUvQ1FTRwxsigY2KKJgjjjYLGsYBYAAoSfQMzk2XIMnhmapFuQCdiDnuNDq6ZpjkphOzSA9uVknWDpB2IMDLgmtabqWWzULTYpuixl1LVjTTT8P1U6pLEFlSNNPPwfVNUliC6caYJ+D6pqksQZpuhm4E1SWF4zJ0U3AmqSwvG5Oil4fqmqSwvHX9HLw/VNUlhePO6OXh+qapLC8fd0cvD9U1SWD/EHdHLw/VNUlg/xB3Ry8P1TVJYP8Qd0cvD9U1SWD/EHdHLw/VNUlh+Pu6OXh+qapLB48/o5eH6pqksPxx/RS8P1TVJYYqpOim4PqmqSxQqJehm4PqmqSxQkmOiCfg+qapLHY2VDtEE3a1NUlkhtBVHRDJwlNUljgwPVn/Zk4So1SWWmB8CSseHPpXTEG0Z0FzQf06D2qCzqWBqurIblMLQLBZZYAES2mDpX2DKBQWQKA7ECHQtOkIGnUcZ/CNyBJoIvRG4IEHBsJ/A3cECDgmDo27ggQcC0/Rs4QgScBU3RM4QgQcXqXomcIQJOLlJ0LOEIEnFqk6FnCECTixR9CzhCAuS9H0LOEIByWo+hZwhAXJaj6CPhCAclqPoGcIQHyXo+hZwhAfJij6FnCEB8maPoWcIQKGLdJ0LOEIFDF2l6FnCECxgCm6JnCEChgSn6JnCECxgeAf7bdwQLGC4fQbuCBYwdF6DdwQKFDEPwDcgcbTMGgBA4GAIDQf//Z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data:image/jpeg;base64,/9j/4AAQSkZJRgABAQAAAQABAAD/2wCEAAkGBw8PEBAPDQ8PDA0NDRANDg0NEBANDwwMFREWFhQRFBQYHCggGBolGxUUITEhJikrLi4uFx8zOjMsNygtLi0BCgoKDg0OGhAQFywcHBwsLC8sLCwsLCwsLCwtLCwtLCwsLCwsLCwsLCwsLCwsLCwvLCwsLCwsLCwsLC0sLCw1LP/AABEIANUA7QMBEQACEQEDEQH/xAAcAAAABwEBAAAAAAAAAAAAAAAAAQIDBAUGBwj/xABJEAABAwECCQYLCAAFAwUAAAABAAIDBBEhBQYSEzFRcZGSFkFTYYHRBxQiJFKhorGyweEjMkJicnN0sxUzNENjdYK0k5Sj0vD/xAAaAQEAAwEBAQAAAAAAAAAAAAAAAQIEAwUG/8QAOhEBAAECBAQDBgUCBAcAAAAAAAECEQMEEjETFCFRMkFxBSIzYYGxYnKRocEj0SQ0UuFCQ4KSorLC/9oADAMBAAIRAxEAPwDuKAIAggz4WgZcXhx1M8v1i5AyMORHQ2Tc3vQONwsw/hf7PegdGEGnmd6u9AoVjdTvUgUKoaj6kBioGo+pAefGo+pAM8NRQHnhqKAZ4aigGeGo+pAM8NR9SAZ4aigLPDUUBZ8aj6kBGpGo+pAk1jdTvUgSa9up3q70CThFnou9XegScKsH4X+z3oG3YajH4X7m96BLcPQ84e3rIB9xQTqasil/y3td1A3js0oH0AQBAEDFZVMhYXyGxo3uPMANaDIYSwvJOSLciPmjB0j8x50QiMcglROQToSiU2MoHmoHAgWECwgUEB2IDsQCxALEAsQEQgQUDTkDTigacUDTigYkKCLKUQhyuQM5ZBBBIIvBFxBQX+B8P3iOoOm5sui/U7vRLSIAgCDC4bwmZ5DYfsmEtjGsc7u1EK/KQLa5BKhegnwvQTonIlIaUDgKBYKBwFAsFApAEBoAgJAkoG3FA08oGXlA04oGnORCPI5BDmeghyPQMlyAi5BrMV8JZxphebXxi1pOl0ej1XbwiV8grcYqnN08hFxcBGP+64+q1BgbUQPKQKa5BIiegnwv0W3WoJ0Uo1jeEElkzfSbvCJOidnpt4ggUJ2em3iCBwVDPTZxBAsVDPTZxNQKFTH6bOJqBXjMfSM4m96A/GY+kZxNQDxmPpGcTUBeMx9Izib3oEOqI/TZxNQNuqGemziagZfOz028QQMumb6Td4QNulb6Td4RBp8o1jeEEaWQa0FfPP8ATrQRnPQNlyAZSCXgiqzU8T+bLDXfpdcfeg6IiWex2dZAzrnHwOQYvKRAZSA2uQZPG3HF8DjTUZAlbdLOQHZo2fcYDcXaybho06L003RMsPJFNUuypnPmcTaXSkyEntW7CydVXWejNXjxBYwAej9kdy78jHdz5ksYuu6P2R3JyUdzmim4sPP+17A7lHJ09zmZL5KydF7I7lHKU908xIclJOi9kdycpT3RzEhyUk6L2R3JylPdPMSHJSTovZHcnKU9zmJDkrJ0XsjuTlKe5zEhyUk6L2R3JylPc5iQ5KydF7I7k5SnucxIclZOi9kdycpT3OYkOSsnReyE5SnucxIclJOiHCE5SnucxIjirJ0Y4QnKU9zmJJOLTujHCFPJx3RzMknFx3oDhCclHc5mSTgA+gOEKeRjuczJt+BbPwt4Qk5H5p5k9Q4TqqM2wyua3njd5cTuosN3bp61jxsvVRv1h2oxYqdIxcw8ysjygM3KywSxW25DjoIPO032bCOZZJiztErXKUJDKQDLsv1XoOqN0DYiWcx6P2Ef74+B6DE5SIDKQM11TmopZdJiifIBrLWkgJA5PQQmV5c45TiS5xOlzibSfWvUyWDqnVLHmMTTFmqo6UNAuvXuU0REPJrxJlPa8pphz1SebIbO1V0Uo1SdZVPCrOHScSo4K2TWo4VBxaihWSa1HCo7HFqGayS0386cKjscWoXjkmtOFR2OLV3DxyTWnCo7HFq7lCsksN+pOFR2OLV3J8ck1pwqOxxau4eOSa04VHY4tXcPHJNacKjscWruN1ZJrThUdji1dyTWP1qeFQcWo2ahynh0nEqIMpNuz5qdFKNcmXO6huVtMJ1SYmYHaQFaIhaKpUmEaMWG5c8bCiqGrCxEfFCodDXRtH3ZcqJw1gi0esBfNY+HoqmHrYdWqLumZSzuoZSAnOuOxB1pmgbAiWax+Pm8X8gf1vQYXKRAw5BCw87zWo/jyfCVMbksDi82/f8AJe77P8H1eXnJ6tK1eo82TrVCp5ou7T8lW6pbWqLoSKamc9wa0FxOgAWkqtVcUxeVbg+EtJBFhBsI1JFV4Lg6O87Sl0XFm0um482ly4xHcexRdFxZtTdNwzaXLjEJOgW2X3ak1IuJ8d6RJcksS6bklim6bkZOnZ8wpuGnBTdY05WhZDrW+SVM7OuHPVRYJ/19P+6PcV87nvifR7WX8LpZcvPaScpATnXHYg7AzQNgRLL+EI+bxfyR/W9BgspEFByCHhw+a1H8eT4SpjclisWYS60jmt+S9zITaj6vJz1VpaBoK9S7zz7GHUqzKkyshg5+aEl1luhcuJGqzlri9jbIzqU3TdpcSae2oBI+61x9RWLPVf02jJRqx6fr9jWHqImrka0feeTvvVsvif0omXHMRpxa4+cq+opCxxB1rtTXEw5XN5k6lOpFwzRU3Tc/HREsc7YqTXF7IuYzR1K903DMnUo1F1/ilT2untGmme3eWrJm6ulPrDTk4vXX+Sf4VFdg90Zv51poxIqZYRDCdSvdNzbojqU3Tc7TYPdIHWXWDnUVYkUk1WV0sZBI1LrEukSjvCvdaEWpYS0jWEmejpTNpUVDEWYQgB6Rp9RXz2dm+J9Ht5Wb0OhkrA1ElyBLn3HYg7MzQNgRLK+EY+bRfyR/W9Bz4ORBYcgiYad5tUfsSfCVMbksVi7IRbYdNvyXuez/AAfV5edjq0TSvTedJ+NVlSU9kzsgNtOTboXOYi93KYi9zkYUTKJa3EVtkrzqicfcvPz3gj1avZ8/179on+DeNTcmqeRcfJPshWyk3wocs7FsxXHp9oVMlpJJvNq0x0Zbk5CXLjyEuXONJDSLbrlE7oubyFN03DIS5dosT2eVN+3Z61izs9KfV6Hs6L11flUNUS5xyjbZctlNojo86meiM5qvda5p7VMSm5tsrmh2SSLRfZtUzETum0SgyrpDpCNIrw6QiVJ8k7CpnZ0p3UODnk10BN/2g9xXz2e+J9Ht5aLUuhFywNJBcgQ51x2IO1s0DYESyfhKNlNF/KH9ciDnYeiDjXIIuGT5tP8AsSfCVMbksXgDTv8Akvc9n+B5mc3aJhXpvNlJjKrKkpkWgbe5UlzlKiVJc5a3EoeVMdULvksGd2p9WrI+Oufwz/A8bW+cW62NPq+iZT4avtD/ADEz3t9lMW39q0sI8lC4ZKXLlBtx7FATkqQMlC7R4oNvl2NHrKw52ekPU9lda6/SGfq2+W79RW2mejzEdwVk3MSBXhaEZ/Ps+astCDKVeHSEWQq8OkIdSfJOwqZ2daN1Dgz/AFsH7g9xXz+e+J9HtZfwugFywNJtzkCHvuOxB3FmgbAiWR8Jx81h/lN/qkQc2DkQdY5Axhc+bz/sSfCVMbksbgPSV7eQ8LzM5u0DCvTedKTGVWVJTYtA2n5KkuUpkJVJc5avE91njB1QFYc3F9Pq0ZSbcSfwSXjSbZWHXCwqMr4J9ZVz83xYnvTCoOntWliGgCIKGg9ihJKlFwQaPFK4SnrjG8lYc55fV63sqbTXP5fvKiwiLJZB+d3vWzDn3YeZX0rmPnP3Q3LohHkVoXhFkOnZ81aF4QJSukOsIcpVodYRKg3HYpnZ0p3UmDP9bD+4PcV4Gd+J9Hs5fwt45ywNJlzkDb3XHYg7wzQNgRLHeFI+aw/y2/1SIOZhyIPMcgawmfsJv2X/AAlTG6JZnF+VjcoOFpOhezkfC8rO0zNXRatcF6jFKTE4ajvVZUmJXjKmLMhob5dulcbVar3ZZpq1XIhcOvepklqMWCM3VHVAVjzHio9XXA8GL+SUvDL2h1M5wtBpoz6lTBibVRHeUZr/AJc96KVVVSNc4losC70xMR1ZJN2jr3qyAtHWoQfjkbkEEX3KsxN1vIxaOtWVC0de9BosWTZHIdc0I9r6rHmetUekvT9nzppqn8VH3VmHntzrwBYQ427bV3wInRDJmLcWr1lVPI6967w5QjSEde9WhaBU88bQ/LbbaLkmJnZaYmdlNUOFpsC7Q0UoUpV4dYRnuA0i0JVs6REqylc11bEWiwZY9xXgZzxvWysTFHVr3OWFrMvcgae+47Cg7+zQNgRLF+FY+aQ/y2/1SIOYByIPMcgTXn7GX9p/wlTG5LIUdzl7WR8Lz8zuuYZbdvvXpPPqpsmRFQ5SmxG4bT7gquUpkJVZcparFo/YVZ/4R81izHjo9XTB+Hjfl/k/h0/Z0h1wAblGB4q/VXM+DCn8KpJv7V3ZAtRA7UBjQexQCUgWoNDgI2QE66qIbnArJjda7fKW/LTpwZn8dH3hV4fFlRL+tdsD4cOGai2PXHzVbyu7lCLK5WheEOQ6dnzCvDrCBKVeHWEOQqzrCJUPsB1qJ2daYV+Ch5zGfz/Irwc543rYHha97lhaTD3IGZHXHYUHoWPQNgRLE+Fs+aQfzG/0yoOWNciD8bkB1Z+zk/bf8JUxuidmUiFjzsC9rJeFgzG6c0r0WOUuGazTejlVSs6Z2UABpJ0blWWevpu1WFMXnU0EUxdlOfdIyz/LcRaBuWTCzEYlc09k42BVh0U1T5/t5puLh82rD/xs95VMf4lHqrhfDxvSPufwwbaajP5HDcQq4XxK4Ux+uDgz8p+6nyrztWhkKDkQO1C9xh1x7EsAy1xAF5JsA60noLHDeDhTZsAlxey11vM7ns6lwwcXiX+TVmstwJpi97x+6ZQPyaQHXVs9QBVK4vi/9K1M2yt/xx9kLGe6pk/7T7IXTLfChGdj/E1+v8QpXuWhwhGlKtC8Ikh07PmFZ1hXTyDXuV4dqYRJGvN4BsUusTEIE4IttUTs70msED7Zh/OfcvCznjelgeFp3uWFpR5HIGJHXHYUHoyPQNgRLDeF8+ZwfzW/0yoOUtciEiJyByY2sf8Aod8JU07onZQU9G58jsmy4DTcvZyfSl52arimbSvsHYrVE/3DEP1PsWyrGpp3Zes7LiPwe1vpU/8A6v0XLnML5/onhYk+UfqucCYkywyxy1L4s1E7OPDXW3AW6tYXLEzlNVMxRe8ufAr1RNdopjfr2S6HCXj3jkEpzZmfnad0nktDm3BpOwN3FRXh8HRVHW3SXCmvi66apiJrm8X7x5fpaEqjwZLS0tWJMl2XHGWmM5QIynWqtWLTiYlFvK6eDXh4WLq84p2m/nJupjdJR0YaDlZUrdH5yrUzFOLX9Psz4n+XwvWqP3J5M1H5BteE5rDW5HH7RH1hIEMVE22QNqKl33WDymRjWdZVdVWNPTpT9zRRl4vXEVVztG8R857yTFhaOfyKuINB+7NG3JdGevWEnBqo64c/STmKMX3cemPzUxaY/vBE2LswtzVkzDYWPaRY4KYzNH/F0lWrI41/cjXHlMeZ3A+BZo5WyTsyI47ZCSQfui0c+uxVxceiqiYom8y6ZfKYlOJFWJTamnrP0/3PVTXV0LTHYZopH2sJDSWONoIt7FWm2BXadpTVrzeHE09a6Zm8fKevn22NTwvipI43tLX+N2lun8PUr01RVizMbWcsairDysU1Radc/Y1jNSvfVBrAXGUNA22WKctXEYV58l85TNWZmIi8zb7GHYsTaBJCTzjOXg7lbmqO0/ojk8S9r0/9xMsdLRN+1Z47UHSxpOaj6iec/wD65InExdp00/utpwsLpV79Xr7sfXzk3CKGtDg+nkon2WZyO1zBtb9FM8bC2q1epxcC/vRonvHWPrCrfiROJBm3RzQk2tka9oym7Cr85RbreJdpw8S3u2ntMTFmuwfic3IskDW3c1jrSsleetPRGF7Mx65vXNv3czx0wV4vO6Nt9h5l6GHia8OKlsK9EzTV5KHBcJbIMq4h5Psryc34pexlqomm8Lx7lgakWRyBiV1x2FB6Sj0DYESwnhjPmdP/ADW/0yoiXJWuQSYnIHybWn9LvcVNO6J2Z+aRzZXAGwFrbV7OTn3Xn5imJnqWx51lehdlmmJ3hIjmd6R3qbuU4VH+mP0WLMISmMMLzk26LdiraL3cJwKIqvY5DIdZ3qyKqYb2jwsx2Cnsc8CWP7PJJGU4F+UCBpIvO5efVhTGZiq3SXSK6eUnD84n9pm/90vA/lU1D1VZadlpKri9MTE/KpTTejCj8f8AuocP1bnVM3lGwSvaL+YOIC04FMRh0+jNixFWLXM/6p+6vMp1neutlNMQGc60sWSocIytYWtkcG3XAm5UnDpmbzCLW2k26vlIsMjyDpBcb1bRT2Tb5m46hzTaHEHqKm0Imm7QYcw6yeGnaxxzjbDLcRY8ADTz86yYGBNFdUzt5NWax+NhUU+cR19bWWkxLsIUmp0DX+w4/JcY6YFfrLtMXzmH84pn9p/sxuFagmaU2m+R3P1lehhx7sMWmJmZt5z91ZLKdZ3q9nSmDTKx7A7IcRaL7+sJNMSvOHFVroQrXtNoe7TbpKm0OvCpmNmhoMeJoW2NN9ll96z15aiveEYWHiYUzoqtdlMNYUkqJHSPcS4m0ldbRTTaGnDotv1mTWBnFxyjeQ93wrx834pepgREU9FrI5YGlFlcgjSuuOw+5B6Zj0DYPciWB8M58yp/5zf6JUHImuRCVE5BLjNu4+5TTuidmfwkLJz+hq9jKbMOPuDSt7KeYVKkpUbru0+4KXOY6pMT1LlMJccihzmHRMUDl01P+SuI/wDjt+a83M9K6vnT/LtgReKPlif/ACyWGJfOJv3n/EVuw49yPSGSY6z6z90TOK9kWDOpYsU2S53Z70RbqTnUTYM6liwCW9LEw6HTtyqiik1UGVbsaf8A7Ly6umHXH4m3Di+PhVfg+0T/AHc7q5rXuOtxK9SItDHhxemJQ5JFLrEIz36dnzCOkQhyOR2iEZ5UOkGJDcq1bLwsMAN8hx1Pd8K8fNby9DB2TpHLA0IcrkEaV1x2H3IPT8egbB7kS5/4az5lT/zm/wBEyIlx9rkEqFyCdTG1wG33K1O8InZSYaFlQf0MXrZXZixtzLSt7KcaVKspLHXdvcpc5g/G9SpMJDJFLnMOleDx+VTWehWB2+OxeZnfH9P5d8pT/wC0T/4sRhaa2eb91/xFehRHux6McRfqi51XTpDOoaS2y+S7s96hE09SM6pTpDOoaQEqGl1Oi/yIJvQwbOLesFoXkV+OqnvVH8tFEe7RX2w6/wBpiHKppbztXruFNPSEd8iOkQZc/Ts+YULWRXuUOsQYcVC8GpDcqTsvC2xdb9jIdT3/AABeTmd5b8HY7I5YGhDlcgjTO8l36T7kHqSPQNg9yJc98N58ypv57f6JkRLjbXIJcLkFjQm17dvyVqd4ROyBhtjPGH5RsObZZuXsZS2nq87MTVq6K0ELW5HGkazuUqytcmDMA5Rzlpus6h1q7LfE4lrdERrhrO5HWYk8141ncisxLoPgyrWhk7CdDo5L7vS7lhztMzaY+acKrRVN/kyOGZY888xuJBcTo57Vtpvbqy4EVTRF4Qc6NZ3K13bSGdGs7kuaVnSmAwPLnHOXWDtVJmbs9fE4kREdFZnRrO5XaNIZ0azuS5pLhkblDKJstFt3Ml0VUzbo62aiNuCXPYbWthfED+pwtXk6Z5m31Xwp/wAFN9+sfrLkEkgtN506l610RSac8azuULRCVg8QESZ1xByfJu6wocsXXExphVykWmw3W3I1U3sZcVVYi7n0KJWaDATG5iUtvAdJ8AXlZq15s2Ze+nqjylee1oUzkEWZ3ku/Sfcg9VR6BsHuRLnXhyPmNN/1Bv8A48yIlxljkEyFyC0wXfLH+r5K1O8InZWY1Cyrd+1H7ivVy+zFi7q8FbGcoFTdBYdd2q10WLDkurYoPU3RZNwfhWWDLzRszjMh3Pd1daiYid1ZpRny3naVa5FPQWcS6bBnEuWKbJc7sS6Jp6k5xLpsGcS5YM4lyy7GMMopTS5RzZcHZN2mzXpVdFOrXbq4cOq9r+7e9vmozIrXd7El6i6bE5enZ81F02Nlyi61iSVF1iHm5VnZMNJiuPM5z+eX4AvLzHm24WyHKVhaEKZyCJO7yXfpPuQer49A2D3Ilzjw6nzGl/6g3/x5kRLizXIJkDkFrguQCWMnRnGjebPmrU7widjWPFKWVDJfwyxBtv52E2jcQvTwJ8mTFhRArazlAqUFWogA5TcsVlJdFgylN0WGXJcsGUlywZSXLDD7j2JcsLKS5YMpLlgykuWGXpcsTlJdNgylFywsrSlyxJKhIrUSQ83KtU9Ew2GAqcxYOc51xmD5Bb6L/JbvFh7V5ePO7ZhxsppXLE0IEzkEWod5Lv0n3IPWkf3RsHuRLm/h4/0NN1YRbb/7eZES4kHIJEL0E+J6DWRCHCNOYZTZK0A2izKa8XCRu+/aVrwsT9XGulkMI4Aqqc2OjdKzmlhaXtI6wL29q30Y0Sy1Ycwrr+drgdRBXXXCmk+YvIyr9lhV7xpvdzvOq1jOUdR3FV1w6aQyjqO4prhGkuIFxAsI7CppqiZRVFouOdpaSLCewqaqoiUUxeLkZR1HcVXXC2kMo6juKa4NJ9kVrC6+7msKvExa93OZmKrWMZR1HcVTXDppDKOo7imuDSNpJNlh3FIrgmk5UR5Nmk29RVqpiPNSi9RnKOo7iq64X0hlHUdxTXBpPQR5VukWDUVamYnzUrmY8jLidR3FVmuF9IMY9xsYx7zqaxzj6gqziQtplosB4pSyuD6tphhF+aN0kvUR+EetZ8TG8odaMPuscZMJMdZDERkMPlFv3SRoaOoLz8Wu/SGqmGamkXFdCkegjzm1rgNJaR22IPXEegbB7kSxfhhoDNgqZzRa6mfHU7GNdY89jHOPYiJeeg5A4x6CVDMgmQ1BBBaS1wvBBsIPUUFzBjPUNFhcyTre2/eLF0jFqhXTB7lZUaotzu9TxqjTAcq6jVFwu7041RpgOVdRqi3O7041SNMByrqNUXC7vTjVGmA5V1GqLhd3pxqk6YDlXUaouF3enGqNMByrqNUW53enGqNMByrqNUW53enGqNMByrqNUW53enGqNMBysqNUW53enGqNEBysqNUXC7vTjVGmA5WVGqLhd3pxqjTAuVdRqi4Xd6cao0wHKyo1Rbnd6cao0wHKyo1RcLu9ONUaYDlZUaouF3enGqNMBysqNUXC7vTjVGmBHG2o1RcLu9ONUjTCFXYenmBa5+S06WMGQDt5yqzXVKYpiFVJMqLIcsqBhzkE7FyiNTWUtO0WmapiYR/x5QLz2NDj2IPVaJNVVOyVj4pGh8crHRvYdDmOFjgdoJQeXMasAyYOq5aWW0hhyopD/vU5+4/dcesFEKq1EFNkRJ5kyB0ToFCdAefQHn0Az6As+gGfQDPoBn0Az6AZ9AM+gLPoB4wgGfQFn0Az6As+gLPICMyBp8qBouQEVKHWPAdiyXPfhOZtjGB0FJaPvPN0ko6gLWA9b1CYdlRIIMpj/ilBhWANc4Q1UNrqaostyHHSx2thsFo6geZB56wtgqejlMFXGYZW22W3tkb6bHC5zeseoq0Ko2Zt0KdIAhKaJLlZopoLhmimguPNlNBcM2U0FwzZTQXDNlNBcM2U0FwzZTQXDNlNBcMgpoLhkFNBcWbKaC4ZspoLizZTQXDNlNBcM2U0Fx5spoLhmymguGaKaC4s0U0FxGEpoLkEAKLWGvxCxEmwm9ss+VT4OaQXSnyX1I9CLbzv0DmtKiUvQ1FTRwxsigY2KKJgjjjYLGsYBYAAoSfQMzk2XIMnhmapFuQCdiDnuNDq6ZpjkphOzSA9uVknWDpB2IMDLgmtabqWWzULTYpuixl1LVjTTT8P1U6pLEFlSNNPPwfVNUliC6caYJ+D6pqksQZpuhm4E1SWF4zJ0U3AmqSwvG5Oil4fqmqSwvHX9HLw/VNUlhePO6OXh+qapLC8fd0cvD9U1SWD/EHdHLw/VNUlg/xB3Ry8P1TVJYP8Qd0cvD9U1SWD/EHdHLw/VNUlh+Pu6OXh+qapLB48/o5eH6pqksPxx/RS8P1TVJYYqpOim4PqmqSxQqJehm4PqmqSxQkmOiCfg+qapLHY2VDtEE3a1NUlkhtBVHRDJwlNUljgwPVn/Zk4So1SWWmB8CSseHPpXTEG0Z0FzQf06D2qCzqWBqurIblMLQLBZZYAES2mDpX2DKBQWQKA7ECHQtOkIGnUcZ/CNyBJoIvRG4IEHBsJ/A3cECDgmDo27ggQcC0/Rs4QgScBU3RM4QgQcXqXomcIQJOLlJ0LOEIEnFqk6FnCECTixR9CzhCAuS9H0LOEIByWo+hZwhAXJaj6CPhCAclqPoGcIQHyXo+hZwhAfJij6FnCEB8maPoWcIQKGLdJ0LOEIFDF2l6FnCECxgCm6JnCEChgSn6JnCECxgeAf7bdwQLGC4fQbuCBYwdF6DdwQKFDEPwDcgcbTMGgBA4GAIDQf//Z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955030"/>
            <a:ext cx="695843" cy="185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https://encrypted-tbn3.gstatic.com/images?q=tbn:ANd9GcRPeO3GN1SVqup46Qcaqob5lYQ9qVOFOHKFWNupY3cp1tcYHR5xeA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953" y="5306947"/>
            <a:ext cx="796067" cy="66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encrypted-tbn3.gstatic.com/images?q=tbn:ANd9GcRTrJ-7epLAqwK9fCl0lXmFfq5HTS0Dnu2goS5uljOOBP0pjT92RQ"/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381" y="5202056"/>
            <a:ext cx="494712" cy="19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http://www.smeadvisor.com/wp-content/uploads/2012/06/HP-logo.jpg"/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669" y="5743762"/>
            <a:ext cx="26551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940" y="6119565"/>
            <a:ext cx="500063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274" y="5164773"/>
            <a:ext cx="483394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-Right Arrow 3"/>
          <p:cNvSpPr/>
          <p:nvPr/>
        </p:nvSpPr>
        <p:spPr>
          <a:xfrm>
            <a:off x="5307657" y="5546616"/>
            <a:ext cx="505190" cy="131431"/>
          </a:xfrm>
          <a:prstGeom prst="leftRightArrow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541" indent="-134541" algn="ctr">
              <a:spcBef>
                <a:spcPts val="825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01585" y="6504566"/>
            <a:ext cx="309251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Logo’s are examples. We do </a:t>
            </a:r>
            <a:r>
              <a:rPr lang="en-US" sz="600" i="1" u="sng" dirty="0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 have exclusive cooperation with any of the solutions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660" y="3058401"/>
            <a:ext cx="598279" cy="1122826"/>
          </a:xfrm>
          <a:prstGeom prst="rect">
            <a:avLst/>
          </a:prstGeom>
        </p:spPr>
      </p:pic>
      <p:pic>
        <p:nvPicPr>
          <p:cNvPr id="45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503" y="3346224"/>
            <a:ext cx="474258" cy="7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2954" y="3293969"/>
            <a:ext cx="400068" cy="86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381550" y="2767756"/>
            <a:ext cx="1601788" cy="1957388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sz="1200" b="1" dirty="0"/>
              <a:t>Web modules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Real-time status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Case handling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Statistics &amp; graphs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Data download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Authorization / user management</a:t>
            </a:r>
          </a:p>
          <a:p>
            <a:pPr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endParaRPr lang="en-US" sz="1400" dirty="0"/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sz="1400" dirty="0"/>
          </a:p>
        </p:txBody>
      </p:sp>
      <p:pic>
        <p:nvPicPr>
          <p:cNvPr id="52" name="Picture 51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288206"/>
            <a:ext cx="1579562" cy="13081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53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9250" y="1272331"/>
            <a:ext cx="1636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7365925" y="2767756"/>
            <a:ext cx="1601788" cy="1957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sz="1200" b="1" dirty="0"/>
              <a:t>API’s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Connect to any back-office or IT system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OCPP API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Service API</a:t>
            </a:r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Power control API</a:t>
            </a:r>
          </a:p>
          <a:p>
            <a:pPr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endParaRPr lang="en-US" sz="1400" dirty="0"/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285750" indent="-285750">
              <a:spcBef>
                <a:spcPts val="11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43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Footer Placeholder 3"/>
          <p:cNvSpPr txBox="1">
            <a:spLocks noGrp="1"/>
          </p:cNvSpPr>
          <p:nvPr/>
        </p:nvSpPr>
        <p:spPr bwMode="auto">
          <a:xfrm>
            <a:off x="215900" y="6200775"/>
            <a:ext cx="2808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9800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endParaRPr lang="en-US" altLang="en-US" sz="600">
              <a:solidFill>
                <a:srgbClr val="666666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600">
                <a:solidFill>
                  <a:srgbClr val="666666"/>
                </a:solidFill>
              </a:rPr>
              <a:t>© ABB Group </a:t>
            </a:r>
          </a:p>
          <a:p>
            <a:pPr>
              <a:lnSpc>
                <a:spcPct val="85000"/>
              </a:lnSpc>
            </a:pPr>
            <a:fld id="{BF2C48A0-8693-4A34-B0D4-31446624B8AE}" type="datetime4">
              <a:rPr lang="en-US" altLang="en-US" sz="600">
                <a:solidFill>
                  <a:srgbClr val="666666"/>
                </a:solidFill>
              </a:rPr>
              <a:pPr>
                <a:lnSpc>
                  <a:spcPct val="85000"/>
                </a:lnSpc>
              </a:pPr>
              <a:t>February 10, 2017</a:t>
            </a:fld>
            <a:r>
              <a:rPr lang="en-US" altLang="en-US" sz="600">
                <a:solidFill>
                  <a:srgbClr val="666666"/>
                </a:solidFill>
              </a:rPr>
              <a:t> | Slide </a:t>
            </a:r>
            <a:fld id="{56F449E6-D5E2-47E0-A7C2-17352306AAA2}" type="slidenum">
              <a:rPr lang="en-US" altLang="en-US" sz="600">
                <a:solidFill>
                  <a:srgbClr val="666666"/>
                </a:solidFill>
              </a:rPr>
              <a:pPr>
                <a:lnSpc>
                  <a:spcPct val="85000"/>
                </a:lnSpc>
              </a:pPr>
              <a:t>37</a:t>
            </a:fld>
            <a:endParaRPr lang="en-US" altLang="en-US" sz="600">
              <a:solidFill>
                <a:srgbClr val="666666"/>
              </a:solidFill>
            </a:endParaRPr>
          </a:p>
        </p:txBody>
      </p:sp>
      <p:sp>
        <p:nvSpPr>
          <p:cNvPr id="231427" name="Rectangle 3"/>
          <p:cNvSpPr txBox="1">
            <a:spLocks noChangeArrowheads="1"/>
          </p:cNvSpPr>
          <p:nvPr/>
        </p:nvSpPr>
        <p:spPr bwMode="auto">
          <a:xfrm>
            <a:off x="2484438" y="2924175"/>
            <a:ext cx="39592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6588" indent="-179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en-US" sz="3200" u="sng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1" algn="ctr"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en-US" sz="3200" u="sng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0338" y="3357563"/>
            <a:ext cx="468312" cy="409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nl-NL">
              <a:solidFill>
                <a:schemeClr val="tx1"/>
              </a:solidFill>
            </a:endParaRPr>
          </a:p>
        </p:txBody>
      </p:sp>
      <p:pic>
        <p:nvPicPr>
          <p:cNvPr id="231429" name="Picture 2" descr="C:\Epyon\Tijdelijk\Picture for LinkedIn sma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4005263"/>
            <a:ext cx="12620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0" name="Rectangle 3"/>
          <p:cNvSpPr txBox="1">
            <a:spLocks noChangeArrowheads="1"/>
          </p:cNvSpPr>
          <p:nvPr/>
        </p:nvSpPr>
        <p:spPr bwMode="auto">
          <a:xfrm>
            <a:off x="3419475" y="4005263"/>
            <a:ext cx="39608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en-US" sz="1600" b="1" dirty="0"/>
              <a:t>Daan Nap</a:t>
            </a: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 smtClean="0"/>
              <a:t>Sales Director e-Bus Europe</a:t>
            </a: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/>
              <a:t>Product Group EV Charging Infrastructure</a:t>
            </a:r>
            <a:br>
              <a:rPr lang="nl-NL" altLang="en-US" sz="1600" dirty="0"/>
            </a:b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/>
              <a:t>Mobile: +31 (0)6 41064194</a:t>
            </a:r>
            <a:endParaRPr lang="nl-NL" altLang="en-US" sz="6600" dirty="0"/>
          </a:p>
          <a:p>
            <a:r>
              <a:rPr lang="nl-NL" altLang="en-US" sz="1600" dirty="0"/>
              <a:t>Email: </a:t>
            </a:r>
            <a:r>
              <a:rPr lang="nl-NL" altLang="en-US" sz="1600" dirty="0">
                <a:solidFill>
                  <a:srgbClr val="001298"/>
                </a:solidFill>
              </a:rPr>
              <a:t>daan.nap@nl.abb.com </a:t>
            </a:r>
          </a:p>
          <a:p>
            <a:r>
              <a:rPr lang="nl-NL" altLang="en-US" sz="1600" dirty="0">
                <a:solidFill>
                  <a:srgbClr val="001298"/>
                </a:solidFill>
              </a:rPr>
              <a:t>www.abb.com/evcharging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51"/>
          <a:stretch>
            <a:fillRect/>
          </a:stretch>
        </p:blipFill>
        <p:spPr bwMode="auto">
          <a:xfrm>
            <a:off x="755576" y="186784"/>
            <a:ext cx="7710512" cy="372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9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Footer Placeholder 3"/>
          <p:cNvSpPr txBox="1">
            <a:spLocks noGrp="1"/>
          </p:cNvSpPr>
          <p:nvPr/>
        </p:nvSpPr>
        <p:spPr bwMode="auto">
          <a:xfrm>
            <a:off x="215900" y="6200775"/>
            <a:ext cx="28082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9800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endParaRPr lang="en-US" altLang="en-US" sz="600">
              <a:solidFill>
                <a:srgbClr val="666666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600">
                <a:solidFill>
                  <a:srgbClr val="666666"/>
                </a:solidFill>
              </a:rPr>
              <a:t>© ABB Group </a:t>
            </a:r>
          </a:p>
          <a:p>
            <a:pPr>
              <a:lnSpc>
                <a:spcPct val="85000"/>
              </a:lnSpc>
            </a:pPr>
            <a:fld id="{BF2C48A0-8693-4A34-B0D4-31446624B8AE}" type="datetime4">
              <a:rPr lang="en-US" altLang="en-US" sz="600">
                <a:solidFill>
                  <a:srgbClr val="666666"/>
                </a:solidFill>
              </a:rPr>
              <a:pPr>
                <a:lnSpc>
                  <a:spcPct val="85000"/>
                </a:lnSpc>
              </a:pPr>
              <a:t>February 10, 2017</a:t>
            </a:fld>
            <a:r>
              <a:rPr lang="en-US" altLang="en-US" sz="600">
                <a:solidFill>
                  <a:srgbClr val="666666"/>
                </a:solidFill>
              </a:rPr>
              <a:t> | Slide </a:t>
            </a:r>
            <a:fld id="{56F449E6-D5E2-47E0-A7C2-17352306AAA2}" type="slidenum">
              <a:rPr lang="en-US" altLang="en-US" sz="600">
                <a:solidFill>
                  <a:srgbClr val="666666"/>
                </a:solidFill>
              </a:rPr>
              <a:pPr>
                <a:lnSpc>
                  <a:spcPct val="85000"/>
                </a:lnSpc>
              </a:pPr>
              <a:t>38</a:t>
            </a:fld>
            <a:endParaRPr lang="en-US" altLang="en-US" sz="600">
              <a:solidFill>
                <a:srgbClr val="666666"/>
              </a:solidFill>
            </a:endParaRPr>
          </a:p>
        </p:txBody>
      </p:sp>
      <p:sp>
        <p:nvSpPr>
          <p:cNvPr id="231427" name="Rectangle 3"/>
          <p:cNvSpPr txBox="1">
            <a:spLocks noChangeArrowheads="1"/>
          </p:cNvSpPr>
          <p:nvPr/>
        </p:nvSpPr>
        <p:spPr bwMode="auto">
          <a:xfrm>
            <a:off x="2484438" y="2924175"/>
            <a:ext cx="39592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6588" indent="-179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en-US" sz="3200" u="sng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1" algn="ctr"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en-US" sz="3200" u="sng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0338" y="3357563"/>
            <a:ext cx="468312" cy="409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nl-NL">
              <a:solidFill>
                <a:schemeClr val="tx1"/>
              </a:solidFill>
            </a:endParaRPr>
          </a:p>
        </p:txBody>
      </p:sp>
      <p:sp>
        <p:nvSpPr>
          <p:cNvPr id="231430" name="Rectangle 3"/>
          <p:cNvSpPr txBox="1">
            <a:spLocks noChangeArrowheads="1"/>
          </p:cNvSpPr>
          <p:nvPr/>
        </p:nvSpPr>
        <p:spPr bwMode="auto">
          <a:xfrm>
            <a:off x="3419475" y="4005263"/>
            <a:ext cx="39608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en-US" sz="1600" b="1" dirty="0" smtClean="0"/>
              <a:t>Arne Sigbjørnsen</a:t>
            </a: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 smtClean="0"/>
              <a:t>Manager EV Charging Infrastructure</a:t>
            </a: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/>
              <a:t>Product Group EV </a:t>
            </a:r>
            <a:r>
              <a:rPr lang="nl-NL" altLang="en-US" sz="1600" dirty="0" smtClean="0"/>
              <a:t>Charging</a:t>
            </a:r>
          </a:p>
          <a:p>
            <a:r>
              <a:rPr lang="nl-NL" altLang="en-US" sz="1600" dirty="0" smtClean="0"/>
              <a:t>ABB</a:t>
            </a: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/>
              <a:t/>
            </a:r>
            <a:br>
              <a:rPr lang="nl-NL" altLang="en-US" sz="1600" dirty="0"/>
            </a:br>
            <a:r>
              <a:rPr lang="nl-NL" altLang="en-US" sz="1600" dirty="0"/>
              <a:t>Mobile: </a:t>
            </a:r>
            <a:r>
              <a:rPr lang="nl-NL" altLang="en-US" sz="1600" dirty="0" smtClean="0"/>
              <a:t>+47 90 85 77 85</a:t>
            </a:r>
            <a:endParaRPr lang="nl-NL" altLang="en-US" sz="6600" dirty="0"/>
          </a:p>
          <a:p>
            <a:r>
              <a:rPr lang="nl-NL" altLang="en-US" sz="1600" dirty="0"/>
              <a:t>Email: </a:t>
            </a:r>
            <a:r>
              <a:rPr lang="nl-NL" altLang="en-US" sz="1600" dirty="0" smtClean="0">
                <a:solidFill>
                  <a:srgbClr val="001298"/>
                </a:solidFill>
              </a:rPr>
              <a:t>arne.sigbjornsen@no.abb.com </a:t>
            </a:r>
            <a:endParaRPr lang="nl-NL" altLang="en-US" sz="1600" dirty="0">
              <a:solidFill>
                <a:srgbClr val="001298"/>
              </a:solidFill>
            </a:endParaRPr>
          </a:p>
          <a:p>
            <a:r>
              <a:rPr lang="nl-NL" altLang="en-US" sz="1600" dirty="0">
                <a:solidFill>
                  <a:srgbClr val="001298"/>
                </a:solidFill>
              </a:rPr>
              <a:t>www.abb.com/evcharging</a:t>
            </a:r>
          </a:p>
        </p:txBody>
      </p:sp>
      <p:pic>
        <p:nvPicPr>
          <p:cNvPr id="231431" name="Picture 5" descr="emob02_L1_cmyk_B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 b="-20"/>
          <a:stretch>
            <a:fillRect/>
          </a:stretch>
        </p:blipFill>
        <p:spPr bwMode="auto">
          <a:xfrm>
            <a:off x="215900" y="223838"/>
            <a:ext cx="86963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46" y="4005263"/>
            <a:ext cx="1214814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må til for at oppstart og drift av rutetilbud med </a:t>
            </a:r>
            <a:r>
              <a:rPr lang="nb-NO" dirty="0" err="1"/>
              <a:t>ca</a:t>
            </a:r>
            <a:r>
              <a:rPr lang="nb-NO" dirty="0"/>
              <a:t> 100 elektriske leddbusser i 2020 </a:t>
            </a:r>
            <a:r>
              <a:rPr lang="nb-NO" dirty="0" smtClean="0"/>
              <a:t>skal levere </a:t>
            </a:r>
            <a:r>
              <a:rPr lang="nb-NO" dirty="0"/>
              <a:t>et minst like godt tilbud til kundene, som det vi har i </a:t>
            </a:r>
            <a:r>
              <a:rPr lang="nb-NO" dirty="0" smtClean="0"/>
              <a:t>dag?</a:t>
            </a:r>
          </a:p>
          <a:p>
            <a:pPr lvl="1"/>
            <a:r>
              <a:rPr lang="nb-NO" dirty="0" smtClean="0"/>
              <a:t>eller </a:t>
            </a:r>
            <a:r>
              <a:rPr lang="nb-NO" dirty="0"/>
              <a:t>er disse bussene/ladesystemene nå så godt utprøvd/testet at Ruter allerede </a:t>
            </a:r>
            <a:r>
              <a:rPr lang="nb-NO" dirty="0" smtClean="0"/>
              <a:t>nå kan </a:t>
            </a:r>
            <a:r>
              <a:rPr lang="nb-NO" dirty="0"/>
              <a:t>etterspørre elbusser i ordinære anbud</a:t>
            </a:r>
            <a:r>
              <a:rPr lang="nb-NO" dirty="0" smtClean="0"/>
              <a:t>?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>
                <a:solidFill>
                  <a:srgbClr val="FF0000"/>
                </a:solidFill>
              </a:rPr>
              <a:t>Vi tror det ville være bra å teste ulike løsninger fra ulike leverandører på en mindre skala </a:t>
            </a:r>
            <a:r>
              <a:rPr lang="nb-NO" dirty="0" smtClean="0">
                <a:solidFill>
                  <a:srgbClr val="FF0000"/>
                </a:solidFill>
              </a:rPr>
              <a:t>for </a:t>
            </a:r>
            <a:r>
              <a:rPr lang="nb-NO" dirty="0">
                <a:solidFill>
                  <a:srgbClr val="FF0000"/>
                </a:solidFill>
              </a:rPr>
              <a:t>å få lære av og å være i stand til å gjøre sammenligninger av hva som tilbys.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ABB mener at dagens teknologi på pantograf </a:t>
            </a:r>
            <a:r>
              <a:rPr lang="nb-NO" dirty="0" err="1" smtClean="0">
                <a:solidFill>
                  <a:srgbClr val="FF0000"/>
                </a:solidFill>
              </a:rPr>
              <a:t>lading</a:t>
            </a:r>
            <a:r>
              <a:rPr lang="nb-NO" dirty="0" smtClean="0">
                <a:solidFill>
                  <a:srgbClr val="FF0000"/>
                </a:solidFill>
              </a:rPr>
              <a:t> er godt </a:t>
            </a:r>
            <a:r>
              <a:rPr lang="nb-NO" dirty="0" err="1" smtClean="0">
                <a:solidFill>
                  <a:srgbClr val="FF0000"/>
                </a:solidFill>
              </a:rPr>
              <a:t>igang</a:t>
            </a:r>
            <a:r>
              <a:rPr lang="nb-NO" dirty="0" smtClean="0">
                <a:solidFill>
                  <a:srgbClr val="FF0000"/>
                </a:solidFill>
              </a:rPr>
              <a:t> og </a:t>
            </a:r>
            <a:r>
              <a:rPr lang="nb-NO" dirty="0" err="1" smtClean="0">
                <a:solidFill>
                  <a:srgbClr val="FF0000"/>
                </a:solidFill>
              </a:rPr>
              <a:t>OppCharge</a:t>
            </a:r>
            <a:r>
              <a:rPr lang="nb-NO" dirty="0" smtClean="0">
                <a:solidFill>
                  <a:srgbClr val="FF0000"/>
                </a:solidFill>
              </a:rPr>
              <a:t> standarden legger til rette for fremtidig implementering og </a:t>
            </a:r>
            <a:r>
              <a:rPr lang="nb-NO" dirty="0" err="1" smtClean="0">
                <a:solidFill>
                  <a:srgbClr val="FF0000"/>
                </a:solidFill>
              </a:rPr>
              <a:t>kompabilitet</a:t>
            </a:r>
            <a:r>
              <a:rPr lang="nb-NO" dirty="0" smtClean="0">
                <a:solidFill>
                  <a:srgbClr val="FF0000"/>
                </a:solidFill>
              </a:rPr>
              <a:t>. Kundene vil være like godt eller bedre fornøyd med elbuss enn dagens diesel busser (mindre støy, muligheter for innendørs stasjoner).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Innen 2020 vil dette kunne implementeres i storskala (100+).</a:t>
            </a:r>
            <a:endParaRPr lang="nb-NO" dirty="0">
              <a:solidFill>
                <a:srgbClr val="FF00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God planlegging av ruter og kapasitet på nett er ekstremt viktig</a:t>
            </a:r>
          </a:p>
          <a:p>
            <a:pPr marL="800100" lvl="1" indent="-342900">
              <a:buFont typeface="+mj-lt"/>
              <a:buAutoNum type="arabicPeriod"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Ruter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9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smtClean="0"/>
              <a:t>Installation of </a:t>
            </a:r>
            <a:r>
              <a:rPr lang="en-US" altLang="en-US" dirty="0" err="1" smtClean="0"/>
              <a:t>eBus</a:t>
            </a:r>
            <a:r>
              <a:rPr lang="en-US" altLang="en-US" dirty="0" smtClean="0"/>
              <a:t> charger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0" y="660400"/>
            <a:ext cx="9144000" cy="466725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pic>
        <p:nvPicPr>
          <p:cNvPr id="173060" name="Picture 2" descr="C:\Users\eeraste\Desktop\ELMO_OM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3" y="2820988"/>
            <a:ext cx="290036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Content Placeholder 2"/>
          <p:cNvSpPr txBox="1">
            <a:spLocks/>
          </p:cNvSpPr>
          <p:nvPr/>
        </p:nvSpPr>
        <p:spPr bwMode="auto">
          <a:xfrm>
            <a:off x="395288" y="2060575"/>
            <a:ext cx="8424862" cy="3024188"/>
          </a:xfrm>
          <a:prstGeom prst="rect">
            <a:avLst/>
          </a:prstGeom>
          <a:solidFill>
            <a:srgbClr val="4938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82563" indent="-1825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2897"/>
              </a:buClr>
              <a:buFont typeface="Wingdings" panose="05000000000000000000" pitchFamily="2" charset="2"/>
              <a:buNone/>
            </a:pPr>
            <a:endParaRPr lang="et-EE" altLang="en-US" sz="1600" smtClean="0">
              <a:solidFill>
                <a:srgbClr val="FFFFFF"/>
              </a:solidFill>
            </a:endParaRPr>
          </a:p>
        </p:txBody>
      </p:sp>
      <p:pic>
        <p:nvPicPr>
          <p:cNvPr id="173062" name="Picture 2" descr="C:\Users\eeraste\Desktop\ELMO_OM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416175"/>
            <a:ext cx="5410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04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Example of installation process</a:t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268760"/>
            <a:ext cx="4033781" cy="54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224499"/>
            <a:ext cx="4272207" cy="54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4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Example of installation </a:t>
            </a:r>
            <a:r>
              <a:rPr lang="en-US" dirty="0" err="1" smtClean="0"/>
              <a:t>proces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55" y="1124744"/>
            <a:ext cx="4186229" cy="5604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259" y="1124744"/>
            <a:ext cx="4186229" cy="56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99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Example of installation </a:t>
            </a:r>
            <a:r>
              <a:rPr lang="en-US" dirty="0" err="1" smtClean="0"/>
              <a:t>proces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196752"/>
            <a:ext cx="6660232" cy="55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1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Example of installation </a:t>
            </a:r>
            <a:r>
              <a:rPr lang="en-US" dirty="0" err="1" smtClean="0"/>
              <a:t>proces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68760"/>
            <a:ext cx="4120895" cy="5517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936" y="1268760"/>
            <a:ext cx="4062552" cy="55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9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Example of installation </a:t>
            </a:r>
            <a:r>
              <a:rPr lang="en-US" dirty="0" err="1" smtClean="0"/>
              <a:t>proces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4" y="1139570"/>
            <a:ext cx="7596336" cy="56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Example of installation </a:t>
            </a:r>
            <a:r>
              <a:rPr lang="en-US" dirty="0" err="1" smtClean="0"/>
              <a:t>proces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7308304" cy="54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0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ABB the global partner</a:t>
            </a:r>
            <a:br>
              <a:rPr lang="en-US" dirty="0" smtClean="0"/>
            </a:b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112" y="1217066"/>
            <a:ext cx="3384376" cy="4444182"/>
          </a:xfrm>
          <a:prstGeom prst="rect">
            <a:avLst/>
          </a:prstGeom>
          <a:ln w="952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>
                <a:srgbClr val="002897"/>
              </a:buClr>
              <a:buSzPct val="70000"/>
            </a:pPr>
            <a:r>
              <a:rPr lang="de-CH" sz="1400" b="1" dirty="0" smtClean="0">
                <a:solidFill>
                  <a:srgbClr val="000000"/>
                </a:solidFill>
                <a:cs typeface="Arial" pitchFamily="34" charset="0"/>
              </a:rPr>
              <a:t>Global partner ship ABB as a partner</a:t>
            </a: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:</a:t>
            </a: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Partner for full system delivery (buses + chargers)</a:t>
            </a: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000000"/>
                </a:solidFill>
                <a:cs typeface="Arial" pitchFamily="34" charset="0"/>
              </a:rPr>
              <a:t>Experienced, dedicated Product group for DC fast </a:t>
            </a: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Charging</a:t>
            </a: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Turn key delivery of infra projects</a:t>
            </a: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de-CH" sz="14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Experienced service organization</a:t>
            </a: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de-CH" sz="14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Global expert on local grids (low and medium voltage)</a:t>
            </a:r>
          </a:p>
          <a:p>
            <a:pPr algn="ctr">
              <a:spcBef>
                <a:spcPts val="0"/>
              </a:spcBef>
              <a:buClr>
                <a:srgbClr val="002897"/>
              </a:buClr>
              <a:buSzPct val="70000"/>
            </a:pPr>
            <a:endParaRPr lang="de-CH" sz="14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cs typeface="Arial" pitchFamily="34" charset="0"/>
              </a:rPr>
              <a:t>Strong partner for testing and R&amp;D</a:t>
            </a:r>
            <a:endParaRPr lang="de-CH" sz="1400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spcBef>
                <a:spcPts val="0"/>
              </a:spcBef>
              <a:buClr>
                <a:srgbClr val="002897"/>
              </a:buClr>
              <a:buSzPct val="70000"/>
            </a:pPr>
            <a:endParaRPr lang="de-CH" sz="14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buClr>
                <a:srgbClr val="002897"/>
              </a:buClr>
              <a:buSzPct val="70000"/>
              <a:buFont typeface="Arial" panose="020B0604020202020204" pitchFamily="34" charset="0"/>
              <a:buChar char="•"/>
            </a:pPr>
            <a:endParaRPr lang="de-CH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201887"/>
            <a:ext cx="4793414" cy="54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55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altLang="en-US" dirty="0" smtClean="0"/>
              <a:t>Product portfolio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accent1"/>
                </a:solidFill>
              </a:rPr>
              <a:t>ABB offers complete solutions for </a:t>
            </a:r>
            <a:r>
              <a:rPr lang="en-US" altLang="en-US" dirty="0" err="1" smtClean="0">
                <a:solidFill>
                  <a:schemeClr val="accent1"/>
                </a:solidFill>
              </a:rPr>
              <a:t>eBus</a:t>
            </a:r>
            <a:r>
              <a:rPr lang="en-US" altLang="en-US" dirty="0" smtClean="0">
                <a:solidFill>
                  <a:schemeClr val="accent1"/>
                </a:solidFill>
              </a:rPr>
              <a:t> charging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4950" y="1268413"/>
          <a:ext cx="8658224" cy="5072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03"/>
                <a:gridCol w="2304441"/>
                <a:gridCol w="2376455"/>
                <a:gridCol w="2393025"/>
              </a:tblGrid>
              <a:tr h="16564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power platform</a:t>
                      </a:r>
                      <a:endParaRPr lang="en-US" sz="16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Overnight charging 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CCS / 50 – 150kW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Opportunity charging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150 -450kW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Separate MV transformer station</a:t>
                      </a:r>
                    </a:p>
                    <a:p>
                      <a:pPr marL="0" algn="ctr" defTabSz="914400" rtl="0" eaLnBrk="1" latinLnBrk="0" hangingPunct="1"/>
                      <a:endParaRPr 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841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Connectivity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Globally compliant server architecture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IT system integration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Web modules</a:t>
                      </a:r>
                      <a:r>
                        <a:rPr lang="en-US" sz="1600" baseline="0" dirty="0" smtClean="0"/>
                        <a:t> &amp; </a:t>
                      </a:r>
                      <a:r>
                        <a:rPr lang="en-US" sz="1600" dirty="0" smtClean="0"/>
                        <a:t>statistics</a:t>
                      </a:r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717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Service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28" marB="45728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ABB global</a:t>
                      </a:r>
                      <a:r>
                        <a:rPr lang="en-US" sz="1600" baseline="0" dirty="0" smtClean="0"/>
                        <a:t> NOC support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</a:t>
                      </a:r>
                      <a:r>
                        <a:rPr lang="en-US" sz="1600" baseline="0" dirty="0" smtClean="0"/>
                        <a:t> 250 trained local ABB experts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party training for partners</a:t>
                      </a:r>
                      <a:endParaRPr lang="en-US" sz="1600" dirty="0"/>
                    </a:p>
                  </a:txBody>
                  <a:tcPr marL="91447" marR="91447" marT="45728" marB="4572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1993900" y="1844675"/>
            <a:ext cx="1944688" cy="952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64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1863124"/>
            <a:ext cx="56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313238" y="1844675"/>
            <a:ext cx="1966912" cy="952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19888" y="1857375"/>
            <a:ext cx="1944687" cy="9255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93900" y="3535363"/>
            <a:ext cx="1944688" cy="1000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68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225" y="4048125"/>
            <a:ext cx="4635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9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713" y="3778250"/>
            <a:ext cx="7842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70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238" y="3735388"/>
            <a:ext cx="53657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335463" y="3535363"/>
            <a:ext cx="1944687" cy="1000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7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3584575"/>
            <a:ext cx="15033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22788" y="3702050"/>
            <a:ext cx="1547812" cy="836613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/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sz="1400" b="1" dirty="0">
                <a:solidFill>
                  <a:schemeClr val="bg1"/>
                </a:solidFill>
              </a:rPr>
              <a:t>API platform</a:t>
            </a:r>
          </a:p>
          <a:p>
            <a:pPr algn="ctr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sz="1400" b="1" dirty="0">
                <a:solidFill>
                  <a:schemeClr val="bg1"/>
                </a:solidFill>
              </a:rPr>
              <a:t>&gt; 50 successful integrations</a:t>
            </a:r>
            <a:br>
              <a:rPr lang="en-US" sz="1400" b="1" dirty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96075" y="3535363"/>
            <a:ext cx="1944688" cy="1000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93900" y="5229225"/>
            <a:ext cx="1944688" cy="1035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76" name="Picture 8" descr="http://www07.abb.com/images/librariesprovider107/default-album/abb-charger-care-network-operation-center.jpg?sfvrsn=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175" y="5310188"/>
            <a:ext cx="113506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335463" y="5229225"/>
            <a:ext cx="1944687" cy="1035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78" name="Picture 20" descr="image00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525" y="5319713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6696075" y="5229225"/>
            <a:ext cx="1944688" cy="1035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>
              <a:spcBef>
                <a:spcPts val="11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1180" name="Picture 2" descr="http://www07.abb.com/images/librariesprovider104/Service/abb-dcs-training.jpg?sfvrsn=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5341938"/>
            <a:ext cx="152241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86" name="Picture 45" descr="4EVC202401-PIEN_Galaxy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3735388"/>
            <a:ext cx="107156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613" y="3584575"/>
            <a:ext cx="982662" cy="70802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968" y="1894623"/>
            <a:ext cx="11525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37" y="1925423"/>
            <a:ext cx="5143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675" y="1855573"/>
            <a:ext cx="56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275" y="1863923"/>
            <a:ext cx="520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386" y="1894496"/>
            <a:ext cx="376427" cy="8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9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Hvilken forretningsmodell bør legges til grunn i testen ‐ </a:t>
            </a:r>
            <a:r>
              <a:rPr lang="nb-NO" dirty="0" err="1"/>
              <a:t>dvs</a:t>
            </a:r>
            <a:r>
              <a:rPr lang="nb-NO" dirty="0"/>
              <a:t> hvem skal </a:t>
            </a:r>
            <a:r>
              <a:rPr lang="nb-NO" dirty="0" smtClean="0"/>
              <a:t>eie/drifte/vedlikeholde de </a:t>
            </a:r>
            <a:r>
              <a:rPr lang="nb-NO" dirty="0"/>
              <a:t>ulike elementene i elbussens økosystem? Dette også for å sikre:</a:t>
            </a:r>
          </a:p>
          <a:p>
            <a:pPr lvl="1"/>
            <a:r>
              <a:rPr lang="nb-NO" dirty="0" smtClean="0"/>
              <a:t>en </a:t>
            </a:r>
            <a:r>
              <a:rPr lang="nb-NO" dirty="0"/>
              <a:t>test som gir mest mulig relevant læring for mange aktører</a:t>
            </a:r>
          </a:p>
          <a:p>
            <a:pPr lvl="1"/>
            <a:r>
              <a:rPr lang="nb-NO" dirty="0" smtClean="0"/>
              <a:t>tilstrekkelig </a:t>
            </a:r>
            <a:r>
              <a:rPr lang="nb-NO" dirty="0"/>
              <a:t>dynamikk med tanke på rask teknologiutvikling (f.eks. lengde </a:t>
            </a:r>
            <a:r>
              <a:rPr lang="nb-NO" dirty="0" smtClean="0"/>
              <a:t>og innretning </a:t>
            </a:r>
            <a:r>
              <a:rPr lang="nb-NO" dirty="0"/>
              <a:t>på kontrakter</a:t>
            </a:r>
            <a:r>
              <a:rPr lang="nb-NO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endParaRPr lang="nb-NO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Ruter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5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>
            <a:grpSpLocks/>
          </p:cNvGrpSpPr>
          <p:nvPr/>
        </p:nvGrpSpPr>
        <p:grpSpPr bwMode="auto">
          <a:xfrm>
            <a:off x="3268663" y="2489200"/>
            <a:ext cx="2598737" cy="2606675"/>
            <a:chOff x="7851427" y="2344297"/>
            <a:chExt cx="2585146" cy="2607504"/>
          </a:xfrm>
        </p:grpSpPr>
        <p:cxnSp>
          <p:nvCxnSpPr>
            <p:cNvPr id="85" name="Straight Connector 84"/>
            <p:cNvCxnSpPr>
              <a:stCxn id="93" idx="1"/>
              <a:endCxn id="94" idx="1"/>
            </p:cNvCxnSpPr>
            <p:nvPr/>
          </p:nvCxnSpPr>
          <p:spPr>
            <a:xfrm flipV="1">
              <a:off x="8230434" y="2725418"/>
              <a:ext cx="0" cy="95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93" idx="0"/>
              <a:endCxn id="94" idx="0"/>
            </p:cNvCxnSpPr>
            <p:nvPr/>
          </p:nvCxnSpPr>
          <p:spPr>
            <a:xfrm flipV="1">
              <a:off x="9144789" y="2344297"/>
              <a:ext cx="0" cy="111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3" idx="7"/>
              <a:endCxn id="94" idx="7"/>
            </p:cNvCxnSpPr>
            <p:nvPr/>
          </p:nvCxnSpPr>
          <p:spPr>
            <a:xfrm flipV="1">
              <a:off x="10057566" y="2725418"/>
              <a:ext cx="0" cy="95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94" idx="6"/>
              <a:endCxn id="93" idx="6"/>
            </p:cNvCxnSpPr>
            <p:nvPr/>
          </p:nvCxnSpPr>
          <p:spPr>
            <a:xfrm>
              <a:off x="10436573" y="3648050"/>
              <a:ext cx="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94" idx="5"/>
              <a:endCxn id="93" idx="5"/>
            </p:cNvCxnSpPr>
            <p:nvPr/>
          </p:nvCxnSpPr>
          <p:spPr>
            <a:xfrm flipV="1">
              <a:off x="10057566" y="4562740"/>
              <a:ext cx="0" cy="79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94" idx="4"/>
              <a:endCxn id="93" idx="4"/>
            </p:cNvCxnSpPr>
            <p:nvPr/>
          </p:nvCxnSpPr>
          <p:spPr>
            <a:xfrm flipV="1">
              <a:off x="9144789" y="4940685"/>
              <a:ext cx="0" cy="111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endCxn id="93" idx="3"/>
            </p:cNvCxnSpPr>
            <p:nvPr/>
          </p:nvCxnSpPr>
          <p:spPr>
            <a:xfrm flipH="1">
              <a:off x="8230434" y="4133979"/>
              <a:ext cx="445334" cy="42876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4" idx="2"/>
              <a:endCxn id="93" idx="2"/>
            </p:cNvCxnSpPr>
            <p:nvPr/>
          </p:nvCxnSpPr>
          <p:spPr>
            <a:xfrm>
              <a:off x="7851427" y="3648050"/>
              <a:ext cx="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7851427" y="2355414"/>
              <a:ext cx="2585146" cy="2585272"/>
            </a:xfrm>
            <a:prstGeom prst="ellipse">
              <a:avLst/>
            </a:prstGeom>
            <a:solidFill>
              <a:srgbClr val="C7EBCB">
                <a:alpha val="56000"/>
              </a:srgb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9388" indent="-179388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100"/>
                </a:spcBef>
                <a:buClr>
                  <a:srgbClr val="002897"/>
                </a:buClr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851427" y="2344297"/>
              <a:ext cx="2585146" cy="26075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Clr>
                  <a:srgbClr val="002897"/>
                </a:buClr>
                <a:buSzPct val="70000"/>
                <a:defRPr/>
              </a:pPr>
              <a:r>
                <a:rPr lang="en-US" sz="1600" b="1" dirty="0">
                  <a:solidFill>
                    <a:srgbClr val="147F84"/>
                  </a:solidFill>
                  <a:cs typeface="Arial" pitchFamily="34" charset="0"/>
                </a:rPr>
                <a:t>Connected Services</a:t>
              </a:r>
            </a:p>
          </p:txBody>
        </p:sp>
      </p:grpSp>
      <p:sp>
        <p:nvSpPr>
          <p:cNvPr id="273411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125"/>
          </a:xfrm>
        </p:spPr>
        <p:txBody>
          <a:bodyPr/>
          <a:lstStyle/>
          <a:p>
            <a:r>
              <a:rPr lang="en-US" altLang="en-US" smtClean="0"/>
              <a:t>Our view - Three Keys to EVs</a:t>
            </a:r>
            <a:br>
              <a:rPr lang="en-US" altLang="en-US" smtClean="0"/>
            </a:br>
            <a:endParaRPr lang="en-US" altLang="en-US" smtClean="0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519363" y="1044575"/>
            <a:ext cx="5724525" cy="3081338"/>
            <a:chOff x="2446979" y="1044027"/>
            <a:chExt cx="5725421" cy="3081992"/>
          </a:xfrm>
        </p:grpSpPr>
        <p:pic>
          <p:nvPicPr>
            <p:cNvPr id="2052" name="Picture 4" descr="http://techportal.eere.energy.gov/images/techcat_icons/icon_transmission.gif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979" y="1044027"/>
              <a:ext cx="1736901" cy="173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175755" y="1533081"/>
              <a:ext cx="2592794" cy="2592938"/>
            </a:xfrm>
            <a:prstGeom prst="ellipse">
              <a:avLst/>
            </a:prstGeom>
            <a:solidFill>
              <a:schemeClr val="tx2">
                <a:alpha val="48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2897"/>
                </a:buClr>
                <a:buSzPct val="70000"/>
                <a:defRPr/>
              </a:pPr>
              <a:endParaRPr lang="en-US" altLang="en-US" sz="1600" smtClean="0">
                <a:solidFill>
                  <a:srgbClr val="00555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3467" name="Rectangle 15"/>
            <p:cNvSpPr>
              <a:spLocks noChangeArrowheads="1"/>
            </p:cNvSpPr>
            <p:nvPr/>
          </p:nvSpPr>
          <p:spPr bwMode="auto">
            <a:xfrm>
              <a:off x="3607816" y="2389116"/>
              <a:ext cx="17281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Grid-side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Functionality </a:t>
              </a:r>
            </a:p>
          </p:txBody>
        </p:sp>
        <p:sp>
          <p:nvSpPr>
            <p:cNvPr id="273468" name="Rectangle 20"/>
            <p:cNvSpPr>
              <a:spLocks noChangeArrowheads="1"/>
            </p:cNvSpPr>
            <p:nvPr/>
          </p:nvSpPr>
          <p:spPr bwMode="auto">
            <a:xfrm>
              <a:off x="5119984" y="1880062"/>
              <a:ext cx="305241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>
                  <a:solidFill>
                    <a:srgbClr val="002897"/>
                  </a:solidFill>
                </a:rPr>
                <a:t>Demand response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>
                  <a:solidFill>
                    <a:srgbClr val="002897"/>
                  </a:solidFill>
                </a:rPr>
                <a:t>Distribution system management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>
                  <a:solidFill>
                    <a:srgbClr val="002897"/>
                  </a:solidFill>
                </a:rPr>
                <a:t>Using alternative energy sources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256088" y="2890838"/>
            <a:ext cx="4492625" cy="2890837"/>
            <a:chOff x="4183880" y="2891021"/>
            <a:chExt cx="4492576" cy="2891182"/>
          </a:xfrm>
        </p:grpSpPr>
        <p:pic>
          <p:nvPicPr>
            <p:cNvPr id="27346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298" y="2891021"/>
              <a:ext cx="927790" cy="246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183880" y="3189507"/>
              <a:ext cx="2592359" cy="2592696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2897"/>
                </a:buClr>
                <a:buSzPct val="70000"/>
                <a:defRPr/>
              </a:pPr>
              <a:endParaRPr lang="en-US" altLang="en-US" smtClea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3463" name="Rectangle 7"/>
            <p:cNvSpPr>
              <a:spLocks noChangeArrowheads="1"/>
            </p:cNvSpPr>
            <p:nvPr/>
          </p:nvSpPr>
          <p:spPr bwMode="auto">
            <a:xfrm>
              <a:off x="4844033" y="4126019"/>
              <a:ext cx="172819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 dirty="0">
                  <a:solidFill>
                    <a:srgbClr val="002897"/>
                  </a:solidFill>
                </a:rPr>
                <a:t>Charger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 dirty="0">
                  <a:solidFill>
                    <a:srgbClr val="002897"/>
                  </a:solidFill>
                </a:rPr>
                <a:t>Management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 dirty="0">
                  <a:solidFill>
                    <a:srgbClr val="002897"/>
                  </a:solidFill>
                </a:rPr>
                <a:t>Functionality </a:t>
              </a:r>
            </a:p>
          </p:txBody>
        </p:sp>
        <p:sp>
          <p:nvSpPr>
            <p:cNvPr id="273464" name="Rectangle 21"/>
            <p:cNvSpPr>
              <a:spLocks noChangeArrowheads="1"/>
            </p:cNvSpPr>
            <p:nvPr/>
          </p:nvSpPr>
          <p:spPr bwMode="auto">
            <a:xfrm>
              <a:off x="5624040" y="5140992"/>
              <a:ext cx="305241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Hardware and software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Charge(r) management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Charge(r) maintenance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58863" y="3189288"/>
            <a:ext cx="3844925" cy="2760662"/>
            <a:chOff x="987448" y="3189915"/>
            <a:chExt cx="3844504" cy="2759365"/>
          </a:xfrm>
        </p:grpSpPr>
        <p:pic>
          <p:nvPicPr>
            <p:cNvPr id="2050" name="Picture 2" descr="http://shelly.wpengine.com/wp-content/uploads/2013/04/gray_people_icons_free_ubersocialmedia.jp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472" y="5015412"/>
              <a:ext cx="1406296" cy="933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239848" y="3189915"/>
              <a:ext cx="2592104" cy="2592756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9388" indent="-179388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3459" name="Rectangle 16"/>
            <p:cNvSpPr>
              <a:spLocks noChangeArrowheads="1"/>
            </p:cNvSpPr>
            <p:nvPr/>
          </p:nvSpPr>
          <p:spPr bwMode="auto">
            <a:xfrm>
              <a:off x="2627784" y="4243948"/>
              <a:ext cx="17281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Consumer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Functionality </a:t>
              </a:r>
            </a:p>
          </p:txBody>
        </p:sp>
        <p:sp>
          <p:nvSpPr>
            <p:cNvPr id="273460" name="Rectangle 22"/>
            <p:cNvSpPr>
              <a:spLocks noChangeArrowheads="1"/>
            </p:cNvSpPr>
            <p:nvPr/>
          </p:nvSpPr>
          <p:spPr bwMode="auto">
            <a:xfrm>
              <a:off x="987448" y="3664661"/>
              <a:ext cx="305241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>
                  <a:solidFill>
                    <a:srgbClr val="002897"/>
                  </a:solidFill>
                </a:rPr>
                <a:t>Authentication and billing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>
                  <a:solidFill>
                    <a:srgbClr val="002897"/>
                  </a:solidFill>
                </a:rPr>
                <a:t>Subscriber management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>
                  <a:solidFill>
                    <a:srgbClr val="002897"/>
                  </a:solidFill>
                </a:rPr>
                <a:t>Operational B2C services</a:t>
              </a:r>
            </a:p>
          </p:txBody>
        </p: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166688" y="4651375"/>
            <a:ext cx="1422400" cy="1549400"/>
            <a:chOff x="167382" y="4651425"/>
            <a:chExt cx="1420992" cy="1548683"/>
          </a:xfrm>
        </p:grpSpPr>
        <p:pic>
          <p:nvPicPr>
            <p:cNvPr id="32" name="Picture 2" descr="https://encrypted-tbn3.gstatic.com/images?q=tbn:ANd9GcRPeO3GN1SVqup46Qcaqob5lYQ9qVOFOHKFWNupY3cp1tcYHR5xeA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82" y="4981919"/>
              <a:ext cx="1061423" cy="88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www.crunchbase.com/assets/images/resized/0012/9220/129220v2-max-250x250.jpg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36" y="4773282"/>
              <a:ext cx="7191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 descr="https://encrypted-tbn3.gstatic.com/images?q=tbn:ANd9GcQukPuXzT8qyCZ2frb0HmhcjpVIsOfwsBdbNCOzPCqt-_wHJrAP"/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23" y="5638130"/>
              <a:ext cx="936625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9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59" y="5949280"/>
              <a:ext cx="504056" cy="25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7"/>
            <p:cNvPicPr>
              <a:picLocks noChangeAspect="1" noChangeArrowheads="1"/>
            </p:cNvPicPr>
            <p:nvPr/>
          </p:nvPicPr>
          <p:blipFill>
            <a:blip r:embed="rId10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54" y="4651425"/>
              <a:ext cx="513481" cy="50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5954713" y="682625"/>
            <a:ext cx="2809875" cy="1938338"/>
            <a:chOff x="5954757" y="683198"/>
            <a:chExt cx="2809965" cy="1937081"/>
          </a:xfrm>
        </p:grpSpPr>
        <p:pic>
          <p:nvPicPr>
            <p:cNvPr id="107" name="Picture 43" descr="http://etap.com/renewable-energy/renewable-energy-images/operate-solar-farms-with-etap.jpg"/>
            <p:cNvPicPr>
              <a:picLocks noChangeAspect="1" noChangeArrowheads="1"/>
            </p:cNvPicPr>
            <p:nvPr/>
          </p:nvPicPr>
          <p:blipFill>
            <a:blip r:embed="rId11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070" y="1700808"/>
              <a:ext cx="1075652" cy="73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" descr="https://encrypted-tbn3.gstatic.com/images?q=tbn:ANd9GcRTrJ-7epLAqwK9fCl0lXmFfq5HTS0Dnu2goS5uljOOBP0pjT92RQ"/>
            <p:cNvPicPr>
              <a:picLocks noChangeAspect="1" noChangeArrowheads="1"/>
            </p:cNvPicPr>
            <p:nvPr/>
          </p:nvPicPr>
          <p:blipFill>
            <a:blip r:embed="rId1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538" y="1083176"/>
              <a:ext cx="659616" cy="26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8" descr="http://www.smeadvisor.com/wp-content/uploads/2012/06/HP-logo.jpg"/>
            <p:cNvPicPr>
              <a:picLocks noChangeAspect="1" noChangeArrowheads="1"/>
            </p:cNvPicPr>
            <p:nvPr/>
          </p:nvPicPr>
          <p:blipFill>
            <a:blip r:embed="rId1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797" y="1246300"/>
              <a:ext cx="35401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https://encrypted-tbn2.gstatic.com/images?q=tbn:ANd9GcTGOda_rjmr0g-ZspQSH2CVwsP3qKPeYJpR_aNtNywv1SFpUB0AUA"/>
            <p:cNvPicPr>
              <a:picLocks noChangeAspect="1" noChangeArrowheads="1"/>
            </p:cNvPicPr>
            <p:nvPr/>
          </p:nvPicPr>
          <p:blipFill>
            <a:blip r:embed="rId1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757" y="683198"/>
              <a:ext cx="930217" cy="53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0" descr="GridPoint logo"/>
            <p:cNvPicPr>
              <a:picLocks noChangeAspect="1" noChangeArrowheads="1"/>
            </p:cNvPicPr>
            <p:nvPr/>
          </p:nvPicPr>
          <p:blipFill>
            <a:blip r:embed="rId1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498" y="795533"/>
              <a:ext cx="1103312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39" descr="http://www04.abb.com/global/seitp/seitp202.nsf/c71c66c1f02e6575c125711f004660e6/b6b2264e6e2e73ccc125773c0039b5f2/$FILE/ABB+string+inverter.jpg"/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2193334"/>
              <a:ext cx="256392" cy="42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832725" y="4702175"/>
            <a:ext cx="1098550" cy="1412875"/>
            <a:chOff x="7860719" y="4764455"/>
            <a:chExt cx="1097631" cy="14133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719" y="4764455"/>
              <a:ext cx="1070421" cy="542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346" y="5832419"/>
              <a:ext cx="960274" cy="345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1"/>
            <p:cNvPicPr>
              <a:picLocks noChangeAspect="1" noChangeArrowheads="1"/>
            </p:cNvPicPr>
            <p:nvPr/>
          </p:nvPicPr>
          <p:blipFill>
            <a:blip r:embed="rId19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552" y="5366380"/>
              <a:ext cx="625798" cy="240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419100" y="2500313"/>
            <a:ext cx="5476875" cy="2584450"/>
            <a:chOff x="418396" y="2500038"/>
            <a:chExt cx="5477571" cy="2585146"/>
          </a:xfrm>
        </p:grpSpPr>
        <p:grpSp>
          <p:nvGrpSpPr>
            <p:cNvPr id="273419" name="Group 3"/>
            <p:cNvGrpSpPr>
              <a:grpSpLocks/>
            </p:cNvGrpSpPr>
            <p:nvPr/>
          </p:nvGrpSpPr>
          <p:grpSpPr bwMode="auto">
            <a:xfrm>
              <a:off x="418396" y="2500038"/>
              <a:ext cx="5477571" cy="2585146"/>
              <a:chOff x="418396" y="2500038"/>
              <a:chExt cx="5477571" cy="2585146"/>
            </a:xfrm>
          </p:grpSpPr>
          <p:grpSp>
            <p:nvGrpSpPr>
              <p:cNvPr id="273421" name="Group 52"/>
              <p:cNvGrpSpPr>
                <a:grpSpLocks/>
              </p:cNvGrpSpPr>
              <p:nvPr/>
            </p:nvGrpSpPr>
            <p:grpSpPr bwMode="auto">
              <a:xfrm>
                <a:off x="418396" y="2500038"/>
                <a:ext cx="5477571" cy="2585146"/>
                <a:chOff x="418396" y="2500038"/>
                <a:chExt cx="5477571" cy="2585146"/>
              </a:xfrm>
            </p:grpSpPr>
            <p:grpSp>
              <p:nvGrpSpPr>
                <p:cNvPr id="273423" name="Group 53"/>
                <p:cNvGrpSpPr>
                  <a:grpSpLocks/>
                </p:cNvGrpSpPr>
                <p:nvPr/>
              </p:nvGrpSpPr>
              <p:grpSpPr bwMode="auto">
                <a:xfrm>
                  <a:off x="3262317" y="2500038"/>
                  <a:ext cx="2633650" cy="2585146"/>
                  <a:chOff x="7830746" y="2355793"/>
                  <a:chExt cx="2633650" cy="2585146"/>
                </a:xfrm>
              </p:grpSpPr>
              <p:cxnSp>
                <p:nvCxnSpPr>
                  <p:cNvPr id="59" name="Straight Connector 58"/>
                  <p:cNvCxnSpPr>
                    <a:stCxn id="70" idx="1"/>
                    <a:endCxn id="71" idx="1"/>
                  </p:cNvCxnSpPr>
                  <p:nvPr/>
                </p:nvCxnSpPr>
                <p:spPr>
                  <a:xfrm>
                    <a:off x="8230500" y="2733720"/>
                    <a:ext cx="446144" cy="45414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>
                    <a:stCxn id="70" idx="0"/>
                    <a:endCxn id="71" idx="0"/>
                  </p:cNvCxnSpPr>
                  <p:nvPr/>
                </p:nvCxnSpPr>
                <p:spPr>
                  <a:xfrm>
                    <a:off x="9143428" y="2355793"/>
                    <a:ext cx="0" cy="63834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>
                    <a:stCxn id="70" idx="7"/>
                    <a:endCxn id="71" idx="7"/>
                  </p:cNvCxnSpPr>
                  <p:nvPr/>
                </p:nvCxnSpPr>
                <p:spPr>
                  <a:xfrm flipH="1">
                    <a:off x="9611801" y="2733720"/>
                    <a:ext cx="446144" cy="45414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>
                    <a:stCxn id="71" idx="6"/>
                    <a:endCxn id="70" idx="6"/>
                  </p:cNvCxnSpPr>
                  <p:nvPr/>
                </p:nvCxnSpPr>
                <p:spPr>
                  <a:xfrm flipV="1">
                    <a:off x="9805500" y="3648366"/>
                    <a:ext cx="630317" cy="635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>
                    <a:stCxn id="71" idx="5"/>
                    <a:endCxn id="70" idx="5"/>
                  </p:cNvCxnSpPr>
                  <p:nvPr/>
                </p:nvCxnSpPr>
                <p:spPr>
                  <a:xfrm>
                    <a:off x="9611801" y="4123156"/>
                    <a:ext cx="446144" cy="4398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>
                    <a:stCxn id="71" idx="4"/>
                    <a:endCxn id="70" idx="4"/>
                  </p:cNvCxnSpPr>
                  <p:nvPr/>
                </p:nvCxnSpPr>
                <p:spPr>
                  <a:xfrm>
                    <a:off x="9143428" y="4316883"/>
                    <a:ext cx="0" cy="6240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endCxn id="70" idx="3"/>
                  </p:cNvCxnSpPr>
                  <p:nvPr/>
                </p:nvCxnSpPr>
                <p:spPr>
                  <a:xfrm flipH="1">
                    <a:off x="8230500" y="4134272"/>
                    <a:ext cx="446144" cy="42874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>
                    <a:stCxn id="71" idx="2"/>
                    <a:endCxn id="70" idx="2"/>
                  </p:cNvCxnSpPr>
                  <p:nvPr/>
                </p:nvCxnSpPr>
                <p:spPr>
                  <a:xfrm flipH="1" flipV="1">
                    <a:off x="7851039" y="3648366"/>
                    <a:ext cx="630318" cy="635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Oval 69"/>
                  <p:cNvSpPr/>
                  <p:nvPr/>
                </p:nvSpPr>
                <p:spPr>
                  <a:xfrm>
                    <a:off x="7851039" y="2355793"/>
                    <a:ext cx="2584779" cy="2585146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  <a:alpha val="56000"/>
                    </a:schemeClr>
                  </a:solidFill>
                  <a:ln w="1905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 marL="179388" indent="-179388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ts val="1100"/>
                      </a:spcBef>
                      <a:buClr>
                        <a:srgbClr val="002897"/>
                      </a:buClr>
                      <a:defRPr/>
                    </a:pPr>
                    <a:endParaRPr lang="en-US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8481357" y="2994140"/>
                    <a:ext cx="1324143" cy="132274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555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buClr>
                        <a:srgbClr val="002897"/>
                      </a:buClr>
                      <a:buSzPct val="70000"/>
                      <a:defRPr/>
                    </a:pPr>
                    <a:endParaRPr lang="en-US" altLang="en-US" sz="1200" smtClean="0">
                      <a:solidFill>
                        <a:srgbClr val="147F84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437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8342120" y="2604343"/>
                    <a:ext cx="812769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>
                        <a:srgbClr val="002897"/>
                      </a:buClr>
                      <a:buFontTx/>
                      <a:buNone/>
                    </a:pPr>
                    <a:r>
                      <a:rPr lang="en-US" altLang="en-US" sz="900">
                        <a:solidFill>
                          <a:srgbClr val="002897"/>
                        </a:solidFill>
                      </a:rPr>
                      <a:t>OpenADR</a:t>
                    </a:r>
                  </a:p>
                </p:txBody>
              </p:sp>
              <p:sp>
                <p:nvSpPr>
                  <p:cNvPr id="273438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9126890" y="2604343"/>
                    <a:ext cx="812769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>
                        <a:srgbClr val="002897"/>
                      </a:buClr>
                      <a:buFontTx/>
                      <a:buNone/>
                    </a:pPr>
                    <a:r>
                      <a:rPr lang="en-US" altLang="en-US" sz="900">
                        <a:solidFill>
                          <a:srgbClr val="002897"/>
                        </a:solidFill>
                      </a:rPr>
                      <a:t>SEP2.0a/b</a:t>
                    </a:r>
                  </a:p>
                </p:txBody>
              </p:sp>
              <p:sp>
                <p:nvSpPr>
                  <p:cNvPr id="273439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9651627" y="3885679"/>
                    <a:ext cx="812769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>
                        <a:srgbClr val="002897"/>
                      </a:buClr>
                      <a:buFontTx/>
                      <a:buNone/>
                    </a:pPr>
                    <a:r>
                      <a:rPr lang="en-US" altLang="en-US" sz="900">
                        <a:solidFill>
                          <a:srgbClr val="002897"/>
                        </a:solidFill>
                      </a:rPr>
                      <a:t>OCPP</a:t>
                    </a:r>
                  </a:p>
                </p:txBody>
              </p:sp>
              <p:sp>
                <p:nvSpPr>
                  <p:cNvPr id="273440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7830746" y="3922663"/>
                    <a:ext cx="812769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>
                        <a:srgbClr val="002897"/>
                      </a:buClr>
                      <a:buFontTx/>
                      <a:buNone/>
                    </a:pPr>
                    <a:r>
                      <a:rPr lang="en-US" altLang="en-US" sz="900">
                        <a:solidFill>
                          <a:srgbClr val="002897"/>
                        </a:solidFill>
                      </a:rPr>
                      <a:t>OCPP</a:t>
                    </a:r>
                  </a:p>
                </p:txBody>
              </p:sp>
              <p:sp>
                <p:nvSpPr>
                  <p:cNvPr id="273441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8355483" y="4461743"/>
                    <a:ext cx="812769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>
                        <a:srgbClr val="002897"/>
                      </a:buClr>
                      <a:buFontTx/>
                      <a:buNone/>
                    </a:pPr>
                    <a:r>
                      <a:rPr lang="en-US" altLang="en-US" sz="900">
                        <a:solidFill>
                          <a:srgbClr val="002897"/>
                        </a:solidFill>
                      </a:rPr>
                      <a:t>POIAPI</a:t>
                    </a:r>
                  </a:p>
                </p:txBody>
              </p:sp>
              <p:sp>
                <p:nvSpPr>
                  <p:cNvPr id="273442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9147571" y="4461743"/>
                    <a:ext cx="812769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SzPct val="70000"/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>
                        <a:srgbClr val="002897"/>
                      </a:buClr>
                      <a:buFontTx/>
                      <a:buNone/>
                    </a:pPr>
                    <a:r>
                      <a:rPr lang="en-US" altLang="en-US" sz="900">
                        <a:solidFill>
                          <a:srgbClr val="002897"/>
                        </a:solidFill>
                      </a:rPr>
                      <a:t>ISO15118</a:t>
                    </a:r>
                  </a:p>
                </p:txBody>
              </p:sp>
            </p:grpSp>
            <p:sp>
              <p:nvSpPr>
                <p:cNvPr id="273424" name="Rectangle 55"/>
                <p:cNvSpPr>
                  <a:spLocks noChangeArrowheads="1"/>
                </p:cNvSpPr>
                <p:nvPr/>
              </p:nvSpPr>
              <p:spPr bwMode="auto">
                <a:xfrm>
                  <a:off x="418396" y="2977207"/>
                  <a:ext cx="244169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 b="1">
                      <a:solidFill>
                        <a:srgbClr val="002897"/>
                      </a:solidFill>
                    </a:rPr>
                    <a:t>Integration platform (APIs)</a:t>
                  </a:r>
                </a:p>
              </p:txBody>
            </p: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05720" y="3289237"/>
                  <a:ext cx="226565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771370" y="3289237"/>
                  <a:ext cx="496951" cy="16832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Oval 82"/>
              <p:cNvSpPr/>
              <p:nvPr/>
            </p:nvSpPr>
            <p:spPr>
              <a:xfrm rot="1185089">
                <a:off x="3265146" y="3417860"/>
                <a:ext cx="119077" cy="120682"/>
              </a:xfrm>
              <a:prstGeom prst="ellipse">
                <a:avLst/>
              </a:prstGeom>
              <a:solidFill>
                <a:srgbClr val="00555F"/>
              </a:solidFill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179388" indent="-179388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ts val="1100"/>
                  </a:spcBef>
                  <a:buClr>
                    <a:srgbClr val="002897"/>
                  </a:buClr>
                  <a:defRPr/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73420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865" y="3331911"/>
              <a:ext cx="370554" cy="986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44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-0.0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04097 0.06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33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4653 0.064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>
            <a:grpSpLocks/>
          </p:cNvGrpSpPr>
          <p:nvPr/>
        </p:nvGrpSpPr>
        <p:grpSpPr bwMode="auto">
          <a:xfrm>
            <a:off x="3268663" y="2489200"/>
            <a:ext cx="2598737" cy="2606675"/>
            <a:chOff x="7851427" y="2344297"/>
            <a:chExt cx="2585146" cy="2607504"/>
          </a:xfrm>
        </p:grpSpPr>
        <p:cxnSp>
          <p:nvCxnSpPr>
            <p:cNvPr id="85" name="Straight Connector 84"/>
            <p:cNvCxnSpPr>
              <a:stCxn id="93" idx="1"/>
              <a:endCxn id="94" idx="1"/>
            </p:cNvCxnSpPr>
            <p:nvPr/>
          </p:nvCxnSpPr>
          <p:spPr>
            <a:xfrm flipV="1">
              <a:off x="8230434" y="2725418"/>
              <a:ext cx="0" cy="95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93" idx="0"/>
              <a:endCxn id="94" idx="0"/>
            </p:cNvCxnSpPr>
            <p:nvPr/>
          </p:nvCxnSpPr>
          <p:spPr>
            <a:xfrm flipV="1">
              <a:off x="9144789" y="2344297"/>
              <a:ext cx="0" cy="111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3" idx="7"/>
              <a:endCxn id="94" idx="7"/>
            </p:cNvCxnSpPr>
            <p:nvPr/>
          </p:nvCxnSpPr>
          <p:spPr>
            <a:xfrm flipV="1">
              <a:off x="10057566" y="2725418"/>
              <a:ext cx="0" cy="95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94" idx="6"/>
              <a:endCxn id="93" idx="6"/>
            </p:cNvCxnSpPr>
            <p:nvPr/>
          </p:nvCxnSpPr>
          <p:spPr>
            <a:xfrm>
              <a:off x="10436573" y="3648050"/>
              <a:ext cx="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94" idx="5"/>
              <a:endCxn id="93" idx="5"/>
            </p:cNvCxnSpPr>
            <p:nvPr/>
          </p:nvCxnSpPr>
          <p:spPr>
            <a:xfrm flipV="1">
              <a:off x="10057566" y="4562740"/>
              <a:ext cx="0" cy="79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94" idx="4"/>
              <a:endCxn id="93" idx="4"/>
            </p:cNvCxnSpPr>
            <p:nvPr/>
          </p:nvCxnSpPr>
          <p:spPr>
            <a:xfrm flipV="1">
              <a:off x="9144789" y="4940685"/>
              <a:ext cx="0" cy="111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endCxn id="93" idx="3"/>
            </p:cNvCxnSpPr>
            <p:nvPr/>
          </p:nvCxnSpPr>
          <p:spPr>
            <a:xfrm flipH="1">
              <a:off x="8230434" y="4133979"/>
              <a:ext cx="445334" cy="42876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4" idx="2"/>
              <a:endCxn id="93" idx="2"/>
            </p:cNvCxnSpPr>
            <p:nvPr/>
          </p:nvCxnSpPr>
          <p:spPr>
            <a:xfrm>
              <a:off x="7851427" y="3648050"/>
              <a:ext cx="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7851427" y="2355414"/>
              <a:ext cx="2585146" cy="2585272"/>
            </a:xfrm>
            <a:prstGeom prst="ellipse">
              <a:avLst/>
            </a:prstGeom>
            <a:solidFill>
              <a:srgbClr val="C7EBCB">
                <a:alpha val="56000"/>
              </a:srgb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9388" indent="-179388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100"/>
                </a:spcBef>
                <a:buClr>
                  <a:srgbClr val="002897"/>
                </a:buClr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851427" y="2344297"/>
              <a:ext cx="2585146" cy="26075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Clr>
                  <a:srgbClr val="002897"/>
                </a:buClr>
                <a:buSzPct val="70000"/>
                <a:defRPr/>
              </a:pPr>
              <a:r>
                <a:rPr lang="en-US" sz="1600" b="1" dirty="0">
                  <a:solidFill>
                    <a:srgbClr val="147F84"/>
                  </a:solidFill>
                  <a:cs typeface="Arial" pitchFamily="34" charset="0"/>
                </a:rPr>
                <a:t>Connected Services</a:t>
              </a:r>
            </a:p>
          </p:txBody>
        </p:sp>
      </p:grpSp>
      <p:sp>
        <p:nvSpPr>
          <p:cNvPr id="273411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928100" cy="1127125"/>
          </a:xfrm>
        </p:spPr>
        <p:txBody>
          <a:bodyPr/>
          <a:lstStyle/>
          <a:p>
            <a:r>
              <a:rPr lang="en-US" altLang="en-US" dirty="0" smtClean="0"/>
              <a:t>Our view - Three Keys to </a:t>
            </a:r>
            <a:r>
              <a:rPr lang="en-US" altLang="en-US" dirty="0" err="1" smtClean="0"/>
              <a:t>eBuses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519363" y="1044575"/>
            <a:ext cx="5724525" cy="3081338"/>
            <a:chOff x="2446979" y="1044027"/>
            <a:chExt cx="5725421" cy="3081992"/>
          </a:xfrm>
        </p:grpSpPr>
        <p:pic>
          <p:nvPicPr>
            <p:cNvPr id="2052" name="Picture 4" descr="http://techportal.eere.energy.gov/images/techcat_icons/icon_transmission.gif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979" y="1044027"/>
              <a:ext cx="1736901" cy="173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175755" y="1533081"/>
              <a:ext cx="2592794" cy="2592938"/>
            </a:xfrm>
            <a:prstGeom prst="ellipse">
              <a:avLst/>
            </a:prstGeom>
            <a:solidFill>
              <a:schemeClr val="tx2">
                <a:alpha val="48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2897"/>
                </a:buClr>
                <a:buSzPct val="70000"/>
                <a:defRPr/>
              </a:pPr>
              <a:endParaRPr lang="en-US" altLang="en-US" sz="1600" smtClean="0">
                <a:solidFill>
                  <a:srgbClr val="00555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3467" name="Rectangle 15"/>
            <p:cNvSpPr>
              <a:spLocks noChangeArrowheads="1"/>
            </p:cNvSpPr>
            <p:nvPr/>
          </p:nvSpPr>
          <p:spPr bwMode="auto">
            <a:xfrm>
              <a:off x="3607816" y="2389116"/>
              <a:ext cx="17281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Grid-side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Functionality </a:t>
              </a:r>
            </a:p>
          </p:txBody>
        </p:sp>
        <p:sp>
          <p:nvSpPr>
            <p:cNvPr id="273468" name="Rectangle 20"/>
            <p:cNvSpPr>
              <a:spLocks noChangeArrowheads="1"/>
            </p:cNvSpPr>
            <p:nvPr/>
          </p:nvSpPr>
          <p:spPr bwMode="auto">
            <a:xfrm>
              <a:off x="5119984" y="1880062"/>
              <a:ext cx="305241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Demand response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Distribution system management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Using alternative energy sources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58863" y="3189288"/>
            <a:ext cx="3844925" cy="2760662"/>
            <a:chOff x="987448" y="3189915"/>
            <a:chExt cx="3844504" cy="2759365"/>
          </a:xfrm>
        </p:grpSpPr>
        <p:pic>
          <p:nvPicPr>
            <p:cNvPr id="2050" name="Picture 2" descr="http://shelly.wpengine.com/wp-content/uploads/2013/04/gray_people_icons_free_ubersocialmedia.jpg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472" y="5015412"/>
              <a:ext cx="1406296" cy="933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239848" y="3189915"/>
              <a:ext cx="2592104" cy="2592756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9388" indent="-179388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3459" name="Rectangle 16"/>
            <p:cNvSpPr>
              <a:spLocks noChangeArrowheads="1"/>
            </p:cNvSpPr>
            <p:nvPr/>
          </p:nvSpPr>
          <p:spPr bwMode="auto">
            <a:xfrm>
              <a:off x="2627784" y="4243948"/>
              <a:ext cx="17281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Consumer</a:t>
              </a:r>
            </a:p>
            <a:p>
              <a:pPr algn="ctr" eaLnBrk="1" hangingPunct="1">
                <a:spcBef>
                  <a:spcPct val="0"/>
                </a:spcBef>
                <a:buClr>
                  <a:srgbClr val="002897"/>
                </a:buClr>
                <a:buFontTx/>
                <a:buNone/>
              </a:pPr>
              <a:r>
                <a:rPr lang="en-US" altLang="en-US" sz="1600">
                  <a:solidFill>
                    <a:srgbClr val="002897"/>
                  </a:solidFill>
                </a:rPr>
                <a:t>Functionality </a:t>
              </a:r>
            </a:p>
          </p:txBody>
        </p:sp>
        <p:sp>
          <p:nvSpPr>
            <p:cNvPr id="273460" name="Rectangle 22"/>
            <p:cNvSpPr>
              <a:spLocks noChangeArrowheads="1"/>
            </p:cNvSpPr>
            <p:nvPr/>
          </p:nvSpPr>
          <p:spPr bwMode="auto">
            <a:xfrm>
              <a:off x="987448" y="3664661"/>
              <a:ext cx="305241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Authentication and billing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Subscriber management</a:t>
              </a:r>
            </a:p>
            <a:p>
              <a:pPr eaLnBrk="1" hangingPunct="1">
                <a:spcBef>
                  <a:spcPct val="0"/>
                </a:spcBef>
                <a:buClr>
                  <a:srgbClr val="0055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1100" dirty="0">
                  <a:solidFill>
                    <a:srgbClr val="002897"/>
                  </a:solidFill>
                </a:rPr>
                <a:t>Operational B2C services</a:t>
              </a:r>
            </a:p>
          </p:txBody>
        </p:sp>
      </p:grpSp>
      <p:grpSp>
        <p:nvGrpSpPr>
          <p:cNvPr id="273419" name="Group 3"/>
          <p:cNvGrpSpPr>
            <a:grpSpLocks/>
          </p:cNvGrpSpPr>
          <p:nvPr/>
        </p:nvGrpSpPr>
        <p:grpSpPr bwMode="auto">
          <a:xfrm>
            <a:off x="419100" y="2500313"/>
            <a:ext cx="5476875" cy="2584450"/>
            <a:chOff x="418396" y="2500038"/>
            <a:chExt cx="5477571" cy="2585146"/>
          </a:xfrm>
        </p:grpSpPr>
        <p:grpSp>
          <p:nvGrpSpPr>
            <p:cNvPr id="273421" name="Group 52"/>
            <p:cNvGrpSpPr>
              <a:grpSpLocks/>
            </p:cNvGrpSpPr>
            <p:nvPr/>
          </p:nvGrpSpPr>
          <p:grpSpPr bwMode="auto">
            <a:xfrm>
              <a:off x="418396" y="2500038"/>
              <a:ext cx="5477571" cy="2585146"/>
              <a:chOff x="418396" y="2500038"/>
              <a:chExt cx="5477571" cy="2585146"/>
            </a:xfrm>
          </p:grpSpPr>
          <p:grpSp>
            <p:nvGrpSpPr>
              <p:cNvPr id="273423" name="Group 53"/>
              <p:cNvGrpSpPr>
                <a:grpSpLocks/>
              </p:cNvGrpSpPr>
              <p:nvPr/>
            </p:nvGrpSpPr>
            <p:grpSpPr bwMode="auto">
              <a:xfrm>
                <a:off x="3262317" y="2500038"/>
                <a:ext cx="2633650" cy="2585146"/>
                <a:chOff x="7830746" y="2355793"/>
                <a:chExt cx="2633650" cy="2585146"/>
              </a:xfrm>
            </p:grpSpPr>
            <p:cxnSp>
              <p:nvCxnSpPr>
                <p:cNvPr id="59" name="Straight Connector 58"/>
                <p:cNvCxnSpPr>
                  <a:stCxn id="70" idx="1"/>
                  <a:endCxn id="71" idx="1"/>
                </p:cNvCxnSpPr>
                <p:nvPr/>
              </p:nvCxnSpPr>
              <p:spPr>
                <a:xfrm>
                  <a:off x="8230500" y="2733720"/>
                  <a:ext cx="446144" cy="45414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>
                  <a:stCxn id="70" idx="0"/>
                  <a:endCxn id="71" idx="0"/>
                </p:cNvCxnSpPr>
                <p:nvPr/>
              </p:nvCxnSpPr>
              <p:spPr>
                <a:xfrm>
                  <a:off x="9143428" y="2355793"/>
                  <a:ext cx="0" cy="63834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>
                  <a:stCxn id="70" idx="7"/>
                  <a:endCxn id="71" idx="7"/>
                </p:cNvCxnSpPr>
                <p:nvPr/>
              </p:nvCxnSpPr>
              <p:spPr>
                <a:xfrm flipH="1">
                  <a:off x="9611801" y="2733720"/>
                  <a:ext cx="446144" cy="45414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>
                  <a:stCxn id="71" idx="6"/>
                  <a:endCxn id="70" idx="6"/>
                </p:cNvCxnSpPr>
                <p:nvPr/>
              </p:nvCxnSpPr>
              <p:spPr>
                <a:xfrm flipV="1">
                  <a:off x="9805500" y="3648366"/>
                  <a:ext cx="630317" cy="6352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>
                  <a:stCxn id="71" idx="5"/>
                  <a:endCxn id="70" idx="5"/>
                </p:cNvCxnSpPr>
                <p:nvPr/>
              </p:nvCxnSpPr>
              <p:spPr>
                <a:xfrm>
                  <a:off x="9611801" y="4123156"/>
                  <a:ext cx="446144" cy="43985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>
                  <a:stCxn id="71" idx="4"/>
                  <a:endCxn id="70" idx="4"/>
                </p:cNvCxnSpPr>
                <p:nvPr/>
              </p:nvCxnSpPr>
              <p:spPr>
                <a:xfrm>
                  <a:off x="9143428" y="4316883"/>
                  <a:ext cx="0" cy="62405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>
                  <a:endCxn id="70" idx="3"/>
                </p:cNvCxnSpPr>
                <p:nvPr/>
              </p:nvCxnSpPr>
              <p:spPr>
                <a:xfrm flipH="1">
                  <a:off x="8230500" y="4134272"/>
                  <a:ext cx="446144" cy="42874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>
                  <a:stCxn id="71" idx="2"/>
                  <a:endCxn id="70" idx="2"/>
                </p:cNvCxnSpPr>
                <p:nvPr/>
              </p:nvCxnSpPr>
              <p:spPr>
                <a:xfrm flipH="1" flipV="1">
                  <a:off x="7851039" y="3648366"/>
                  <a:ext cx="630318" cy="6352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Oval 69"/>
                <p:cNvSpPr/>
                <p:nvPr/>
              </p:nvSpPr>
              <p:spPr>
                <a:xfrm>
                  <a:off x="7851039" y="2355793"/>
                  <a:ext cx="2584779" cy="2585146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  <a:alpha val="56000"/>
                  </a:schemeClr>
                </a:solidFill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179388" indent="-179388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ts val="1100"/>
                    </a:spcBef>
                    <a:buClr>
                      <a:srgbClr val="002897"/>
                    </a:buClr>
                    <a:defRPr/>
                  </a:pPr>
                  <a:endParaRPr lang="en-US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8481357" y="2994140"/>
                  <a:ext cx="1324143" cy="1322743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555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buClr>
                      <a:srgbClr val="002897"/>
                    </a:buClr>
                    <a:buSzPct val="70000"/>
                    <a:defRPr/>
                  </a:pPr>
                  <a:endParaRPr lang="en-US" altLang="en-US" sz="1200" smtClean="0">
                    <a:solidFill>
                      <a:srgbClr val="147F84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437" name="Rectangle 71"/>
                <p:cNvSpPr>
                  <a:spLocks noChangeArrowheads="1"/>
                </p:cNvSpPr>
                <p:nvPr/>
              </p:nvSpPr>
              <p:spPr bwMode="auto">
                <a:xfrm>
                  <a:off x="8342120" y="2604343"/>
                  <a:ext cx="81276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2897"/>
                    </a:buClr>
                    <a:buFontTx/>
                    <a:buNone/>
                  </a:pPr>
                  <a:r>
                    <a:rPr lang="en-US" altLang="en-US" sz="900">
                      <a:solidFill>
                        <a:srgbClr val="002897"/>
                      </a:solidFill>
                    </a:rPr>
                    <a:t>OpenADR</a:t>
                  </a:r>
                </a:p>
              </p:txBody>
            </p:sp>
            <p:sp>
              <p:nvSpPr>
                <p:cNvPr id="273438" name="Rectangle 72"/>
                <p:cNvSpPr>
                  <a:spLocks noChangeArrowheads="1"/>
                </p:cNvSpPr>
                <p:nvPr/>
              </p:nvSpPr>
              <p:spPr bwMode="auto">
                <a:xfrm>
                  <a:off x="9126890" y="2604343"/>
                  <a:ext cx="81276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2897"/>
                    </a:buClr>
                    <a:buFontTx/>
                    <a:buNone/>
                  </a:pPr>
                  <a:r>
                    <a:rPr lang="en-US" altLang="en-US" sz="900">
                      <a:solidFill>
                        <a:srgbClr val="002897"/>
                      </a:solidFill>
                    </a:rPr>
                    <a:t>SEP2.0a/b</a:t>
                  </a:r>
                </a:p>
              </p:txBody>
            </p:sp>
            <p:sp>
              <p:nvSpPr>
                <p:cNvPr id="273439" name="Rectangle 73"/>
                <p:cNvSpPr>
                  <a:spLocks noChangeArrowheads="1"/>
                </p:cNvSpPr>
                <p:nvPr/>
              </p:nvSpPr>
              <p:spPr bwMode="auto">
                <a:xfrm>
                  <a:off x="9651627" y="3885679"/>
                  <a:ext cx="81276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2897"/>
                    </a:buClr>
                    <a:buFontTx/>
                    <a:buNone/>
                  </a:pPr>
                  <a:r>
                    <a:rPr lang="en-US" altLang="en-US" sz="900">
                      <a:solidFill>
                        <a:srgbClr val="002897"/>
                      </a:solidFill>
                    </a:rPr>
                    <a:t>OCPP</a:t>
                  </a:r>
                </a:p>
              </p:txBody>
            </p:sp>
            <p:sp>
              <p:nvSpPr>
                <p:cNvPr id="273440" name="Rectangle 74"/>
                <p:cNvSpPr>
                  <a:spLocks noChangeArrowheads="1"/>
                </p:cNvSpPr>
                <p:nvPr/>
              </p:nvSpPr>
              <p:spPr bwMode="auto">
                <a:xfrm>
                  <a:off x="7830746" y="3922663"/>
                  <a:ext cx="81276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2897"/>
                    </a:buClr>
                    <a:buFontTx/>
                    <a:buNone/>
                  </a:pPr>
                  <a:r>
                    <a:rPr lang="en-US" altLang="en-US" sz="900">
                      <a:solidFill>
                        <a:srgbClr val="002897"/>
                      </a:solidFill>
                    </a:rPr>
                    <a:t>OCPP</a:t>
                  </a:r>
                </a:p>
              </p:txBody>
            </p:sp>
            <p:sp>
              <p:nvSpPr>
                <p:cNvPr id="273441" name="Rectangle 75"/>
                <p:cNvSpPr>
                  <a:spLocks noChangeArrowheads="1"/>
                </p:cNvSpPr>
                <p:nvPr/>
              </p:nvSpPr>
              <p:spPr bwMode="auto">
                <a:xfrm>
                  <a:off x="8355483" y="4461743"/>
                  <a:ext cx="81276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2897"/>
                    </a:buClr>
                    <a:buFontTx/>
                    <a:buNone/>
                  </a:pPr>
                  <a:r>
                    <a:rPr lang="en-US" altLang="en-US" sz="900">
                      <a:solidFill>
                        <a:srgbClr val="002897"/>
                      </a:solidFill>
                    </a:rPr>
                    <a:t>POIAPI</a:t>
                  </a:r>
                </a:p>
              </p:txBody>
            </p:sp>
            <p:sp>
              <p:nvSpPr>
                <p:cNvPr id="273442" name="Rectangle 81"/>
                <p:cNvSpPr>
                  <a:spLocks noChangeArrowheads="1"/>
                </p:cNvSpPr>
                <p:nvPr/>
              </p:nvSpPr>
              <p:spPr bwMode="auto">
                <a:xfrm>
                  <a:off x="9147571" y="4461743"/>
                  <a:ext cx="81276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2897"/>
                    </a:buClr>
                    <a:buFontTx/>
                    <a:buNone/>
                  </a:pPr>
                  <a:r>
                    <a:rPr lang="en-US" altLang="en-US" sz="900">
                      <a:solidFill>
                        <a:srgbClr val="002897"/>
                      </a:solidFill>
                    </a:rPr>
                    <a:t>ISO15118</a:t>
                  </a:r>
                </a:p>
              </p:txBody>
            </p:sp>
          </p:grpSp>
          <p:sp>
            <p:nvSpPr>
              <p:cNvPr id="273424" name="Rectangle 55"/>
              <p:cNvSpPr>
                <a:spLocks noChangeArrowheads="1"/>
              </p:cNvSpPr>
              <p:nvPr/>
            </p:nvSpPr>
            <p:spPr bwMode="auto">
              <a:xfrm>
                <a:off x="418396" y="2977207"/>
                <a:ext cx="244169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 b="1">
                    <a:solidFill>
                      <a:srgbClr val="002897"/>
                    </a:solidFill>
                  </a:rPr>
                  <a:t>Integration platform (APIs)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505720" y="3289237"/>
                <a:ext cx="226565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771370" y="3289237"/>
                <a:ext cx="496951" cy="16832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Oval 82"/>
            <p:cNvSpPr/>
            <p:nvPr/>
          </p:nvSpPr>
          <p:spPr>
            <a:xfrm rot="1185089">
              <a:off x="3265146" y="3417860"/>
              <a:ext cx="119077" cy="120682"/>
            </a:xfrm>
            <a:prstGeom prst="ellipse">
              <a:avLst/>
            </a:prstGeom>
            <a:solidFill>
              <a:srgbClr val="00555F"/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179388" indent="-179388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100"/>
                </a:spcBef>
                <a:buClr>
                  <a:srgbClr val="002897"/>
                </a:buClr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739332"/>
            <a:ext cx="1794851" cy="345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81" y="5194523"/>
            <a:ext cx="1057275" cy="466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708" y="3735247"/>
            <a:ext cx="747563" cy="349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299" y="4946224"/>
            <a:ext cx="1076325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928" y="893093"/>
            <a:ext cx="1495425" cy="447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278" y="3233778"/>
            <a:ext cx="2616210" cy="1734342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 bwMode="auto">
          <a:xfrm>
            <a:off x="4256088" y="3189288"/>
            <a:ext cx="2592387" cy="2592387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2897"/>
              </a:buClr>
              <a:buSzPct val="70000"/>
              <a:defRPr/>
            </a:pPr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0" name="Rectangle 7"/>
          <p:cNvSpPr>
            <a:spLocks noChangeArrowheads="1"/>
          </p:cNvSpPr>
          <p:nvPr/>
        </p:nvSpPr>
        <p:spPr bwMode="auto">
          <a:xfrm>
            <a:off x="4916248" y="4125689"/>
            <a:ext cx="1728211" cy="83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2897"/>
              </a:buClr>
              <a:buFontTx/>
              <a:buNone/>
            </a:pPr>
            <a:r>
              <a:rPr lang="en-US" altLang="en-US" sz="1600" dirty="0">
                <a:solidFill>
                  <a:srgbClr val="002897"/>
                </a:solidFill>
              </a:rPr>
              <a:t>Charger</a:t>
            </a:r>
          </a:p>
          <a:p>
            <a:pPr algn="ctr" eaLnBrk="1" hangingPunct="1">
              <a:spcBef>
                <a:spcPct val="0"/>
              </a:spcBef>
              <a:buClr>
                <a:srgbClr val="002897"/>
              </a:buClr>
              <a:buFontTx/>
              <a:buNone/>
            </a:pPr>
            <a:r>
              <a:rPr lang="en-US" altLang="en-US" sz="1600" dirty="0">
                <a:solidFill>
                  <a:srgbClr val="002897"/>
                </a:solidFill>
              </a:rPr>
              <a:t>Management</a:t>
            </a:r>
          </a:p>
          <a:p>
            <a:pPr algn="ctr" eaLnBrk="1" hangingPunct="1">
              <a:spcBef>
                <a:spcPct val="0"/>
              </a:spcBef>
              <a:buClr>
                <a:srgbClr val="002897"/>
              </a:buClr>
              <a:buFontTx/>
              <a:buNone/>
            </a:pPr>
            <a:r>
              <a:rPr lang="en-US" altLang="en-US" sz="1600" dirty="0">
                <a:solidFill>
                  <a:srgbClr val="002897"/>
                </a:solidFill>
              </a:rPr>
              <a:t>Functionality </a:t>
            </a: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5696264" y="5140540"/>
            <a:ext cx="3052449" cy="60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555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002897"/>
                </a:solidFill>
              </a:rPr>
              <a:t>Hardware and software</a:t>
            </a:r>
          </a:p>
          <a:p>
            <a:pPr eaLnBrk="1" hangingPunct="1">
              <a:spcBef>
                <a:spcPct val="0"/>
              </a:spcBef>
              <a:buClr>
                <a:srgbClr val="00555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002897"/>
                </a:solidFill>
              </a:rPr>
              <a:t>Charge(r) management</a:t>
            </a:r>
          </a:p>
          <a:p>
            <a:pPr eaLnBrk="1" hangingPunct="1">
              <a:spcBef>
                <a:spcPct val="0"/>
              </a:spcBef>
              <a:buClr>
                <a:srgbClr val="00555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rgbClr val="002897"/>
                </a:solidFill>
              </a:rPr>
              <a:t>Charge(r) maintenance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401" y="4211034"/>
            <a:ext cx="1400175" cy="428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7751" y="3345433"/>
            <a:ext cx="916297" cy="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Hvem bør anskaffe busser og infrastruktur til systemtesten?</a:t>
            </a:r>
          </a:p>
          <a:p>
            <a:pPr lvl="1"/>
            <a:r>
              <a:rPr lang="nb-NO" dirty="0" smtClean="0"/>
              <a:t>Bør </a:t>
            </a:r>
            <a:r>
              <a:rPr lang="nb-NO" dirty="0"/>
              <a:t>Ruter gjennomføre separate anskaffelser på elbusser, infrastruktur </a:t>
            </a:r>
            <a:r>
              <a:rPr lang="nb-NO" dirty="0" smtClean="0"/>
              <a:t>og busstjenester</a:t>
            </a:r>
            <a:r>
              <a:rPr lang="nb-NO" dirty="0"/>
              <a:t>, eller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Ja</a:t>
            </a:r>
            <a:r>
              <a:rPr lang="nb-NO" dirty="0">
                <a:solidFill>
                  <a:srgbClr val="FF0000"/>
                </a:solidFill>
              </a:rPr>
              <a:t>, </a:t>
            </a:r>
            <a:r>
              <a:rPr lang="nb-NO" dirty="0" smtClean="0">
                <a:solidFill>
                  <a:srgbClr val="FF0000"/>
                </a:solidFill>
              </a:rPr>
              <a:t>vi mener at separate anskaffelser </a:t>
            </a:r>
            <a:r>
              <a:rPr lang="nb-NO" dirty="0">
                <a:solidFill>
                  <a:srgbClr val="FF0000"/>
                </a:solidFill>
              </a:rPr>
              <a:t>bør være modellen. Selvfølgelig nivået av standardisering spiller en rolle her. På denne måten </a:t>
            </a:r>
            <a:r>
              <a:rPr lang="nb-NO" dirty="0" smtClean="0">
                <a:solidFill>
                  <a:srgbClr val="FF0000"/>
                </a:solidFill>
              </a:rPr>
              <a:t>vil alle </a:t>
            </a:r>
            <a:r>
              <a:rPr lang="nb-NO" dirty="0">
                <a:solidFill>
                  <a:srgbClr val="FF0000"/>
                </a:solidFill>
              </a:rPr>
              <a:t>interessenter </a:t>
            </a:r>
            <a:r>
              <a:rPr lang="nb-NO" dirty="0" smtClean="0">
                <a:solidFill>
                  <a:srgbClr val="FF0000"/>
                </a:solidFill>
              </a:rPr>
              <a:t>kunne </a:t>
            </a:r>
            <a:r>
              <a:rPr lang="nb-NO" dirty="0">
                <a:solidFill>
                  <a:srgbClr val="FF0000"/>
                </a:solidFill>
              </a:rPr>
              <a:t>fokusere på sin kjernevirksomhet  og gjøre det de kan best, uten ekstra margin </a:t>
            </a:r>
            <a:r>
              <a:rPr lang="nb-NO" dirty="0" smtClean="0">
                <a:solidFill>
                  <a:srgbClr val="FF0000"/>
                </a:solidFill>
              </a:rPr>
              <a:t>påslag.</a:t>
            </a:r>
          </a:p>
          <a:p>
            <a:pPr lvl="1">
              <a:buClr>
                <a:srgbClr val="005ADE"/>
              </a:buClr>
            </a:pPr>
            <a:r>
              <a:rPr lang="nb-NO" dirty="0">
                <a:solidFill>
                  <a:srgbClr val="000000"/>
                </a:solidFill>
              </a:rPr>
              <a:t>bør noen/alle de tre anskaffelsene settes sammen til ett oppdrag?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Ved valg av </a:t>
            </a:r>
            <a:r>
              <a:rPr lang="nb-NO" dirty="0">
                <a:solidFill>
                  <a:srgbClr val="FF0000"/>
                </a:solidFill>
              </a:rPr>
              <a:t>proprietær </a:t>
            </a:r>
            <a:r>
              <a:rPr lang="nb-NO" dirty="0" smtClean="0">
                <a:solidFill>
                  <a:srgbClr val="FF0000"/>
                </a:solidFill>
              </a:rPr>
              <a:t>løsninger er </a:t>
            </a:r>
            <a:r>
              <a:rPr lang="nb-NO" dirty="0">
                <a:solidFill>
                  <a:srgbClr val="FF0000"/>
                </a:solidFill>
              </a:rPr>
              <a:t>det </a:t>
            </a:r>
            <a:r>
              <a:rPr lang="nb-NO" dirty="0" smtClean="0">
                <a:solidFill>
                  <a:srgbClr val="FF0000"/>
                </a:solidFill>
              </a:rPr>
              <a:t>mer fornuftig å </a:t>
            </a:r>
            <a:r>
              <a:rPr lang="nb-NO" dirty="0">
                <a:solidFill>
                  <a:srgbClr val="FF0000"/>
                </a:solidFill>
              </a:rPr>
              <a:t>gå for en </a:t>
            </a:r>
            <a:r>
              <a:rPr lang="nb-NO" dirty="0" smtClean="0">
                <a:solidFill>
                  <a:srgbClr val="FF0000"/>
                </a:solidFill>
              </a:rPr>
              <a:t>leverandør som tar seg av alt. Ulik praksis på dette rundt om i verden men trenden er at buss og ladeinfrastruktur splittes og standardisering velges fremfor proprietære løsninger.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Ruter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2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 stort omfang bør oppdraget ha for å gi verdi som en systemtest?</a:t>
            </a:r>
          </a:p>
          <a:p>
            <a:pPr lvl="1"/>
            <a:r>
              <a:rPr lang="nb-NO" dirty="0" smtClean="0"/>
              <a:t>hvor </a:t>
            </a:r>
            <a:r>
              <a:rPr lang="nb-NO" dirty="0"/>
              <a:t>mange elbusser, antall </a:t>
            </a:r>
            <a:r>
              <a:rPr lang="nb-NO" dirty="0" err="1"/>
              <a:t>ladepunkter</a:t>
            </a:r>
            <a:r>
              <a:rPr lang="nb-NO" dirty="0"/>
              <a:t>, antall kjørte km/timer pr år, varighet </a:t>
            </a:r>
            <a:r>
              <a:rPr lang="nb-NO" dirty="0" smtClean="0"/>
              <a:t>på kontrakten</a:t>
            </a:r>
            <a:r>
              <a:rPr lang="nb-NO" dirty="0"/>
              <a:t>, etc. trengs for «god nok» erfaring</a:t>
            </a:r>
            <a:r>
              <a:rPr lang="nb-NO" dirty="0" smtClean="0"/>
              <a:t>?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Piloter der en kan teste ut ulike teknologier, leverandører og topografi er en fordel for å minske risiko.</a:t>
            </a:r>
          </a:p>
          <a:p>
            <a:pPr marL="800100" lvl="1" indent="-342900">
              <a:buFont typeface="+mj-lt"/>
              <a:buAutoNum type="arabicPeriod"/>
            </a:pPr>
            <a:r>
              <a:rPr lang="nb-NO" dirty="0" smtClean="0">
                <a:solidFill>
                  <a:srgbClr val="FF0000"/>
                </a:solidFill>
              </a:rPr>
              <a:t>Minst </a:t>
            </a:r>
            <a:r>
              <a:rPr lang="nb-NO" dirty="0">
                <a:solidFill>
                  <a:srgbClr val="FF0000"/>
                </a:solidFill>
              </a:rPr>
              <a:t>10 busser med </a:t>
            </a:r>
            <a:r>
              <a:rPr lang="nb-NO" dirty="0" smtClean="0">
                <a:solidFill>
                  <a:srgbClr val="FF0000"/>
                </a:solidFill>
              </a:rPr>
              <a:t>minimum </a:t>
            </a:r>
            <a:r>
              <a:rPr lang="nb-NO" dirty="0">
                <a:solidFill>
                  <a:srgbClr val="FF0000"/>
                </a:solidFill>
              </a:rPr>
              <a:t>2 </a:t>
            </a:r>
            <a:r>
              <a:rPr lang="nb-NO" dirty="0" err="1" smtClean="0">
                <a:solidFill>
                  <a:srgbClr val="FF0000"/>
                </a:solidFill>
              </a:rPr>
              <a:t>opportunity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ladere (eller </a:t>
            </a:r>
            <a:r>
              <a:rPr lang="nb-NO" dirty="0" smtClean="0">
                <a:solidFill>
                  <a:srgbClr val="FF0000"/>
                </a:solidFill>
              </a:rPr>
              <a:t>10 depot </a:t>
            </a:r>
            <a:r>
              <a:rPr lang="nb-NO" dirty="0">
                <a:solidFill>
                  <a:srgbClr val="FF0000"/>
                </a:solidFill>
              </a:rPr>
              <a:t>ladere for </a:t>
            </a:r>
            <a:r>
              <a:rPr lang="nb-NO" dirty="0" err="1" smtClean="0">
                <a:solidFill>
                  <a:srgbClr val="FF0000"/>
                </a:solidFill>
              </a:rPr>
              <a:t>lading</a:t>
            </a:r>
            <a:r>
              <a:rPr lang="nb-NO" dirty="0" smtClean="0">
                <a:solidFill>
                  <a:srgbClr val="FF0000"/>
                </a:solidFill>
              </a:rPr>
              <a:t> over natten).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Bør erstatte en/flere av rutene som til </a:t>
            </a:r>
            <a:r>
              <a:rPr lang="nb-NO" dirty="0">
                <a:solidFill>
                  <a:srgbClr val="FF0000"/>
                </a:solidFill>
              </a:rPr>
              <a:t>vanlig </a:t>
            </a:r>
            <a:r>
              <a:rPr lang="nb-NO" dirty="0" smtClean="0">
                <a:solidFill>
                  <a:srgbClr val="FF0000"/>
                </a:solidFill>
              </a:rPr>
              <a:t>opereres av </a:t>
            </a:r>
            <a:r>
              <a:rPr lang="nb-NO" dirty="0">
                <a:solidFill>
                  <a:srgbClr val="FF0000"/>
                </a:solidFill>
              </a:rPr>
              <a:t>dagens dieselbusser 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Ruter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ABB Group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Month DD,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| Slide </a:t>
            </a:r>
            <a:fld id="{498716D5-93EE-49E0-9882-66627206B317}" type="slidenum">
              <a:rPr smtClean="0"/>
              <a:pPr>
                <a:defRPr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1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b4b09ffb-cec3-4bd1-bf19-ba7fc2ed7b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SLIDECATEGORYID" val="SPREtext"/>
  <p:tag name="VARSLIDEID" val="SPREcontent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b79d97dc-a850-472f-9400-9feee2b4c3c7"/>
</p:tagLst>
</file>

<file path=ppt/theme/theme1.xml><?xml version="1.0" encoding="utf-8"?>
<a:theme xmlns:a="http://schemas.openxmlformats.org/drawingml/2006/main" name="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4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3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5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6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7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8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B Design 2 Green">
  <a:themeElements>
    <a:clrScheme name="ABB Green 2">
      <a:dk1>
        <a:srgbClr val="000000"/>
      </a:dk1>
      <a:lt1>
        <a:srgbClr val="FFFFFF"/>
      </a:lt1>
      <a:dk2>
        <a:srgbClr val="084C07"/>
      </a:dk2>
      <a:lt2>
        <a:srgbClr val="666666"/>
      </a:lt2>
      <a:accent1>
        <a:srgbClr val="028208"/>
      </a:accent1>
      <a:accent2>
        <a:srgbClr val="3AB200"/>
      </a:accent2>
      <a:accent3>
        <a:srgbClr val="98DB38"/>
      </a:accent3>
      <a:accent4>
        <a:srgbClr val="999999"/>
      </a:accent4>
      <a:accent5>
        <a:srgbClr val="666666"/>
      </a:accent5>
      <a:accent6>
        <a:srgbClr val="666666"/>
      </a:accent6>
      <a:hlink>
        <a:srgbClr val="98DB38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ABB Design 3 Violet">
  <a:themeElements>
    <a:clrScheme name="ABB Violet 2">
      <a:dk1>
        <a:srgbClr val="000000"/>
      </a:dk1>
      <a:lt1>
        <a:srgbClr val="FFFFFF"/>
      </a:lt1>
      <a:dk2>
        <a:srgbClr val="601F69"/>
      </a:dk2>
      <a:lt2>
        <a:srgbClr val="666666"/>
      </a:lt2>
      <a:accent1>
        <a:srgbClr val="904AB0"/>
      </a:accent1>
      <a:accent2>
        <a:srgbClr val="9868EF"/>
      </a:accent2>
      <a:accent3>
        <a:srgbClr val="B4A0E8"/>
      </a:accent3>
      <a:accent4>
        <a:srgbClr val="999999"/>
      </a:accent4>
      <a:accent5>
        <a:srgbClr val="666666"/>
      </a:accent5>
      <a:accent6>
        <a:srgbClr val="666666"/>
      </a:accent6>
      <a:hlink>
        <a:srgbClr val="B4A0E8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ABB Design 4 Orange">
  <a:themeElements>
    <a:clrScheme name="ABB Orange 2">
      <a:dk1>
        <a:srgbClr val="000000"/>
      </a:dk1>
      <a:lt1>
        <a:srgbClr val="FFFFFF"/>
      </a:lt1>
      <a:dk2>
        <a:srgbClr val="9A2801"/>
      </a:dk2>
      <a:lt2>
        <a:srgbClr val="666666"/>
      </a:lt2>
      <a:accent1>
        <a:srgbClr val="BF4500"/>
      </a:accent1>
      <a:accent2>
        <a:srgbClr val="FF6C00"/>
      </a:accent2>
      <a:accent3>
        <a:srgbClr val="FDAC25"/>
      </a:accent3>
      <a:accent4>
        <a:srgbClr val="999999"/>
      </a:accent4>
      <a:accent5>
        <a:srgbClr val="666666"/>
      </a:accent5>
      <a:accent6>
        <a:srgbClr val="666666"/>
      </a:accent6>
      <a:hlink>
        <a:srgbClr val="FDAC25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blank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1_blank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2_blank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3_blank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indent="180975" algn="ctr">
          <a:buClr>
            <a:schemeClr val="accent1"/>
          </a:buClr>
          <a:buFont typeface="Wingdings" pitchFamily="2" charset="2"/>
          <a:buChar char="§"/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176213"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1_2012-03-14 Introduction to DC charging - Wouter Robers - ABB">
  <a:themeElements>
    <a:clrScheme name="ABB Blau 2">
      <a:dk1>
        <a:srgbClr val="000000"/>
      </a:dk1>
      <a:lt1>
        <a:srgbClr val="FFFFFF"/>
      </a:lt1>
      <a:dk2>
        <a:srgbClr val="002897"/>
      </a:dk2>
      <a:lt2>
        <a:srgbClr val="666666"/>
      </a:lt2>
      <a:accent1>
        <a:srgbClr val="005ADE"/>
      </a:accent1>
      <a:accent2>
        <a:srgbClr val="0096EA"/>
      </a:accent2>
      <a:accent3>
        <a:srgbClr val="5BD8FF"/>
      </a:accent3>
      <a:accent4>
        <a:srgbClr val="999999"/>
      </a:accent4>
      <a:accent5>
        <a:srgbClr val="666666"/>
      </a:accent5>
      <a:accent6>
        <a:srgbClr val="666666"/>
      </a:accent6>
      <a:hlink>
        <a:srgbClr val="5BD8FF"/>
      </a:hlink>
      <a:folHlink>
        <a:srgbClr val="999999"/>
      </a:folHlink>
    </a:clrScheme>
    <a:fontScheme name="AB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noFill/>
        </a:ln>
      </a:spPr>
      <a:bodyPr rtlCol="0" anchor="ctr"/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rmAutofit/>
      </a:bodyPr>
      <a:lstStyle>
        <a:defPPr marL="179388" indent="-179388">
          <a:spcBef>
            <a:spcPts val="1100"/>
          </a:spcBef>
          <a:buClr>
            <a:schemeClr val="tx2"/>
          </a:buClr>
          <a:buSzPct val="70000"/>
          <a:buFont typeface="Wingdings" pitchFamily="2" charset="2"/>
          <a:buChar char="§"/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pc="http://schemas.microsoft.com/office/infopath/2007/PartnerControl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FBB0B12BED8843AA868833D05B623C" ma:contentTypeVersion="6" ma:contentTypeDescription="Create a new document." ma:contentTypeScope="" ma:versionID="8a584bf8cdb626399b91d7c2fb7cc5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cecba9f1823111561a87afacf45c32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CE741B-E8AD-4534-9A32-61B07D45B1CD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B92215-0287-431F-9585-8F9B4F7379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6823F-6BDD-4801-B758-09AEDCBE14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2012-03-14 Introduction to DC charging - Wouter Robers - ABB</Template>
  <TotalTime>64322</TotalTime>
  <Words>2393</Words>
  <Application>Microsoft Office PowerPoint</Application>
  <PresentationFormat>On-screen Show (4:3)</PresentationFormat>
  <Paragraphs>568</Paragraphs>
  <Slides>48</Slides>
  <Notes>48</Notes>
  <HiddenSlides>34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ABB Logo</vt:lpstr>
      <vt:lpstr>Arial</vt:lpstr>
      <vt:lpstr>Arial Rounded MT Bold</vt:lpstr>
      <vt:lpstr>Calibri</vt:lpstr>
      <vt:lpstr>Wingdings</vt:lpstr>
      <vt:lpstr>2012-03-14 Introduction to DC charging - Wouter Robers - ABB</vt:lpstr>
      <vt:lpstr>ABB Design 2 Green</vt:lpstr>
      <vt:lpstr>ABB Design 3 Violet</vt:lpstr>
      <vt:lpstr>ABB Design 4 Orange</vt:lpstr>
      <vt:lpstr>blank</vt:lpstr>
      <vt:lpstr>1_blank</vt:lpstr>
      <vt:lpstr>2_blank</vt:lpstr>
      <vt:lpstr>3_blank</vt:lpstr>
      <vt:lpstr>1_2012-03-14 Introduction to DC charging - Wouter Robers - ABB</vt:lpstr>
      <vt:lpstr>2_2012-03-14 Introduction to DC charging - Wouter Robers - ABB</vt:lpstr>
      <vt:lpstr>4_2012-03-14 Introduction to DC charging - Wouter Robers - ABB</vt:lpstr>
      <vt:lpstr>3_2012-03-14 Introduction to DC charging - Wouter Robers - ABB</vt:lpstr>
      <vt:lpstr>5_2012-03-14 Introduction to DC charging - Wouter Robers - ABB</vt:lpstr>
      <vt:lpstr>6_2012-03-14 Introduction to DC charging - Wouter Robers - ABB</vt:lpstr>
      <vt:lpstr>7_2012-03-14 Introduction to DC charging - Wouter Robers - ABB</vt:lpstr>
      <vt:lpstr>8_2012-03-14 Introduction to DC charging - Wouter Robers - ABB</vt:lpstr>
      <vt:lpstr>Dialogkonferanse, Ruter 13 feb 2017 </vt:lpstr>
      <vt:lpstr>Spørsmål fra Ruter</vt:lpstr>
      <vt:lpstr>Spørsmål fra Ruter</vt:lpstr>
      <vt:lpstr>Spørsmål fra Ruter</vt:lpstr>
      <vt:lpstr>Spørsmål fra Ruter</vt:lpstr>
      <vt:lpstr>Our view - Three Keys to EVs </vt:lpstr>
      <vt:lpstr>Our view - Three Keys to eBuses </vt:lpstr>
      <vt:lpstr>Spørsmål fra Ruter</vt:lpstr>
      <vt:lpstr>Spørsmål fra Ruter</vt:lpstr>
      <vt:lpstr>Spørsmål fra Ruter</vt:lpstr>
      <vt:lpstr>ABB eBus charging</vt:lpstr>
      <vt:lpstr>ABB eBus charging</vt:lpstr>
      <vt:lpstr>eBus charging</vt:lpstr>
      <vt:lpstr>Open industry standards are key to success Industry is working on global standardization</vt:lpstr>
      <vt:lpstr>Example of standardization initiatives eBusCS project</vt:lpstr>
      <vt:lpstr>Open industry standards are key to success Industry is working on global &amp; EU standardization</vt:lpstr>
      <vt:lpstr>An easy-to-implement open standard</vt:lpstr>
      <vt:lpstr>Support of inverted pantograph growing rapidly</vt:lpstr>
      <vt:lpstr>eBus charging</vt:lpstr>
      <vt:lpstr>PowerPoint Presentation</vt:lpstr>
      <vt:lpstr>PowerPoint Presentation</vt:lpstr>
      <vt:lpstr>PowerPoint Presentation</vt:lpstr>
      <vt:lpstr>PowerPoint Presentation</vt:lpstr>
      <vt:lpstr>EVCI Global Service Business Case</vt:lpstr>
      <vt:lpstr>eBus charging</vt:lpstr>
      <vt:lpstr>ABB is well positioned for the emerging eBus market  ABB e-bus solutions portfolio  </vt:lpstr>
      <vt:lpstr>Product portfolio EV Charging ABB offers complete solutions for eBus charging</vt:lpstr>
      <vt:lpstr>Product portfolio EV Charging Overnight and on-street opportunity charging</vt:lpstr>
      <vt:lpstr>Opportunitiy charging Reliable, scalable, based on industry standards</vt:lpstr>
      <vt:lpstr>Charge mast with pantograph Standard ABB mast design</vt:lpstr>
      <vt:lpstr>Mobile charger For demonstrations and Proof of Concept</vt:lpstr>
      <vt:lpstr>Mobile charger For demonstrations and Proof of Concept</vt:lpstr>
      <vt:lpstr>Overnight charging</vt:lpstr>
      <vt:lpstr>A practical solution for busy terminals &amp; depots</vt:lpstr>
      <vt:lpstr>Overnight charging 50 kW- 150 kW ABB’s field upgradeable system is future proof</vt:lpstr>
      <vt:lpstr>A proven platform for Connected Services From off the shelve web-modules to IT system integrations</vt:lpstr>
      <vt:lpstr>PowerPoint Presentation</vt:lpstr>
      <vt:lpstr>PowerPoint Presentation</vt:lpstr>
      <vt:lpstr>PowerPoint Presentation</vt:lpstr>
      <vt:lpstr>Installation of eBus charger</vt:lpstr>
      <vt:lpstr>Example of installation process </vt:lpstr>
      <vt:lpstr>Example of installation proces </vt:lpstr>
      <vt:lpstr>Example of installation proces </vt:lpstr>
      <vt:lpstr>Example of installation proces </vt:lpstr>
      <vt:lpstr>Example of installation proces </vt:lpstr>
      <vt:lpstr>Example of installation proces </vt:lpstr>
      <vt:lpstr>ABB the global partner </vt:lpstr>
      <vt:lpstr>Product portfolio ABB offers complete solutions for eBus charging</vt:lpstr>
    </vt:vector>
  </TitlesOfParts>
  <Company>ABB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20161017 - Commercial presentation ABB eBus charging</dc:title>
  <dc:creator>NLWOROB</dc:creator>
  <cp:lastModifiedBy>Arne Sigbjornsen</cp:lastModifiedBy>
  <cp:revision>526</cp:revision>
  <cp:lastPrinted>2017-02-10T13:34:13Z</cp:lastPrinted>
  <dcterms:created xsi:type="dcterms:W3CDTF">2012-06-08T12:14:40Z</dcterms:created>
  <dcterms:modified xsi:type="dcterms:W3CDTF">2017-02-10T13:43:19Z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0x010100F2FBB0B12BED8843AA868833D05B623C</vt:lpwstr>
  </property>
  <property fmtid="{D5CDD505-2E9C-101B-9397-08002B2CF9AE}" pid="3" name="Modified By">
    <vt:lpwstr>i:0#.f|dmzauthenticationservicemembershipprovider|linda.muilwijk@nl.abb.com</vt:lpwstr>
  </property>
  <property fmtid="{D5CDD505-2E9C-101B-9397-08002B2CF9AE}" pid="4" name="Created By">
    <vt:lpwstr>i:0#.f|dmzauthenticationservicemembershipprovider|linda.muilwijk@nl.abb.com</vt:lpwstr>
  </property>
  <property fmtid="{D5CDD505-2E9C-101B-9397-08002B2CF9AE}" pid="5" name="FileLeafRef">
    <vt:lpwstr>20161017 - Commercial presentation ABB eBus charging.pptx</vt:lpwstr>
  </property>
  <property fmtid="{D5CDD505-2E9C-101B-9397-08002B2CF9AE}" pid="6" name="source_item_id">
    <vt:lpwstr>76</vt:lpwstr>
  </property>
</Properties>
</file>