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5" r:id="rId2"/>
    <p:sldMasterId id="2147483730" r:id="rId3"/>
  </p:sldMasterIdLst>
  <p:notesMasterIdLst>
    <p:notesMasterId r:id="rId16"/>
  </p:notesMasterIdLst>
  <p:sldIdLst>
    <p:sldId id="259" r:id="rId4"/>
    <p:sldId id="3402" r:id="rId5"/>
    <p:sldId id="3405" r:id="rId6"/>
    <p:sldId id="265" r:id="rId7"/>
    <p:sldId id="262" r:id="rId8"/>
    <p:sldId id="272" r:id="rId9"/>
    <p:sldId id="269" r:id="rId10"/>
    <p:sldId id="3401" r:id="rId11"/>
    <p:sldId id="3404" r:id="rId12"/>
    <p:sldId id="3403" r:id="rId13"/>
    <p:sldId id="2062" r:id="rId14"/>
    <p:sldId id="3400" r:id="rId15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5F5F5"/>
    <a:srgbClr val="707070"/>
    <a:srgbClr val="32374B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033CE-BD11-45F8-A0C7-295F4B82CAE1}" v="7" dt="2021-02-09T12:22:33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214" d="100"/>
          <a:sy n="214" d="100"/>
        </p:scale>
        <p:origin x="2802" y="17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fecloud-my.sharepoint.com/personal/ragnhild_hancke_ife_no/Documents/Hydrogen%20value%20chains/H2Buss/EES%20Analysis%20Slow%20Refueling/2020-08-19%20Analysis%20350%20bar%20slow%20cascade%20refuel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'2020-08-19 Fast vs. Slow'!$A$18:$B$18</c:f>
              <c:strCache>
                <c:ptCount val="2"/>
                <c:pt idx="0">
                  <c:v>Dispenser</c:v>
                </c:pt>
              </c:strCache>
            </c:strRef>
          </c:tx>
          <c:spPr>
            <a:solidFill>
              <a:srgbClr val="B58B50"/>
            </a:solidFill>
            <a:ln>
              <a:noFill/>
            </a:ln>
            <a:effectLst/>
          </c:spPr>
          <c:invertIfNegative val="0"/>
          <c:cat>
            <c:strRef>
              <c:f>'2020-08-19 Fast vs. Slow'!$C$17:$D$17</c:f>
              <c:strCache>
                <c:ptCount val="2"/>
                <c:pt idx="0">
                  <c:v>Slow fill</c:v>
                </c:pt>
                <c:pt idx="1">
                  <c:v>Fast fill </c:v>
                </c:pt>
              </c:strCache>
            </c:strRef>
          </c:cat>
          <c:val>
            <c:numRef>
              <c:f>'2020-08-19 Fast vs. Slow'!$C$18:$D$18</c:f>
              <c:numCache>
                <c:formatCode>General</c:formatCode>
                <c:ptCount val="2"/>
                <c:pt idx="0">
                  <c:v>0.20100000000000001</c:v>
                </c:pt>
                <c:pt idx="1">
                  <c:v>0.1855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F-42E3-99EE-7A3DC2E1BF31}"/>
            </c:ext>
          </c:extLst>
        </c:ser>
        <c:ser>
          <c:idx val="2"/>
          <c:order val="1"/>
          <c:tx>
            <c:strRef>
              <c:f>'2020-08-19 Fast vs. Slow'!$A$20:$B$20</c:f>
              <c:strCache>
                <c:ptCount val="2"/>
                <c:pt idx="0">
                  <c:v>Fixed Assets</c:v>
                </c:pt>
              </c:strCache>
            </c:strRef>
          </c:tx>
          <c:spPr>
            <a:solidFill>
              <a:srgbClr val="1D2982"/>
            </a:solidFill>
            <a:ln>
              <a:noFill/>
            </a:ln>
            <a:effectLst/>
          </c:spPr>
          <c:invertIfNegative val="0"/>
          <c:cat>
            <c:strRef>
              <c:f>'2020-08-19 Fast vs. Slow'!$C$17:$D$17</c:f>
              <c:strCache>
                <c:ptCount val="2"/>
                <c:pt idx="0">
                  <c:v>Slow fill</c:v>
                </c:pt>
                <c:pt idx="1">
                  <c:v>Fast fill </c:v>
                </c:pt>
              </c:strCache>
            </c:strRef>
          </c:cat>
          <c:val>
            <c:numRef>
              <c:f>'2020-08-19 Fast vs. Slow'!$C$20:$D$20</c:f>
              <c:numCache>
                <c:formatCode>General</c:formatCode>
                <c:ptCount val="2"/>
                <c:pt idx="0">
                  <c:v>8.6040000000000005E-2</c:v>
                </c:pt>
                <c:pt idx="1">
                  <c:v>0.42470000000000002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F-42E3-99EE-7A3DC2E1BF31}"/>
            </c:ext>
          </c:extLst>
        </c:ser>
        <c:ser>
          <c:idx val="3"/>
          <c:order val="2"/>
          <c:tx>
            <c:strRef>
              <c:f>'2020-08-19 Fast vs. Slow'!$A$21:$B$21</c:f>
              <c:strCache>
                <c:ptCount val="2"/>
                <c:pt idx="0">
                  <c:v>O&amp;M</c:v>
                </c:pt>
              </c:strCache>
            </c:strRef>
          </c:tx>
          <c:spPr>
            <a:solidFill>
              <a:srgbClr val="E04A1B"/>
            </a:solidFill>
            <a:ln>
              <a:noFill/>
            </a:ln>
            <a:effectLst/>
          </c:spPr>
          <c:invertIfNegative val="0"/>
          <c:cat>
            <c:strRef>
              <c:f>'2020-08-19 Fast vs. Slow'!$C$17:$D$17</c:f>
              <c:strCache>
                <c:ptCount val="2"/>
                <c:pt idx="0">
                  <c:v>Slow fill</c:v>
                </c:pt>
                <c:pt idx="1">
                  <c:v>Fast fill </c:v>
                </c:pt>
              </c:strCache>
            </c:strRef>
          </c:cat>
          <c:val>
            <c:numRef>
              <c:f>'2020-08-19 Fast vs. Slow'!$C$21:$D$21</c:f>
              <c:numCache>
                <c:formatCode>General</c:formatCode>
                <c:ptCount val="2"/>
                <c:pt idx="0">
                  <c:v>0.19339999999999999</c:v>
                </c:pt>
                <c:pt idx="1">
                  <c:v>0.95469999999999999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8F-42E3-99EE-7A3DC2E1BF31}"/>
            </c:ext>
          </c:extLst>
        </c:ser>
        <c:ser>
          <c:idx val="1"/>
          <c:order val="3"/>
          <c:tx>
            <c:strRef>
              <c:f>'2020-08-19 Fast vs. Slow'!$A$19:$B$19</c:f>
              <c:strCache>
                <c:ptCount val="2"/>
                <c:pt idx="0">
                  <c:v>Gas pre-cooling</c:v>
                </c:pt>
              </c:strCache>
            </c:strRef>
          </c:tx>
          <c:spPr>
            <a:pattFill prst="pct50">
              <a:fgClr>
                <a:srgbClr val="1D298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'2020-08-19 Fast vs. Slow'!$C$17:$D$17</c:f>
              <c:strCache>
                <c:ptCount val="2"/>
                <c:pt idx="0">
                  <c:v>Slow fill</c:v>
                </c:pt>
                <c:pt idx="1">
                  <c:v>Fast fill </c:v>
                </c:pt>
              </c:strCache>
            </c:strRef>
          </c:cat>
          <c:val>
            <c:numRef>
              <c:f>'2020-08-19 Fast vs. Slow'!$C$19:$D$19</c:f>
              <c:numCache>
                <c:formatCode>General</c:formatCode>
                <c:ptCount val="2"/>
                <c:pt idx="0">
                  <c:v>0</c:v>
                </c:pt>
                <c:pt idx="1">
                  <c:v>1.232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8F-42E3-99EE-7A3DC2E1BF31}"/>
            </c:ext>
          </c:extLst>
        </c:ser>
        <c:ser>
          <c:idx val="5"/>
          <c:order val="4"/>
          <c:tx>
            <c:strRef>
              <c:f>'2020-08-19 Fast vs. Slow'!$A$23:$B$23</c:f>
              <c:strCache>
                <c:ptCount val="2"/>
                <c:pt idx="0">
                  <c:v>Manpower bus rotation</c:v>
                </c:pt>
              </c:strCache>
            </c:strRef>
          </c:tx>
          <c:spPr>
            <a:pattFill prst="pct60">
              <a:fgClr>
                <a:srgbClr val="E04A1B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'2020-08-19 Fast vs. Slow'!$C$17:$D$17</c:f>
              <c:strCache>
                <c:ptCount val="2"/>
                <c:pt idx="0">
                  <c:v>Slow fill</c:v>
                </c:pt>
                <c:pt idx="1">
                  <c:v>Fast fill </c:v>
                </c:pt>
              </c:strCache>
            </c:strRef>
          </c:cat>
          <c:val>
            <c:numRef>
              <c:f>'2020-08-19 Fast vs. Slow'!$C$23:$D$23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8F-42E3-99EE-7A3DC2E1B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0314272"/>
        <c:axId val="671180392"/>
      </c:barChart>
      <c:catAx>
        <c:axId val="96031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nb-NO"/>
          </a:p>
        </c:txPr>
        <c:crossAx val="671180392"/>
        <c:crosses val="autoZero"/>
        <c:auto val="1"/>
        <c:lblAlgn val="ctr"/>
        <c:lblOffset val="100"/>
        <c:noMultiLvlLbl val="0"/>
      </c:catAx>
      <c:valAx>
        <c:axId val="67118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b="0">
                    <a:solidFill>
                      <a:schemeClr val="tx1"/>
                    </a:solidFill>
                    <a:latin typeface="+mj-lt"/>
                  </a:rPr>
                  <a:t>LCOH (NOK/kg H2)</a:t>
                </a:r>
              </a:p>
            </c:rich>
          </c:tx>
          <c:layout>
            <c:manualLayout>
              <c:xMode val="edge"/>
              <c:yMode val="edge"/>
              <c:x val="1.1367178708842143E-2"/>
              <c:y val="0.24570555079708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nb-NO"/>
          </a:p>
        </c:txPr>
        <c:crossAx val="960314272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09.02.2021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C2AB-FD5C-4EF7-AF8D-FB95907AF3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57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C2AB-FD5C-4EF7-AF8D-FB95907AF3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49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C2AB-FD5C-4EF7-AF8D-FB95907AF3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10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C2AB-FD5C-4EF7-AF8D-FB95907AF3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40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09.02.2021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Turk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4768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844414"/>
            <a:ext cx="8893174" cy="2365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204572"/>
            <a:ext cx="6445251" cy="527039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701" y="3135729"/>
            <a:ext cx="8896500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" y="4648135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6" y="4862647"/>
            <a:ext cx="20456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75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3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195323"/>
            <a:ext cx="8892778" cy="4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250824" y="4882774"/>
            <a:ext cx="207350" cy="134547"/>
          </a:xfrm>
        </p:spPr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2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58175" y="4882775"/>
            <a:ext cx="62998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600" noProof="0">
                <a:solidFill>
                  <a:schemeClr val="tx1"/>
                </a:solidFill>
              </a:rPr>
              <a:t>DNV GL © 2020</a:t>
            </a:r>
            <a:endParaRPr lang="nb-NO" sz="600" noProof="0" dirty="0">
              <a:solidFill>
                <a:schemeClr val="tx1"/>
              </a:solidFill>
            </a:endParaRPr>
          </a:p>
        </p:txBody>
      </p:sp>
      <p:sp>
        <p:nvSpPr>
          <p:cNvPr id="28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nb-NO" sz="6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D_FLD_DocumentNumber"/>
          <p:cNvSpPr txBox="1">
            <a:spLocks noChangeArrowheads="1"/>
          </p:cNvSpPr>
          <p:nvPr userDrawn="1"/>
        </p:nvSpPr>
        <p:spPr bwMode="auto">
          <a:xfrm>
            <a:off x="1414603" y="4882774"/>
            <a:ext cx="3082388" cy="13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nb-NO" altLang="ja-JP" sz="6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0" name="SD_FLD_BusinessAreaName"/>
          <p:cNvSpPr/>
          <p:nvPr userDrawn="1"/>
        </p:nvSpPr>
        <p:spPr>
          <a:xfrm>
            <a:off x="250824" y="1020915"/>
            <a:ext cx="6445252" cy="156893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450"/>
              </a:spcBef>
            </a:pPr>
            <a:endParaRPr lang="nb-NO" sz="9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251222" y="1816227"/>
            <a:ext cx="6444853" cy="486204"/>
          </a:xfrm>
        </p:spPr>
        <p:txBody>
          <a:bodyPr/>
          <a:lstStyle>
            <a:lvl1pPr marL="0" indent="0" algn="l" defTabSz="685800" rtl="0" eaLnBrk="1" latinLnBrk="0" hangingPunct="1">
              <a:buNone/>
              <a:defRPr lang="en-US" sz="13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32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nb-NO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07093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7439991"/>
              </p:ext>
            </p:extLst>
          </p:nvPr>
        </p:nvGraphicFramePr>
        <p:xfrm>
          <a:off x="1192" y="1192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Edit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575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844415"/>
            <a:ext cx="8893175" cy="26091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296401"/>
            <a:ext cx="8317620" cy="1432910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3378700"/>
            <a:ext cx="8893175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195323"/>
            <a:ext cx="8892778" cy="4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1" y="4648135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848476" y="4862647"/>
            <a:ext cx="20456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75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20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58175" y="4882775"/>
            <a:ext cx="62998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600" noProof="0">
                <a:solidFill>
                  <a:schemeClr val="tx1"/>
                </a:solidFill>
              </a:rPr>
              <a:t>DNV GL © 2020</a:t>
            </a:r>
            <a:endParaRPr lang="nb-NO" sz="600" noProof="0" dirty="0">
              <a:solidFill>
                <a:schemeClr val="tx1"/>
              </a:solidFill>
            </a:endParaRPr>
          </a:p>
        </p:txBody>
      </p:sp>
      <p:sp>
        <p:nvSpPr>
          <p:cNvPr id="22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nb-NO" sz="6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SD_FLD_BusinessAreaName"/>
          <p:cNvSpPr/>
          <p:nvPr userDrawn="1"/>
        </p:nvSpPr>
        <p:spPr>
          <a:xfrm>
            <a:off x="250824" y="1020915"/>
            <a:ext cx="6445252" cy="156893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450"/>
              </a:spcBef>
            </a:pPr>
            <a:endParaRPr lang="nb-NO" sz="9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nb-NO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27834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845208"/>
            <a:ext cx="8893174" cy="22281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092450"/>
            <a:ext cx="8892779" cy="1343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3540970"/>
            <a:ext cx="8317620" cy="778202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3077205"/>
            <a:ext cx="8893175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48476" y="4862647"/>
            <a:ext cx="20456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75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4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195323"/>
            <a:ext cx="8892778" cy="4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1" y="4648135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58175" y="4882775"/>
            <a:ext cx="62998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600" noProof="0">
                <a:solidFill>
                  <a:schemeClr val="tx1"/>
                </a:solidFill>
              </a:rPr>
              <a:t>DNV GL © 2020</a:t>
            </a:r>
            <a:endParaRPr lang="nb-NO" sz="600" noProof="0" dirty="0">
              <a:solidFill>
                <a:schemeClr val="tx1"/>
              </a:solidFill>
            </a:endParaRPr>
          </a:p>
        </p:txBody>
      </p:sp>
      <p:sp>
        <p:nvSpPr>
          <p:cNvPr id="20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nb-NO" sz="6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D_FLD_BusinessAreaName"/>
          <p:cNvSpPr/>
          <p:nvPr userDrawn="1"/>
        </p:nvSpPr>
        <p:spPr>
          <a:xfrm>
            <a:off x="250824" y="3265233"/>
            <a:ext cx="6445252" cy="15689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450"/>
              </a:spcBef>
            </a:pPr>
            <a:endParaRPr lang="nb-NO" sz="9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nb-NO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1990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Bå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595978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844414"/>
            <a:ext cx="8892778" cy="199763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2858553"/>
            <a:ext cx="8893174" cy="1577895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3143771"/>
            <a:ext cx="6445251" cy="552795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2849840"/>
            <a:ext cx="8893175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848476" y="4862647"/>
            <a:ext cx="20456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75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5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195323"/>
            <a:ext cx="8892778" cy="4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 userDrawn="1"/>
        </p:nvCxnSpPr>
        <p:spPr>
          <a:xfrm>
            <a:off x="1" y="4648135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58175" y="4882775"/>
            <a:ext cx="62998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600" noProof="0">
                <a:solidFill>
                  <a:schemeClr val="tx1"/>
                </a:solidFill>
              </a:rPr>
              <a:t>DNV GL © 2020</a:t>
            </a:r>
            <a:endParaRPr lang="nb-NO" sz="600" noProof="0" dirty="0">
              <a:solidFill>
                <a:schemeClr val="tx1"/>
              </a:solidFill>
            </a:endParaRPr>
          </a:p>
        </p:txBody>
      </p:sp>
      <p:sp>
        <p:nvSpPr>
          <p:cNvPr id="21" name="SD_FLD_DocumentNumber"/>
          <p:cNvSpPr txBox="1">
            <a:spLocks noChangeArrowheads="1"/>
          </p:cNvSpPr>
          <p:nvPr userDrawn="1"/>
        </p:nvSpPr>
        <p:spPr bwMode="auto">
          <a:xfrm>
            <a:off x="1414603" y="4882774"/>
            <a:ext cx="3082388" cy="13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nb-NO" altLang="ja-JP" sz="6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nb-NO" sz="6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BusinessAreaName"/>
          <p:cNvSpPr/>
          <p:nvPr userDrawn="1"/>
        </p:nvSpPr>
        <p:spPr>
          <a:xfrm>
            <a:off x="250824" y="2959253"/>
            <a:ext cx="6445252" cy="15689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450"/>
              </a:spcBef>
            </a:pPr>
            <a:endParaRPr lang="nb-NO" sz="9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250823" y="3780541"/>
            <a:ext cx="6445253" cy="243102"/>
          </a:xfrm>
        </p:spPr>
        <p:txBody>
          <a:bodyPr/>
          <a:lstStyle>
            <a:lvl1pPr marL="0" indent="0" algn="l" defTabSz="685800" rtl="0" eaLnBrk="1" latinLnBrk="0" hangingPunct="1">
              <a:buNone/>
              <a:defRPr lang="en-US" sz="13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</a:p>
        </p:txBody>
      </p:sp>
      <p:sp>
        <p:nvSpPr>
          <p:cNvPr id="30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nb-NO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2154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95322"/>
            <a:ext cx="8893174" cy="4239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951864"/>
            <a:ext cx="6445250" cy="973972"/>
          </a:xfrm>
        </p:spPr>
        <p:txBody>
          <a:bodyPr anchor="t">
            <a:noAutofit/>
          </a:bodyPr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347369"/>
            <a:ext cx="8892000" cy="21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</p:spTree>
    <p:extLst>
      <p:ext uri="{BB962C8B-B14F-4D97-AF65-F5344CB8AC3E}">
        <p14:creationId xmlns:p14="http://schemas.microsoft.com/office/powerpoint/2010/main" val="2583599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95322"/>
            <a:ext cx="8892000" cy="423901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951864"/>
            <a:ext cx="6445250" cy="973972"/>
          </a:xfrm>
        </p:spPr>
        <p:txBody>
          <a:bodyPr anchor="t">
            <a:noAutofit/>
          </a:bodyPr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4348342"/>
            <a:ext cx="8892000" cy="2096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table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0027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951604"/>
            <a:ext cx="4244977" cy="348484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dirty="0"/>
              <a:t>Edit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391" y="951604"/>
            <a:ext cx="4243091" cy="348484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dirty="0"/>
              <a:t>Edit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9553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727911"/>
            <a:ext cx="4244975" cy="431598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Edit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391" y="727911"/>
            <a:ext cx="4243090" cy="43213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Edit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250824" y="1220778"/>
            <a:ext cx="4244977" cy="3215671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dirty="0"/>
              <a:t>Edit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9391" y="1220778"/>
            <a:ext cx="4243091" cy="3215671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dirty="0"/>
              <a:t>Edit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6006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223" y="953395"/>
            <a:ext cx="4244578" cy="3483053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dirty="0"/>
              <a:t>Edit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391" y="951604"/>
            <a:ext cx="4243089" cy="3484844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1273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707619"/>
            <a:ext cx="8892000" cy="3510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9" y="4260327"/>
            <a:ext cx="8644531" cy="1761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25" b="1"/>
            </a:lvl1pPr>
          </a:lstStyle>
          <a:p>
            <a:pPr lvl="0"/>
            <a:r>
              <a:rPr lang="nb-NO" dirty="0"/>
              <a:t>Edit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17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4132476"/>
            <a:ext cx="8892000" cy="2096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table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6400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2895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9" y="4904657"/>
            <a:ext cx="4246563" cy="1202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SD_FLD_DocumentDate"/>
          <p:cNvSpPr txBox="1">
            <a:spLocks noChangeArrowheads="1"/>
          </p:cNvSpPr>
          <p:nvPr userDrawn="1"/>
        </p:nvSpPr>
        <p:spPr bwMode="auto">
          <a:xfrm>
            <a:off x="1691680" y="4882774"/>
            <a:ext cx="2805311" cy="13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nb-NO" altLang="ja-JP" sz="600">
                <a:solidFill>
                  <a:schemeClr val="tx1"/>
                </a:solidFill>
                <a:ea typeface="ＭＳ Ｐゴシック" charset="-128"/>
                <a:cs typeface="Arial" charset="0"/>
              </a:rPr>
              <a:t>29. mai 2018</a:t>
            </a:r>
            <a:endParaRPr lang="nb-NO" altLang="ja-JP" sz="6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nb-NO" sz="6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nb-NO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47146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95323"/>
            <a:ext cx="8893174" cy="2371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947223"/>
            <a:ext cx="8425631" cy="978613"/>
          </a:xfrm>
        </p:spPr>
        <p:txBody>
          <a:bodyPr anchor="t" anchorCtr="0">
            <a:no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" y="2490421"/>
            <a:ext cx="8893175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2639354"/>
            <a:ext cx="6445252" cy="162068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Edit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2853600"/>
            <a:ext cx="6445252" cy="207724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Insert</a:t>
            </a:r>
            <a:r>
              <a:rPr lang="nb-NO" dirty="0"/>
              <a:t> Email </a:t>
            </a:r>
            <a:r>
              <a:rPr lang="nb-NO" dirty="0" err="1"/>
              <a:t>address</a:t>
            </a:r>
            <a:endParaRPr lang="nb-NO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061324"/>
            <a:ext cx="6445252" cy="24052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Insert</a:t>
            </a:r>
            <a:r>
              <a:rPr lang="nb-NO" dirty="0"/>
              <a:t> Telephone </a:t>
            </a:r>
            <a:r>
              <a:rPr lang="nb-NO" dirty="0" err="1"/>
              <a:t>number</a:t>
            </a:r>
            <a:endParaRPr lang="nb-NO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6" y="4328282"/>
            <a:ext cx="20456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75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4" y="3652998"/>
            <a:ext cx="20456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5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</p:spTree>
    <p:extLst>
      <p:ext uri="{BB962C8B-B14F-4D97-AF65-F5344CB8AC3E}">
        <p14:creationId xmlns:p14="http://schemas.microsoft.com/office/powerpoint/2010/main" val="133213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T-bane v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31666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844414"/>
            <a:ext cx="8893174" cy="2365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204572"/>
            <a:ext cx="6445251" cy="527039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701" y="3135729"/>
            <a:ext cx="8896500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" y="4648135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6" y="4862647"/>
            <a:ext cx="20456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5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3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195323"/>
            <a:ext cx="8892778" cy="4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250824" y="4882774"/>
            <a:ext cx="207350" cy="134547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SD_FLD_Copyright"/>
          <p:cNvSpPr txBox="1"/>
          <p:nvPr userDrawn="1"/>
        </p:nvSpPr>
        <p:spPr>
          <a:xfrm>
            <a:off x="458175" y="4882775"/>
            <a:ext cx="40395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6" name="SD_FLD_Author"/>
          <p:cNvSpPr txBox="1">
            <a:spLocks noChangeArrowheads="1"/>
          </p:cNvSpPr>
          <p:nvPr userDrawn="1"/>
        </p:nvSpPr>
        <p:spPr bwMode="auto">
          <a:xfrm>
            <a:off x="250823" y="2657941"/>
            <a:ext cx="6445253" cy="21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35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Asmund Huser and Marta Bucelli</a:t>
            </a:r>
            <a:endParaRPr lang="en-GB" altLang="ja-JP" sz="135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D_FLD_DocumentDate"/>
          <p:cNvSpPr/>
          <p:nvPr userDrawn="1"/>
        </p:nvSpPr>
        <p:spPr>
          <a:xfrm>
            <a:off x="250825" y="2876707"/>
            <a:ext cx="6445251" cy="2484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35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04 February 2021</a:t>
            </a:r>
            <a:endParaRPr lang="en-GB" sz="135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en-GB" sz="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D_FLD_DocumentNumber"/>
          <p:cNvSpPr txBox="1">
            <a:spLocks noChangeArrowheads="1"/>
          </p:cNvSpPr>
          <p:nvPr userDrawn="1"/>
        </p:nvSpPr>
        <p:spPr bwMode="auto">
          <a:xfrm>
            <a:off x="1414603" y="4882774"/>
            <a:ext cx="3082388" cy="13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6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0" name="SD_FLD_BusinessAreaName"/>
          <p:cNvSpPr/>
          <p:nvPr userDrawn="1"/>
        </p:nvSpPr>
        <p:spPr>
          <a:xfrm>
            <a:off x="250824" y="1020915"/>
            <a:ext cx="6445252" cy="156893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450"/>
              </a:spcBef>
            </a:pPr>
            <a:endParaRPr lang="en-GB" sz="9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251222" y="1816227"/>
            <a:ext cx="6444853" cy="486204"/>
          </a:xfrm>
        </p:spPr>
        <p:txBody>
          <a:bodyPr/>
          <a:lstStyle>
            <a:lvl1pPr marL="0" indent="0" algn="l" defTabSz="685800" rtl="0" eaLnBrk="1" latinLnBrk="0" hangingPunct="1">
              <a:buNone/>
              <a:defRPr lang="en-US" sz="13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2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46754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711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844415"/>
            <a:ext cx="8893175" cy="26091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296401"/>
            <a:ext cx="8317620" cy="1432910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3378700"/>
            <a:ext cx="8893175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195323"/>
            <a:ext cx="8892778" cy="4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1" y="4648135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848476" y="4862647"/>
            <a:ext cx="20456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5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20" name="SD_FLD_Copyright"/>
          <p:cNvSpPr txBox="1"/>
          <p:nvPr userDrawn="1"/>
        </p:nvSpPr>
        <p:spPr>
          <a:xfrm>
            <a:off x="458175" y="4882775"/>
            <a:ext cx="40395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19" name="SD_FLD_DocumentDate"/>
          <p:cNvSpPr txBox="1">
            <a:spLocks noChangeArrowheads="1"/>
          </p:cNvSpPr>
          <p:nvPr userDrawn="1"/>
        </p:nvSpPr>
        <p:spPr bwMode="auto">
          <a:xfrm>
            <a:off x="1691680" y="4882774"/>
            <a:ext cx="2805311" cy="13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600">
                <a:solidFill>
                  <a:schemeClr val="tx1"/>
                </a:solidFill>
                <a:ea typeface="ＭＳ Ｐゴシック" charset="-128"/>
                <a:cs typeface="Arial" charset="0"/>
              </a:rPr>
              <a:t>04 February 2021</a:t>
            </a:r>
            <a:endParaRPr lang="en-GB" altLang="ja-JP" sz="6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en-GB" sz="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SD_FLD_BusinessAreaName"/>
          <p:cNvSpPr/>
          <p:nvPr userDrawn="1"/>
        </p:nvSpPr>
        <p:spPr>
          <a:xfrm>
            <a:off x="250824" y="1020915"/>
            <a:ext cx="6445252" cy="156893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450"/>
              </a:spcBef>
            </a:pPr>
            <a:endParaRPr lang="en-GB" sz="9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240329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845208"/>
            <a:ext cx="8893174" cy="222818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092450"/>
            <a:ext cx="8892779" cy="1343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3540970"/>
            <a:ext cx="8317620" cy="778202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3077205"/>
            <a:ext cx="8893175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48476" y="4862647"/>
            <a:ext cx="20456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5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4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195323"/>
            <a:ext cx="8892778" cy="4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1" y="4648135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D_FLD_Copyright"/>
          <p:cNvSpPr txBox="1"/>
          <p:nvPr userDrawn="1"/>
        </p:nvSpPr>
        <p:spPr>
          <a:xfrm>
            <a:off x="458175" y="4882775"/>
            <a:ext cx="40395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0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en-GB" sz="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SD_FLD_DocumentDate"/>
          <p:cNvSpPr txBox="1">
            <a:spLocks noChangeArrowheads="1"/>
          </p:cNvSpPr>
          <p:nvPr userDrawn="1"/>
        </p:nvSpPr>
        <p:spPr bwMode="auto">
          <a:xfrm>
            <a:off x="1691680" y="4882774"/>
            <a:ext cx="2805311" cy="13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600">
                <a:solidFill>
                  <a:schemeClr val="tx1"/>
                </a:solidFill>
                <a:ea typeface="ＭＳ Ｐゴシック" charset="-128"/>
                <a:cs typeface="Arial" charset="0"/>
              </a:rPr>
              <a:t>04 February 2021</a:t>
            </a:r>
            <a:endParaRPr lang="en-GB" altLang="ja-JP" sz="6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SD_FLD_BusinessAreaName"/>
          <p:cNvSpPr/>
          <p:nvPr userDrawn="1"/>
        </p:nvSpPr>
        <p:spPr>
          <a:xfrm>
            <a:off x="250824" y="3265233"/>
            <a:ext cx="6445252" cy="15689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450"/>
              </a:spcBef>
            </a:pPr>
            <a:endParaRPr lang="en-GB" sz="9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10684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844414"/>
            <a:ext cx="8892778" cy="199763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2858553"/>
            <a:ext cx="8893174" cy="1577895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3143771"/>
            <a:ext cx="6445251" cy="552795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2849840"/>
            <a:ext cx="8893175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848476" y="4862647"/>
            <a:ext cx="20456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5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pic>
        <p:nvPicPr>
          <p:cNvPr id="25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r="1"/>
          <a:stretch/>
        </p:blipFill>
        <p:spPr bwMode="auto">
          <a:xfrm>
            <a:off x="1" y="195323"/>
            <a:ext cx="8892778" cy="4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 userDrawn="1"/>
        </p:nvCxnSpPr>
        <p:spPr>
          <a:xfrm>
            <a:off x="1" y="4648135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D_FLD_Copyright"/>
          <p:cNvSpPr txBox="1"/>
          <p:nvPr userDrawn="1"/>
        </p:nvSpPr>
        <p:spPr>
          <a:xfrm>
            <a:off x="458175" y="4882775"/>
            <a:ext cx="40395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" noProof="0" dirty="0">
                <a:solidFill>
                  <a:schemeClr val="tx1"/>
                </a:solidFill>
              </a:rPr>
              <a:t>DNV GL ©</a:t>
            </a:r>
          </a:p>
        </p:txBody>
      </p:sp>
      <p:sp>
        <p:nvSpPr>
          <p:cNvPr id="21" name="SD_FLD_DocumentNumber"/>
          <p:cNvSpPr txBox="1">
            <a:spLocks noChangeArrowheads="1"/>
          </p:cNvSpPr>
          <p:nvPr userDrawn="1"/>
        </p:nvSpPr>
        <p:spPr bwMode="auto">
          <a:xfrm>
            <a:off x="1414603" y="4882774"/>
            <a:ext cx="3082388" cy="13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6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en-GB" sz="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D_FLD_DocumentDate"/>
          <p:cNvSpPr/>
          <p:nvPr userDrawn="1"/>
        </p:nvSpPr>
        <p:spPr>
          <a:xfrm>
            <a:off x="250825" y="4246970"/>
            <a:ext cx="6445251" cy="18947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05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04 February 2021</a:t>
            </a:r>
            <a:endParaRPr lang="en-GB" sz="105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D_FLD_Author"/>
          <p:cNvSpPr txBox="1">
            <a:spLocks noChangeArrowheads="1"/>
          </p:cNvSpPr>
          <p:nvPr userDrawn="1"/>
        </p:nvSpPr>
        <p:spPr bwMode="auto">
          <a:xfrm>
            <a:off x="250823" y="4058168"/>
            <a:ext cx="6445253" cy="18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05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Asmund Huser and Marta Bucelli</a:t>
            </a:r>
            <a:endParaRPr lang="en-GB" altLang="ja-JP" sz="105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BusinessAreaName"/>
          <p:cNvSpPr/>
          <p:nvPr userDrawn="1"/>
        </p:nvSpPr>
        <p:spPr>
          <a:xfrm>
            <a:off x="250824" y="2959253"/>
            <a:ext cx="6445252" cy="15689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450"/>
              </a:spcBef>
            </a:pPr>
            <a:endParaRPr lang="en-GB" sz="9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250823" y="3780541"/>
            <a:ext cx="6445253" cy="243102"/>
          </a:xfrm>
        </p:spPr>
        <p:txBody>
          <a:bodyPr/>
          <a:lstStyle>
            <a:lvl1pPr marL="0" indent="0" algn="l" defTabSz="685800" rtl="0" eaLnBrk="1" latinLnBrk="0" hangingPunct="1">
              <a:buNone/>
              <a:defRPr lang="en-US" sz="13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0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60211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95322"/>
            <a:ext cx="8893174" cy="4239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951864"/>
            <a:ext cx="6445250" cy="973972"/>
          </a:xfrm>
        </p:spPr>
        <p:txBody>
          <a:bodyPr anchor="t">
            <a:noAutofit/>
          </a:bodyPr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347369"/>
            <a:ext cx="8892000" cy="21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</p:spTree>
    <p:extLst>
      <p:ext uri="{BB962C8B-B14F-4D97-AF65-F5344CB8AC3E}">
        <p14:creationId xmlns:p14="http://schemas.microsoft.com/office/powerpoint/2010/main" val="4060789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95322"/>
            <a:ext cx="8892000" cy="423901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951864"/>
            <a:ext cx="6445250" cy="973972"/>
          </a:xfrm>
        </p:spPr>
        <p:txBody>
          <a:bodyPr anchor="t">
            <a:noAutofit/>
          </a:bodyPr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4348342"/>
            <a:ext cx="8892000" cy="2096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443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951604"/>
            <a:ext cx="4244977" cy="348484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391" y="951604"/>
            <a:ext cx="4243091" cy="3484844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486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727911"/>
            <a:ext cx="4244975" cy="431598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391" y="727911"/>
            <a:ext cx="4243090" cy="43213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250824" y="1220778"/>
            <a:ext cx="4244977" cy="3215671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9391" y="1220778"/>
            <a:ext cx="4243091" cy="3215671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32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223" y="953395"/>
            <a:ext cx="4244578" cy="3483053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391" y="951604"/>
            <a:ext cx="4243089" cy="3484844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8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RegionBus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027983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50693"/>
            <a:ext cx="8892000" cy="3483654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225245"/>
            <a:ext cx="8896350" cy="211203"/>
          </a:xfrm>
          <a:solidFill>
            <a:schemeClr val="bg1">
              <a:alpha val="70000"/>
            </a:schemeClr>
          </a:solidFill>
        </p:spPr>
        <p:txBody>
          <a:bodyPr wrap="square" lIns="334800" tIns="36000" rIns="334800" bIns="36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436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951604"/>
            <a:ext cx="8892480" cy="3484844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Table Placeholder 11">
            <a:extLst>
              <a:ext uri="{FF2B5EF4-FFF2-40B4-BE49-F238E27FC236}">
                <a16:creationId xmlns:a16="http://schemas.microsoft.com/office/drawing/2014/main" id="{2C46DE60-69E8-4524-B675-3EBD90039E2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0" y="4348732"/>
            <a:ext cx="8892000" cy="2096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75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412C1D-AC81-4F31-9EE1-E1F8DAC2A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4460"/>
            <a:ext cx="8896350" cy="4240309"/>
          </a:xfrm>
          <a:custGeom>
            <a:avLst/>
            <a:gdLst>
              <a:gd name="connsiteX0" fmla="*/ 0 w 11861800"/>
              <a:gd name="connsiteY0" fmla="*/ 0 h 5356187"/>
              <a:gd name="connsiteX1" fmla="*/ 11861800 w 11861800"/>
              <a:gd name="connsiteY1" fmla="*/ 0 h 5356187"/>
              <a:gd name="connsiteX2" fmla="*/ 11861800 w 11861800"/>
              <a:gd name="connsiteY2" fmla="*/ 1088368 h 5356187"/>
              <a:gd name="connsiteX3" fmla="*/ 11856000 w 11861800"/>
              <a:gd name="connsiteY3" fmla="*/ 1088368 h 5356187"/>
              <a:gd name="connsiteX4" fmla="*/ 11856000 w 11861800"/>
              <a:gd name="connsiteY4" fmla="*/ 5356187 h 5356187"/>
              <a:gd name="connsiteX5" fmla="*/ 0 w 11861800"/>
              <a:gd name="connsiteY5" fmla="*/ 5356187 h 5356187"/>
              <a:gd name="connsiteX6" fmla="*/ 0 w 11861800"/>
              <a:gd name="connsiteY6" fmla="*/ 1088368 h 5356187"/>
              <a:gd name="connsiteX7" fmla="*/ 0 w 11861800"/>
              <a:gd name="connsiteY7" fmla="*/ 676500 h 535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1800" h="5356187">
                <a:moveTo>
                  <a:pt x="0" y="0"/>
                </a:moveTo>
                <a:lnTo>
                  <a:pt x="11861800" y="0"/>
                </a:lnTo>
                <a:lnTo>
                  <a:pt x="11861800" y="1088368"/>
                </a:lnTo>
                <a:lnTo>
                  <a:pt x="11856000" y="1088368"/>
                </a:lnTo>
                <a:lnTo>
                  <a:pt x="11856000" y="5356187"/>
                </a:lnTo>
                <a:lnTo>
                  <a:pt x="0" y="5356187"/>
                </a:lnTo>
                <a:lnTo>
                  <a:pt x="0" y="1088368"/>
                </a:lnTo>
                <a:lnTo>
                  <a:pt x="0" y="6765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09962"/>
            <a:ext cx="6696075" cy="999304"/>
          </a:xfrm>
          <a:solidFill>
            <a:schemeClr val="accent4">
              <a:alpha val="80000"/>
            </a:schemeClr>
          </a:solidFill>
        </p:spPr>
        <p:txBody>
          <a:bodyPr lIns="334800" tIns="334800" rIns="540000" bIns="334800" anchor="t" anchorCtr="0">
            <a:sp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4348732"/>
            <a:ext cx="8892000" cy="2096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980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412C1D-AC81-4F31-9EE1-E1F8DAC2A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4460"/>
            <a:ext cx="8896350" cy="4240309"/>
          </a:xfrm>
          <a:custGeom>
            <a:avLst/>
            <a:gdLst>
              <a:gd name="connsiteX0" fmla="*/ 0 w 11861800"/>
              <a:gd name="connsiteY0" fmla="*/ 0 h 5356187"/>
              <a:gd name="connsiteX1" fmla="*/ 11861800 w 11861800"/>
              <a:gd name="connsiteY1" fmla="*/ 0 h 5356187"/>
              <a:gd name="connsiteX2" fmla="*/ 11861800 w 11861800"/>
              <a:gd name="connsiteY2" fmla="*/ 1088368 h 5356187"/>
              <a:gd name="connsiteX3" fmla="*/ 11856000 w 11861800"/>
              <a:gd name="connsiteY3" fmla="*/ 1088368 h 5356187"/>
              <a:gd name="connsiteX4" fmla="*/ 11856000 w 11861800"/>
              <a:gd name="connsiteY4" fmla="*/ 5356187 h 5356187"/>
              <a:gd name="connsiteX5" fmla="*/ 0 w 11861800"/>
              <a:gd name="connsiteY5" fmla="*/ 5356187 h 5356187"/>
              <a:gd name="connsiteX6" fmla="*/ 0 w 11861800"/>
              <a:gd name="connsiteY6" fmla="*/ 1088368 h 5356187"/>
              <a:gd name="connsiteX7" fmla="*/ 0 w 11861800"/>
              <a:gd name="connsiteY7" fmla="*/ 676500 h 535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1800" h="5356187">
                <a:moveTo>
                  <a:pt x="0" y="0"/>
                </a:moveTo>
                <a:lnTo>
                  <a:pt x="11861800" y="0"/>
                </a:lnTo>
                <a:lnTo>
                  <a:pt x="11861800" y="1088368"/>
                </a:lnTo>
                <a:lnTo>
                  <a:pt x="11856000" y="1088368"/>
                </a:lnTo>
                <a:lnTo>
                  <a:pt x="11856000" y="5356187"/>
                </a:lnTo>
                <a:lnTo>
                  <a:pt x="0" y="5356187"/>
                </a:lnTo>
                <a:lnTo>
                  <a:pt x="0" y="1088368"/>
                </a:lnTo>
                <a:lnTo>
                  <a:pt x="0" y="6765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4348732"/>
            <a:ext cx="8892000" cy="2096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4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652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5185601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5185601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en-GB" sz="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46793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95323"/>
            <a:ext cx="8893174" cy="2371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947223"/>
            <a:ext cx="8425631" cy="978613"/>
          </a:xfrm>
        </p:spPr>
        <p:txBody>
          <a:bodyPr anchor="t" anchorCtr="0">
            <a:no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" y="2490421"/>
            <a:ext cx="8893175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2639354"/>
            <a:ext cx="6445252" cy="162068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2853600"/>
            <a:ext cx="6445252" cy="207724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061324"/>
            <a:ext cx="6445252" cy="240526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6" y="4328282"/>
            <a:ext cx="20456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5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4" y="3652998"/>
            <a:ext cx="20456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44DC3E0-F7AD-4156-9AC3-7521913560CB}"/>
              </a:ext>
            </a:extLst>
          </p:cNvPr>
          <p:cNvSpPr txBox="1">
            <a:spLocks/>
          </p:cNvSpPr>
          <p:nvPr userDrawn="1"/>
        </p:nvSpPr>
        <p:spPr>
          <a:xfrm>
            <a:off x="5598114" y="4085811"/>
            <a:ext cx="3285634" cy="3506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dirty="0">
                <a:solidFill>
                  <a:schemeClr val="bg1">
                    <a:lumMod val="75000"/>
                  </a:schemeClr>
                </a:solidFill>
              </a:rPr>
              <a:t>The trademarks DNV GL</a:t>
            </a:r>
            <a:r>
              <a:rPr lang="en-GB" sz="600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sz="600" dirty="0">
                <a:solidFill>
                  <a:schemeClr val="bg1">
                    <a:lumMod val="75000"/>
                  </a:schemeClr>
                </a:solidFill>
              </a:rPr>
              <a:t>, DNV</a:t>
            </a:r>
            <a:r>
              <a:rPr lang="en-GB" sz="600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sz="600" dirty="0">
                <a:solidFill>
                  <a:schemeClr val="bg1">
                    <a:lumMod val="75000"/>
                  </a:schemeClr>
                </a:solidFill>
              </a:rPr>
              <a:t>, the Horizon Graphic and Det Norske Veritas</a:t>
            </a:r>
            <a:r>
              <a:rPr lang="en-GB" sz="600" baseline="30000" dirty="0">
                <a:solidFill>
                  <a:schemeClr val="bg1">
                    <a:lumMod val="75000"/>
                  </a:schemeClr>
                </a:solidFill>
              </a:rPr>
              <a:t>®</a:t>
            </a:r>
            <a:r>
              <a:rPr lang="en-GB" sz="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n-GB" sz="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600" dirty="0">
                <a:solidFill>
                  <a:schemeClr val="bg1">
                    <a:lumMod val="75000"/>
                  </a:schemeClr>
                </a:solidFill>
              </a:rPr>
              <a:t>are the properties of companies in the Det Norske Veritas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5560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T-ba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480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Stasj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12.emf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7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2" r:id="rId8"/>
    <p:sldLayoutId id="2147483663" r:id="rId9"/>
    <p:sldLayoutId id="2147483698" r:id="rId10"/>
    <p:sldLayoutId id="2147483699" r:id="rId11"/>
    <p:sldLayoutId id="2147483700" r:id="rId12"/>
    <p:sldLayoutId id="2147483701" r:id="rId13"/>
    <p:sldLayoutId id="2147483705" r:id="rId14"/>
    <p:sldLayoutId id="2147483664" r:id="rId15"/>
    <p:sldLayoutId id="214748370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6" r:id="rId22"/>
    <p:sldLayoutId id="2147483667" r:id="rId23"/>
    <p:sldLayoutId id="2147483677" r:id="rId24"/>
    <p:sldLayoutId id="2147483678" r:id="rId25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773709998"/>
              </p:ext>
            </p:extLst>
          </p:nvPr>
        </p:nvGraphicFramePr>
        <p:xfrm>
          <a:off x="1192" y="1192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9" imgW="353" imgH="353" progId="TCLayout.ActiveDocument.1">
                  <p:embed/>
                </p:oleObj>
              </mc:Choice>
              <mc:Fallback>
                <p:oleObj name="think-cell Slide" r:id="rId19" imgW="353" imgH="35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-1" b="-44689"/>
          <a:stretch/>
        </p:blipFill>
        <p:spPr bwMode="auto">
          <a:xfrm>
            <a:off x="-1" y="4653368"/>
            <a:ext cx="8892283" cy="4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80867"/>
            <a:ext cx="8641656" cy="5027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951603"/>
            <a:ext cx="8641656" cy="348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/>
              <a:t>Edit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6865" y="5018321"/>
            <a:ext cx="1140523" cy="1296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5017321"/>
            <a:ext cx="3106040" cy="1306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4" y="4882774"/>
            <a:ext cx="207350" cy="1345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SD_VAR_CompanyYear"/>
          <p:cNvSpPr txBox="1"/>
          <p:nvPr userDrawn="1">
            <p:custDataLst>
              <p:tags r:id="rId18"/>
            </p:custDataLst>
          </p:nvPr>
        </p:nvSpPr>
        <p:spPr>
          <a:xfrm>
            <a:off x="458175" y="4882775"/>
            <a:ext cx="62998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600" noProof="0">
                <a:solidFill>
                  <a:schemeClr val="tx1"/>
                </a:solidFill>
              </a:rPr>
              <a:t>DNV GL © 2020</a:t>
            </a:r>
            <a:endParaRPr lang="nb-NO" sz="6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713601"/>
            <a:ext cx="8892481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nb-NO" sz="6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nb-NO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505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14000"/>
        </a:lnSpc>
        <a:spcBef>
          <a:spcPts val="450"/>
        </a:spcBef>
        <a:buClr>
          <a:srgbClr val="3F9C35"/>
        </a:buClr>
        <a:buFont typeface="Wingdings" panose="05000000000000000000" pitchFamily="2" charset="2"/>
        <a:buChar char="§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97000" indent="-148500" algn="l" defTabSz="685800" rtl="0" eaLnBrk="1" latinLnBrk="0" hangingPunct="1">
        <a:lnSpc>
          <a:spcPct val="114000"/>
        </a:lnSpc>
        <a:spcBef>
          <a:spcPts val="450"/>
        </a:spcBef>
        <a:buClr>
          <a:srgbClr val="3F9C35"/>
        </a:buClr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48500" algn="l" defTabSz="685800" rtl="0" eaLnBrk="1" latinLnBrk="0" hangingPunct="1">
        <a:lnSpc>
          <a:spcPct val="114000"/>
        </a:lnSpc>
        <a:spcBef>
          <a:spcPts val="450"/>
        </a:spcBef>
        <a:buClr>
          <a:srgbClr val="3F9C35"/>
        </a:buClr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21000" indent="-148500" algn="l" defTabSz="685800" rtl="0" eaLnBrk="1" latinLnBrk="0" hangingPunct="1">
        <a:lnSpc>
          <a:spcPct val="114000"/>
        </a:lnSpc>
        <a:spcBef>
          <a:spcPts val="450"/>
        </a:spcBef>
        <a:buClr>
          <a:srgbClr val="3F9C35"/>
        </a:buClr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83000" indent="-148500" algn="l" defTabSz="685800" rtl="0" eaLnBrk="1" latinLnBrk="0" hangingPunct="1">
        <a:lnSpc>
          <a:spcPct val="114000"/>
        </a:lnSpc>
        <a:spcBef>
          <a:spcPts val="450"/>
        </a:spcBef>
        <a:buClr>
          <a:srgbClr val="3F9C35"/>
        </a:buClr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-1" b="-44689"/>
          <a:stretch/>
        </p:blipFill>
        <p:spPr bwMode="auto">
          <a:xfrm>
            <a:off x="-1" y="4653368"/>
            <a:ext cx="8892283" cy="4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80867"/>
            <a:ext cx="8641656" cy="5027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951603"/>
            <a:ext cx="8641656" cy="348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5185601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5017321"/>
            <a:ext cx="3106040" cy="1306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4" y="4882774"/>
            <a:ext cx="207350" cy="1345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FLD_Copyright"/>
          <p:cNvSpPr txBox="1"/>
          <p:nvPr userDrawn="1"/>
        </p:nvSpPr>
        <p:spPr>
          <a:xfrm>
            <a:off x="458175" y="4882775"/>
            <a:ext cx="40395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" noProof="0" dirty="0">
                <a:solidFill>
                  <a:schemeClr val="tx1"/>
                </a:solidFill>
              </a:rPr>
              <a:t>DNV GL ©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713601"/>
            <a:ext cx="8892481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250825" y="4518519"/>
            <a:ext cx="2133760" cy="120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685800" rtl="0" eaLnBrk="1" latinLnBrk="0" hangingPunct="1">
              <a:lnSpc>
                <a:spcPct val="113000"/>
              </a:lnSpc>
              <a:spcBef>
                <a:spcPts val="450"/>
              </a:spcBef>
            </a:pPr>
            <a:endParaRPr lang="en-GB" sz="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4005263" y="4446641"/>
            <a:ext cx="1133475" cy="17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2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1691680" y="4882774"/>
            <a:ext cx="2805311" cy="13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600">
                <a:solidFill>
                  <a:schemeClr val="tx1"/>
                </a:solidFill>
                <a:ea typeface="ＭＳ Ｐゴシック" charset="-128"/>
                <a:cs typeface="Arial" charset="0"/>
              </a:rPr>
              <a:t>04 February 2021</a:t>
            </a:r>
            <a:endParaRPr lang="en-GB" altLang="ja-JP" sz="6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14000"/>
        </a:lnSpc>
        <a:spcBef>
          <a:spcPts val="450"/>
        </a:spcBef>
        <a:buClr>
          <a:srgbClr val="3F9C35"/>
        </a:buClr>
        <a:buFont typeface="Wingdings" panose="05000000000000000000" pitchFamily="2" charset="2"/>
        <a:buChar char="§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97000" indent="-148500" algn="l" defTabSz="685800" rtl="0" eaLnBrk="1" latinLnBrk="0" hangingPunct="1">
        <a:lnSpc>
          <a:spcPct val="114000"/>
        </a:lnSpc>
        <a:spcBef>
          <a:spcPts val="450"/>
        </a:spcBef>
        <a:buClr>
          <a:srgbClr val="3F9C35"/>
        </a:buClr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48500" algn="l" defTabSz="685800" rtl="0" eaLnBrk="1" latinLnBrk="0" hangingPunct="1">
        <a:lnSpc>
          <a:spcPct val="114000"/>
        </a:lnSpc>
        <a:spcBef>
          <a:spcPts val="450"/>
        </a:spcBef>
        <a:buClr>
          <a:srgbClr val="3F9C35"/>
        </a:buClr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21000" indent="-148500" algn="l" defTabSz="685800" rtl="0" eaLnBrk="1" latinLnBrk="0" hangingPunct="1">
        <a:lnSpc>
          <a:spcPct val="114000"/>
        </a:lnSpc>
        <a:spcBef>
          <a:spcPts val="450"/>
        </a:spcBef>
        <a:buClr>
          <a:srgbClr val="3F9C35"/>
        </a:buClr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83000" indent="-148500" algn="l" defTabSz="685800" rtl="0" eaLnBrk="1" latinLnBrk="0" hangingPunct="1">
        <a:lnSpc>
          <a:spcPct val="114000"/>
        </a:lnSpc>
        <a:spcBef>
          <a:spcPts val="450"/>
        </a:spcBef>
        <a:buClr>
          <a:srgbClr val="3F9C35"/>
        </a:buClr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orient="horz" pos="4160">
          <p15:clr>
            <a:srgbClr val="F26B43"/>
          </p15:clr>
        </p15:guide>
        <p15:guide id="3" orient="horz" pos="848">
          <p15:clr>
            <a:srgbClr val="F26B43"/>
          </p15:clr>
        </p15:guide>
        <p15:guide id="4" orient="horz" pos="800">
          <p15:clr>
            <a:srgbClr val="F26B43"/>
          </p15:clr>
        </p15:guide>
        <p15:guide id="5" orient="horz" pos="3728">
          <p15:clr>
            <a:srgbClr val="F26B43"/>
          </p15:clr>
        </p15:guide>
        <p15:guide id="6" pos="1928">
          <p15:clr>
            <a:srgbClr val="F26B43"/>
          </p15:clr>
        </p15:guide>
        <p15:guide id="7" pos="208">
          <p15:clr>
            <a:srgbClr val="F26B43"/>
          </p15:clr>
        </p15:guide>
        <p15:guide id="8" pos="7472">
          <p15:clr>
            <a:srgbClr val="F26B43"/>
          </p15:clr>
        </p15:guide>
        <p15:guide id="9" pos="5752">
          <p15:clr>
            <a:srgbClr val="F26B43"/>
          </p15:clr>
        </p15:guide>
        <p15:guide id="10" pos="5624">
          <p15:clr>
            <a:srgbClr val="F26B43"/>
          </p15:clr>
        </p15:guide>
        <p15:guide id="11" pos="3904">
          <p15:clr>
            <a:srgbClr val="F26B43"/>
          </p15:clr>
        </p15:guide>
        <p15:guide id="12" pos="3776">
          <p15:clr>
            <a:srgbClr val="F26B43"/>
          </p15:clr>
        </p15:guide>
        <p15:guide id="13" pos="2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fe.brage.unit.no/ife-xmlui/handle/11250/2712579" TargetMode="Externa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C64C9F-E788-544C-A804-6304F24F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308687"/>
            <a:ext cx="7980536" cy="2308324"/>
          </a:xfrm>
        </p:spPr>
        <p:txBody>
          <a:bodyPr/>
          <a:lstStyle/>
          <a:p>
            <a:r>
              <a:rPr lang="nb-NO" dirty="0"/>
              <a:t>Muligheter for hydrogenfylling på Stubberud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CB0CCED-E586-5045-A312-C5C81CBF5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Dialogkonferanse 17.02.2021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D2EB4C-A6D0-5646-B38C-EBC5E2A22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Pedram Nadim, prosjektleder energisystemer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E5854-5852-1645-9E0C-F7CD39F4E1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E6E3F-F2AA-C142-A242-6DEC8C496E6D}" type="datetime1">
              <a:rPr lang="nb-NO" smtClean="0"/>
              <a:t>09.02.2021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66620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83CB6A9-CCA9-4D19-A8C5-4E32CE72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9791"/>
            <a:ext cx="7886700" cy="1292662"/>
          </a:xfrm>
        </p:spPr>
        <p:txBody>
          <a:bodyPr/>
          <a:lstStyle/>
          <a:p>
            <a:r>
              <a:rPr lang="nb-NO" dirty="0"/>
              <a:t>Andre tilnærminger til hydrogenfylling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27A7C57-48DE-409D-9A94-A17241744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A9003F-FAEC-4CCE-93D8-98214E61A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4391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E6765B-819F-4C5A-9B63-39FFB1F93165}"/>
              </a:ext>
            </a:extLst>
          </p:cNvPr>
          <p:cNvSpPr txBox="1"/>
          <p:nvPr/>
        </p:nvSpPr>
        <p:spPr>
          <a:xfrm>
            <a:off x="4176074" y="4706497"/>
            <a:ext cx="33486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b="1" dirty="0"/>
              <a:t>Acknowledgements</a:t>
            </a:r>
            <a:r>
              <a:rPr lang="en-GB" sz="750" dirty="0"/>
              <a:t>: </a:t>
            </a:r>
            <a:r>
              <a:rPr lang="en-GB" sz="750" dirty="0" err="1"/>
              <a:t>Regionale</a:t>
            </a:r>
            <a:r>
              <a:rPr lang="en-GB" sz="750" dirty="0"/>
              <a:t> </a:t>
            </a:r>
            <a:r>
              <a:rPr lang="en-GB" sz="750" dirty="0" err="1"/>
              <a:t>Forskningsfond</a:t>
            </a:r>
            <a:r>
              <a:rPr lang="en-GB" sz="750" dirty="0"/>
              <a:t> and Ruter are acknowledged for funding of the project </a:t>
            </a:r>
            <a:r>
              <a:rPr lang="en-GB" sz="750" i="1" dirty="0" err="1"/>
              <a:t>Hydrogenfylling</a:t>
            </a:r>
            <a:r>
              <a:rPr lang="en-GB" sz="750" i="1" dirty="0"/>
              <a:t> ved </a:t>
            </a:r>
            <a:r>
              <a:rPr lang="en-GB" sz="750" i="1" dirty="0" err="1"/>
              <a:t>bussdepot</a:t>
            </a:r>
            <a:r>
              <a:rPr lang="en-GB" sz="750" i="1" dirty="0"/>
              <a:t> </a:t>
            </a:r>
            <a:r>
              <a:rPr lang="en-GB" sz="750" dirty="0"/>
              <a:t>(310551): </a:t>
            </a:r>
            <a:r>
              <a:rPr lang="en-GB" sz="750" dirty="0">
                <a:hlinkClick r:id="rId2"/>
              </a:rPr>
              <a:t>https://ife.brage.unit.no/ife-xmlui/handle/11250/2712579</a:t>
            </a:r>
            <a:endParaRPr lang="en-GB" sz="750" dirty="0"/>
          </a:p>
        </p:txBody>
      </p:sp>
      <p:pic>
        <p:nvPicPr>
          <p:cNvPr id="1026" name="Picture 2" descr="Regionale forskningsfond (RFF)">
            <a:extLst>
              <a:ext uri="{FF2B5EF4-FFF2-40B4-BE49-F238E27FC236}">
                <a16:creationId xmlns:a16="http://schemas.microsoft.com/office/drawing/2014/main" id="{C49A483B-FB22-4EE7-A398-78C28ADA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56" y="4240600"/>
            <a:ext cx="1037969" cy="3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223773-208B-40B4-9BEA-BD09CD1C41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76" y="1194989"/>
            <a:ext cx="3197344" cy="1691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DED3F-4250-409C-9945-95C1AC611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56" y="1180443"/>
            <a:ext cx="3045941" cy="33597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713890-52B5-41A7-B891-68128F59E101}"/>
              </a:ext>
            </a:extLst>
          </p:cNvPr>
          <p:cNvSpPr txBox="1"/>
          <p:nvPr/>
        </p:nvSpPr>
        <p:spPr>
          <a:xfrm>
            <a:off x="406400" y="833271"/>
            <a:ext cx="3947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>
                <a:solidFill>
                  <a:srgbClr val="1D2982"/>
                </a:solidFill>
              </a:rPr>
              <a:t>Refuelling Concept</a:t>
            </a:r>
            <a:r>
              <a:rPr lang="en-GB" sz="1050">
                <a:solidFill>
                  <a:srgbClr val="1D2982"/>
                </a:solidFill>
              </a:rPr>
              <a:t>: Slow, unattended fills where the buses are parked overnight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77F1ED-7CAF-4E15-A2D6-A36D7204CE0D}"/>
              </a:ext>
            </a:extLst>
          </p:cNvPr>
          <p:cNvSpPr txBox="1">
            <a:spLocks/>
          </p:cNvSpPr>
          <p:nvPr/>
        </p:nvSpPr>
        <p:spPr>
          <a:xfrm>
            <a:off x="406400" y="126436"/>
            <a:ext cx="8421835" cy="854179"/>
          </a:xfrm>
          <a:prstGeom prst="rect">
            <a:avLst/>
          </a:prstGeom>
        </p:spPr>
        <p:txBody>
          <a:bodyPr/>
          <a:lstStyle>
            <a:lvl1pPr algn="l" defTabSz="457291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70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50" dirty="0" err="1">
                <a:solidFill>
                  <a:schemeClr val="tx1"/>
                </a:solidFill>
              </a:rPr>
              <a:t>Saktefylling</a:t>
            </a:r>
            <a:r>
              <a:rPr lang="en-GB" sz="2250" dirty="0">
                <a:solidFill>
                  <a:schemeClr val="tx1"/>
                </a:solidFill>
              </a:rPr>
              <a:t> - Eksempel </a:t>
            </a:r>
            <a:r>
              <a:rPr lang="en-GB" sz="2250" dirty="0" err="1">
                <a:solidFill>
                  <a:schemeClr val="tx1"/>
                </a:solidFill>
              </a:rPr>
              <a:t>fra</a:t>
            </a:r>
            <a:r>
              <a:rPr lang="en-GB" sz="2250" dirty="0">
                <a:solidFill>
                  <a:schemeClr val="tx1"/>
                </a:solidFill>
              </a:rPr>
              <a:t> </a:t>
            </a:r>
            <a:r>
              <a:rPr lang="en-GB" sz="2250" dirty="0" err="1">
                <a:solidFill>
                  <a:schemeClr val="tx1"/>
                </a:solidFill>
              </a:rPr>
              <a:t>studie</a:t>
            </a:r>
            <a:r>
              <a:rPr lang="en-GB" sz="2250" dirty="0">
                <a:solidFill>
                  <a:schemeClr val="tx1"/>
                </a:solidFill>
              </a:rPr>
              <a:t> </a:t>
            </a:r>
            <a:r>
              <a:rPr lang="en-GB" sz="2250" dirty="0" err="1">
                <a:solidFill>
                  <a:schemeClr val="tx1"/>
                </a:solidFill>
              </a:rPr>
              <a:t>utført</a:t>
            </a:r>
            <a:r>
              <a:rPr lang="en-GB" sz="2250" dirty="0">
                <a:solidFill>
                  <a:schemeClr val="tx1"/>
                </a:solidFill>
              </a:rPr>
              <a:t> </a:t>
            </a:r>
            <a:r>
              <a:rPr lang="en-GB" sz="2250" dirty="0" err="1">
                <a:solidFill>
                  <a:schemeClr val="tx1"/>
                </a:solidFill>
              </a:rPr>
              <a:t>av</a:t>
            </a:r>
            <a:r>
              <a:rPr lang="en-GB" sz="2250" dirty="0">
                <a:solidFill>
                  <a:schemeClr val="tx1"/>
                </a:solidFill>
              </a:rPr>
              <a:t> IFE med Ruter.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3B325-500D-4432-80F7-F8CCE2E73E0C}"/>
              </a:ext>
            </a:extLst>
          </p:cNvPr>
          <p:cNvSpPr txBox="1"/>
          <p:nvPr/>
        </p:nvSpPr>
        <p:spPr>
          <a:xfrm>
            <a:off x="4528948" y="3021039"/>
            <a:ext cx="38373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>
                <a:solidFill>
                  <a:srgbClr val="1D2982"/>
                </a:solidFill>
              </a:rPr>
              <a:t>Cost Comparison</a:t>
            </a:r>
            <a:r>
              <a:rPr lang="en-GB" sz="1050">
                <a:solidFill>
                  <a:srgbClr val="1D2982"/>
                </a:solidFill>
              </a:rPr>
              <a:t>: Slow vs. Fast refuelling (1600 kg H</a:t>
            </a:r>
            <a:r>
              <a:rPr lang="en-GB" sz="1050" baseline="-25000">
                <a:solidFill>
                  <a:srgbClr val="1D2982"/>
                </a:solidFill>
              </a:rPr>
              <a:t>2</a:t>
            </a:r>
            <a:r>
              <a:rPr lang="en-GB" sz="1050">
                <a:solidFill>
                  <a:srgbClr val="1D2982"/>
                </a:solidFill>
              </a:rPr>
              <a:t>/day)</a:t>
            </a:r>
            <a:endParaRPr lang="en-GB" sz="1050" baseline="-25000">
              <a:solidFill>
                <a:srgbClr val="1D298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39E34-BDEF-4044-AE1F-CAE1929E91EA}"/>
              </a:ext>
            </a:extLst>
          </p:cNvPr>
          <p:cNvSpPr txBox="1"/>
          <p:nvPr/>
        </p:nvSpPr>
        <p:spPr>
          <a:xfrm>
            <a:off x="4556715" y="833515"/>
            <a:ext cx="4541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>
                <a:solidFill>
                  <a:srgbClr val="1D2982"/>
                </a:solidFill>
              </a:rPr>
              <a:t>Case Study</a:t>
            </a:r>
            <a:r>
              <a:rPr lang="en-GB" sz="1050">
                <a:solidFill>
                  <a:srgbClr val="1D2982"/>
                </a:solidFill>
              </a:rPr>
              <a:t>: 40 high-capacity buses (24 m) in planned depot at </a:t>
            </a:r>
            <a:r>
              <a:rPr lang="en-GB" sz="1050" err="1">
                <a:solidFill>
                  <a:srgbClr val="1D2982"/>
                </a:solidFill>
              </a:rPr>
              <a:t>Stubberud</a:t>
            </a:r>
            <a:r>
              <a:rPr lang="en-GB" sz="1050">
                <a:solidFill>
                  <a:srgbClr val="1D2982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392D0-4C21-4EB8-B33F-AEA6814B8F64}"/>
              </a:ext>
            </a:extLst>
          </p:cNvPr>
          <p:cNvSpPr txBox="1"/>
          <p:nvPr/>
        </p:nvSpPr>
        <p:spPr>
          <a:xfrm>
            <a:off x="7823200" y="1468215"/>
            <a:ext cx="1000025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>
                <a:solidFill>
                  <a:srgbClr val="1D2982"/>
                </a:solidFill>
              </a:rPr>
              <a:t>With only two flow controllers there is a short period every morning where the buses will not be ready to leave the depot on time.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999D21-7998-41B9-949A-98FBB6EA567A}"/>
              </a:ext>
            </a:extLst>
          </p:cNvPr>
          <p:cNvGrpSpPr/>
          <p:nvPr/>
        </p:nvGrpSpPr>
        <p:grpSpPr>
          <a:xfrm>
            <a:off x="4596076" y="3153125"/>
            <a:ext cx="3045941" cy="1553372"/>
            <a:chOff x="6115035" y="4367791"/>
            <a:chExt cx="4061254" cy="2071162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74FF9D8-A57E-4982-ADE3-723A66A799D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115035" y="4367791"/>
            <a:ext cx="4061254" cy="2071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351B47-1BDC-43E6-80CE-3A08F7B7D10B}"/>
                </a:ext>
              </a:extLst>
            </p:cNvPr>
            <p:cNvSpPr/>
            <p:nvPr/>
          </p:nvSpPr>
          <p:spPr>
            <a:xfrm>
              <a:off x="7832660" y="4727966"/>
              <a:ext cx="632782" cy="751840"/>
            </a:xfrm>
            <a:prstGeom prst="ellipse">
              <a:avLst/>
            </a:prstGeom>
            <a:noFill/>
            <a:ln>
              <a:solidFill>
                <a:srgbClr val="E04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13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71B5EA20-1538-4270-8F20-7033D79C0AD6}"/>
                </a:ext>
              </a:extLst>
            </p:cNvPr>
            <p:cNvSpPr/>
            <p:nvPr/>
          </p:nvSpPr>
          <p:spPr>
            <a:xfrm rot="17694295">
              <a:off x="7530719" y="4768604"/>
              <a:ext cx="189653" cy="406400"/>
            </a:xfrm>
            <a:prstGeom prst="downArrow">
              <a:avLst/>
            </a:prstGeom>
            <a:solidFill>
              <a:srgbClr val="E04A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13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0CE3A0A9-2B20-4030-B645-CE6A06596396}"/>
              </a:ext>
            </a:extLst>
          </p:cNvPr>
          <p:cNvSpPr/>
          <p:nvPr/>
        </p:nvSpPr>
        <p:spPr>
          <a:xfrm>
            <a:off x="5435601" y="2303273"/>
            <a:ext cx="294640" cy="269271"/>
          </a:xfrm>
          <a:prstGeom prst="ellipse">
            <a:avLst/>
          </a:prstGeom>
          <a:noFill/>
          <a:ln>
            <a:solidFill>
              <a:srgbClr val="E04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372F82-0E4A-420D-87F8-426437796332}"/>
              </a:ext>
            </a:extLst>
          </p:cNvPr>
          <p:cNvSpPr txBox="1"/>
          <p:nvPr/>
        </p:nvSpPr>
        <p:spPr>
          <a:xfrm>
            <a:off x="110468" y="4459441"/>
            <a:ext cx="3837386" cy="58862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GB" sz="675" b="1" u="sng">
                <a:solidFill>
                  <a:srgbClr val="1D2982"/>
                </a:solidFill>
                <a:cs typeface="Calibri Light"/>
              </a:rPr>
              <a:t>Contributing researchers:</a:t>
            </a:r>
          </a:p>
          <a:p>
            <a:r>
              <a:rPr lang="en-GB" sz="675" b="1">
                <a:solidFill>
                  <a:srgbClr val="1D2982"/>
                </a:solidFill>
                <a:cs typeface="Calibri Light"/>
              </a:rPr>
              <a:t>Janis </a:t>
            </a:r>
            <a:r>
              <a:rPr lang="en-GB" sz="675" b="1" err="1">
                <a:solidFill>
                  <a:srgbClr val="1D2982"/>
                </a:solidFill>
                <a:cs typeface="Calibri Light"/>
              </a:rPr>
              <a:t>Danebergs</a:t>
            </a:r>
            <a:r>
              <a:rPr lang="en-GB" sz="675" b="1">
                <a:solidFill>
                  <a:srgbClr val="1D2982"/>
                </a:solidFill>
                <a:cs typeface="Calibri Light"/>
              </a:rPr>
              <a:t> (janis.danebergs@ife.no)</a:t>
            </a:r>
          </a:p>
          <a:p>
            <a:r>
              <a:rPr lang="en-GB" sz="675" b="1">
                <a:solidFill>
                  <a:srgbClr val="1D2982"/>
                </a:solidFill>
                <a:cs typeface="Calibri Light"/>
              </a:rPr>
              <a:t>Ragnhild Hancke</a:t>
            </a:r>
          </a:p>
          <a:p>
            <a:r>
              <a:rPr lang="en-GB" sz="675" b="1">
                <a:solidFill>
                  <a:srgbClr val="1D2982"/>
                </a:solidFill>
                <a:cs typeface="Calibri Light"/>
              </a:rPr>
              <a:t>Lisa </a:t>
            </a:r>
            <a:r>
              <a:rPr lang="en-GB" sz="675" b="1" err="1">
                <a:solidFill>
                  <a:srgbClr val="1D2982"/>
                </a:solidFill>
                <a:cs typeface="Calibri Light"/>
              </a:rPr>
              <a:t>Kvalbein</a:t>
            </a:r>
            <a:endParaRPr lang="en-GB" sz="675" b="1">
              <a:solidFill>
                <a:srgbClr val="1D2982"/>
              </a:solidFill>
              <a:cs typeface="Calibri Light"/>
            </a:endParaRPr>
          </a:p>
          <a:p>
            <a:r>
              <a:rPr lang="en-GB" sz="675" b="1">
                <a:solidFill>
                  <a:srgbClr val="1D2982"/>
                </a:solidFill>
                <a:cs typeface="Calibri Light"/>
              </a:rPr>
              <a:t>Fredrik Aarskog</a:t>
            </a:r>
          </a:p>
        </p:txBody>
      </p:sp>
    </p:spTree>
    <p:extLst>
      <p:ext uri="{BB962C8B-B14F-4D97-AF65-F5344CB8AC3E}">
        <p14:creationId xmlns:p14="http://schemas.microsoft.com/office/powerpoint/2010/main" val="19032860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76CA69-62F2-41E1-9884-4133492C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33191"/>
            <a:ext cx="7980536" cy="861774"/>
          </a:xfrm>
        </p:spPr>
        <p:txBody>
          <a:bodyPr/>
          <a:lstStyle/>
          <a:p>
            <a:r>
              <a:rPr lang="nb-NO" dirty="0"/>
              <a:t>Fyllemulighet for hydrogen utenfor bussanlegg på Kjelsrud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ED20A1-AF79-4EBF-8348-9CD07756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369642"/>
            <a:ext cx="4962902" cy="32722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nb-NO" dirty="0"/>
              <a:t>Klimaetaten utlyste konkurranse for etablering av hydrogenstasjon på Oslo kommunes tomt på Kjelsrud (Nedre Kalbakkvei 96)</a:t>
            </a:r>
          </a:p>
          <a:p>
            <a:pPr>
              <a:lnSpc>
                <a:spcPct val="120000"/>
              </a:lnSpc>
            </a:pPr>
            <a:r>
              <a:rPr lang="nb-NO" dirty="0" err="1"/>
              <a:t>Everfuel</a:t>
            </a:r>
            <a:r>
              <a:rPr lang="nb-NO" dirty="0"/>
              <a:t> er innstilt som vinner av konkurransen for etablering av hydrogenstasjon</a:t>
            </a:r>
          </a:p>
          <a:p>
            <a:pPr>
              <a:lnSpc>
                <a:spcPct val="120000"/>
              </a:lnSpc>
            </a:pPr>
            <a:r>
              <a:rPr lang="nb-NO" dirty="0"/>
              <a:t>Mulig åpning av hydrogenstasjon på tomten i andre halvår 2022</a:t>
            </a:r>
          </a:p>
          <a:p>
            <a:pPr lvl="1">
              <a:lnSpc>
                <a:spcPct val="120000"/>
              </a:lnSpc>
            </a:pPr>
            <a:r>
              <a:rPr lang="nb-NO" dirty="0"/>
              <a:t>Planer om etablering av 700 bar fyllelinje for taxi og personbiler </a:t>
            </a:r>
          </a:p>
          <a:p>
            <a:pPr lvl="1">
              <a:lnSpc>
                <a:spcPct val="120000"/>
              </a:lnSpc>
            </a:pPr>
            <a:r>
              <a:rPr lang="nb-NO" dirty="0">
                <a:highlight>
                  <a:srgbClr val="FFFF00"/>
                </a:highlight>
              </a:rPr>
              <a:t>Muligheter for utvidelse av stasjonen med en egen 350 bar fyllelinje for hydrogen til buss</a:t>
            </a:r>
          </a:p>
          <a:p>
            <a:pPr>
              <a:lnSpc>
                <a:spcPct val="120000"/>
              </a:lnSpc>
            </a:pPr>
            <a:r>
              <a:rPr lang="nb-NO" sz="2200" dirty="0"/>
              <a:t>Klimaetaten har ambisjoner om etablering av fremtidig hydrogenstasjon til tunge kjøretøy i Verkseier Furulunds vei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C20636-694B-4790-A598-344C510E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00" y="1149350"/>
            <a:ext cx="3354772" cy="22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67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17A07A14-E5F1-4761-9B12-1815F271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28" y="1524933"/>
            <a:ext cx="7886700" cy="1938992"/>
          </a:xfrm>
        </p:spPr>
        <p:txBody>
          <a:bodyPr/>
          <a:lstStyle/>
          <a:p>
            <a:r>
              <a:rPr lang="nb-NO" dirty="0"/>
              <a:t>Foreløpige resultater fra generell kvantitativ risikoanalyse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01D60E-7B9B-4021-9CE2-AC669AD7C0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3463925"/>
            <a:ext cx="7980363" cy="185738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88555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BF7498F-C34A-4127-B002-C8B37C39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10C6A78-E36B-4EFB-BE55-F42E5FA18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1800" dirty="0"/>
              <a:t>DNV GL utfører på oppdrag fra Ruter en kvantitativ risikoanalyse og eksplosjonsberegninger </a:t>
            </a:r>
            <a:r>
              <a:rPr lang="nb-NO" sz="1800" dirty="0" err="1"/>
              <a:t>mtp</a:t>
            </a:r>
            <a:r>
              <a:rPr lang="nb-NO" sz="1800" dirty="0"/>
              <a:t> oppfyllelse av DSB-krav for et tenkt case med hydrogenstasjon på bussanlegget på Stubberud</a:t>
            </a:r>
          </a:p>
          <a:p>
            <a:r>
              <a:rPr lang="nb-NO" sz="1800" dirty="0" err="1"/>
              <a:t>Caset</a:t>
            </a:r>
            <a:r>
              <a:rPr lang="nb-NO" sz="1800" dirty="0"/>
              <a:t> baserer seg på en generalisert stasjon med kapasitet på 1500 kg H2/dag som kan forsyne ca. 40 høykapasitetsbusser med </a:t>
            </a:r>
            <a:r>
              <a:rPr lang="nb-NO" sz="1800" dirty="0" err="1"/>
              <a:t>trykksatt</a:t>
            </a:r>
            <a:r>
              <a:rPr lang="nb-NO" sz="1800" dirty="0"/>
              <a:t> hydrogen (350 bar)</a:t>
            </a:r>
          </a:p>
          <a:p>
            <a:r>
              <a:rPr lang="nb-NO" sz="1800" dirty="0"/>
              <a:t>Det foreligger foreløpige resultater for et stasjonskonsept der hydrogen blir tilkjørt i trykksatte containere med 3 dispensere for hurtigfylling</a:t>
            </a:r>
          </a:p>
          <a:p>
            <a:r>
              <a:rPr lang="nb-NO" sz="1800" dirty="0"/>
              <a:t>Den endelige rapporten fra DNV GL vil bli lagt ut som konkurranseinformasjon på et senere tidspunkt</a:t>
            </a:r>
          </a:p>
          <a:p>
            <a:r>
              <a:rPr lang="nb-NO" sz="1800" dirty="0"/>
              <a:t>Operatør har ansvar for å dokumentere hvordan lovpålagte sikkerhetskrav til hydrogenstasjonen skal innfris gjennom en egen kvantitativ risikoanalyse for tilbudt hydrogeninfrastruktur</a:t>
            </a:r>
          </a:p>
        </p:txBody>
      </p:sp>
    </p:spTree>
    <p:extLst>
      <p:ext uri="{BB962C8B-B14F-4D97-AF65-F5344CB8AC3E}">
        <p14:creationId xmlns:p14="http://schemas.microsoft.com/office/powerpoint/2010/main" val="12366732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E4F3DD-454C-477B-9F5B-8D58693B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Station layout modelled, main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75D32E-6A0F-4427-9BAA-E3F8206F3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52104"/>
            <a:ext cx="3673103" cy="3483260"/>
          </a:xfrm>
        </p:spPr>
        <p:txBody>
          <a:bodyPr/>
          <a:lstStyle/>
          <a:p>
            <a:r>
              <a:rPr lang="en-GB" dirty="0"/>
              <a:t>Located at the west corner of bus depot</a:t>
            </a:r>
          </a:p>
          <a:p>
            <a:r>
              <a:rPr lang="en-GB" dirty="0"/>
              <a:t>Occupies the space of 12 parked buses </a:t>
            </a:r>
          </a:p>
          <a:p>
            <a:r>
              <a:rPr lang="en-GB" dirty="0"/>
              <a:t>Swap containers to north, 4 spaces</a:t>
            </a:r>
          </a:p>
          <a:p>
            <a:r>
              <a:rPr lang="en-GB" dirty="0"/>
              <a:t>Fast filling 3 dispensers</a:t>
            </a:r>
          </a:p>
          <a:p>
            <a:r>
              <a:rPr lang="en-GB" dirty="0"/>
              <a:t>3 independent compressor containers</a:t>
            </a:r>
          </a:p>
          <a:p>
            <a:r>
              <a:rPr lang="en-GB" dirty="0"/>
              <a:t>One filling container </a:t>
            </a:r>
          </a:p>
          <a:p>
            <a:r>
              <a:rPr lang="en-GB"/>
              <a:t>Blast walls</a:t>
            </a:r>
            <a:r>
              <a:rPr lang="en-GB" dirty="0"/>
              <a:t> on east and west side</a:t>
            </a:r>
          </a:p>
          <a:p>
            <a:r>
              <a:rPr lang="en-GB" dirty="0"/>
              <a:t>Wall that can stop jet fires north and </a:t>
            </a:r>
            <a:r>
              <a:rPr lang="en-GB" dirty="0" err="1"/>
              <a:t>sourh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DAD80-B5A0-4CEC-8543-3854E6D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BA07366-CB75-4AA8-9E5B-928B849F427C}" type="slidenum">
              <a:rPr lang="en-GB">
                <a:solidFill>
                  <a:srgbClr val="333333"/>
                </a:solidFill>
                <a:latin typeface="Verdana"/>
              </a:rPr>
              <a:pPr defTabSz="685800"/>
              <a:t>4</a:t>
            </a:fld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BBD43-9C8D-4B5F-8664-29C4404023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39869" y="857529"/>
            <a:ext cx="48526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F9C3-498C-45C2-86C9-92D7267F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Definisjon av avstander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B6F42-E7E3-48E8-92EA-99626B819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39" y="788067"/>
            <a:ext cx="8641656" cy="3483260"/>
          </a:xfrm>
        </p:spPr>
        <p:txBody>
          <a:bodyPr/>
          <a:lstStyle/>
          <a:p>
            <a:r>
              <a:rPr lang="nb-NO" dirty="0"/>
              <a:t>Avstand DSB rapport måles fra senter av fyllestasjon til grensen av anlegget (indre sone), </a:t>
            </a:r>
          </a:p>
          <a:p>
            <a:pPr lvl="1"/>
            <a:r>
              <a:rPr lang="nb-NO" dirty="0"/>
              <a:t>Fyllestasjon antas kvadratisk når avstand fra senter måles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DE147-477D-4122-ACA3-FDF44363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BA07366-CB75-4AA8-9E5B-928B849F427C}" type="slidenum">
              <a:rPr lang="nb-NO">
                <a:solidFill>
                  <a:srgbClr val="333333"/>
                </a:solidFill>
                <a:latin typeface="Verdana"/>
              </a:rPr>
              <a:pPr defTabSz="685800"/>
              <a:t>5</a:t>
            </a:fld>
            <a:endParaRPr lang="nb-NO" dirty="0">
              <a:solidFill>
                <a:srgbClr val="333333"/>
              </a:solidFill>
              <a:latin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F2612-FBE9-439F-84B0-DC4242EF9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086" y="1612361"/>
            <a:ext cx="4320914" cy="216274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AEA9530-8CA2-4E0B-A7B3-E6B9E9332049}"/>
              </a:ext>
            </a:extLst>
          </p:cNvPr>
          <p:cNvGrpSpPr/>
          <p:nvPr/>
        </p:nvGrpSpPr>
        <p:grpSpPr>
          <a:xfrm>
            <a:off x="253561" y="1550720"/>
            <a:ext cx="3178199" cy="3078342"/>
            <a:chOff x="407368" y="1700808"/>
            <a:chExt cx="5721388" cy="41044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AF688C-5777-4BA1-B0C4-B79ED6F520A6}"/>
                </a:ext>
              </a:extLst>
            </p:cNvPr>
            <p:cNvGrpSpPr/>
            <p:nvPr/>
          </p:nvGrpSpPr>
          <p:grpSpPr>
            <a:xfrm>
              <a:off x="407368" y="1700808"/>
              <a:ext cx="5721388" cy="4104456"/>
              <a:chOff x="610898" y="1916832"/>
              <a:chExt cx="4260966" cy="317169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E8966B-CD3F-4041-9390-551D66F6C932}"/>
                  </a:ext>
                </a:extLst>
              </p:cNvPr>
              <p:cNvSpPr/>
              <p:nvPr/>
            </p:nvSpPr>
            <p:spPr>
              <a:xfrm>
                <a:off x="1940987" y="3057476"/>
                <a:ext cx="1438761" cy="86252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13000"/>
                  </a:lnSpc>
                  <a:spcBef>
                    <a:spcPts val="450"/>
                  </a:spcBef>
                </a:pPr>
                <a:endParaRPr lang="nb-NO" sz="1200" dirty="0" err="1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4B25B41-5D37-4408-A1F5-32CC50FADF8E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2175940" cy="1512168"/>
              </a:xfrm>
              <a:prstGeom prst="roundRect">
                <a:avLst/>
              </a:prstGeom>
              <a:noFill/>
              <a:ln w="95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13000"/>
                  </a:lnSpc>
                  <a:spcBef>
                    <a:spcPts val="450"/>
                  </a:spcBef>
                </a:pPr>
                <a:endParaRPr lang="nb-NO" sz="1200" dirty="0" err="1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5D2D60A-8A48-4002-99AE-EEB5044BF5DC}"/>
                  </a:ext>
                </a:extLst>
              </p:cNvPr>
              <p:cNvSpPr/>
              <p:nvPr/>
            </p:nvSpPr>
            <p:spPr>
              <a:xfrm>
                <a:off x="1055440" y="2348880"/>
                <a:ext cx="3205092" cy="2304256"/>
              </a:xfrm>
              <a:prstGeom prst="roundRect">
                <a:avLst/>
              </a:prstGeom>
              <a:noFill/>
              <a:ln w="95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13000"/>
                  </a:lnSpc>
                  <a:spcBef>
                    <a:spcPts val="450"/>
                  </a:spcBef>
                </a:pPr>
                <a:endParaRPr lang="nb-NO" sz="1200" dirty="0" err="1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6002AA-D3DF-440E-BA65-44EEC41EAA53}"/>
                  </a:ext>
                </a:extLst>
              </p:cNvPr>
              <p:cNvSpPr txBox="1"/>
              <p:nvPr/>
            </p:nvSpPr>
            <p:spPr>
              <a:xfrm>
                <a:off x="2089768" y="3064685"/>
                <a:ext cx="1221896" cy="121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>
                  <a:lnSpc>
                    <a:spcPct val="113000"/>
                  </a:lnSpc>
                  <a:spcBef>
                    <a:spcPts val="450"/>
                  </a:spcBef>
                </a:pPr>
                <a:r>
                  <a:rPr lang="nb-NO" sz="750" dirty="0">
                    <a:solidFill>
                      <a:srgbClr val="333333"/>
                    </a:solidFill>
                    <a:latin typeface="Verdana"/>
                  </a:rPr>
                  <a:t>H2 fyllestasjon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C444EF-0510-4C3E-A00C-8DE75E585B1B}"/>
                  </a:ext>
                </a:extLst>
              </p:cNvPr>
              <p:cNvSpPr txBox="1"/>
              <p:nvPr/>
            </p:nvSpPr>
            <p:spPr>
              <a:xfrm>
                <a:off x="2254652" y="2745209"/>
                <a:ext cx="1512167" cy="121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>
                  <a:lnSpc>
                    <a:spcPct val="113000"/>
                  </a:lnSpc>
                  <a:spcBef>
                    <a:spcPts val="450"/>
                  </a:spcBef>
                </a:pPr>
                <a:r>
                  <a:rPr lang="nb-NO" sz="750" dirty="0">
                    <a:solidFill>
                      <a:srgbClr val="333333"/>
                    </a:solidFill>
                    <a:latin typeface="Verdana"/>
                  </a:rPr>
                  <a:t>Indre sone, Anlegget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00D653-31C8-48F7-8FE4-C2C69504FB85}"/>
                  </a:ext>
                </a:extLst>
              </p:cNvPr>
              <p:cNvSpPr txBox="1"/>
              <p:nvPr/>
            </p:nvSpPr>
            <p:spPr>
              <a:xfrm>
                <a:off x="2253506" y="2384824"/>
                <a:ext cx="955441" cy="121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>
                  <a:lnSpc>
                    <a:spcPct val="113000"/>
                  </a:lnSpc>
                  <a:spcBef>
                    <a:spcPts val="450"/>
                  </a:spcBef>
                </a:pPr>
                <a:r>
                  <a:rPr lang="nb-NO" sz="750" dirty="0">
                    <a:solidFill>
                      <a:srgbClr val="333333"/>
                    </a:solidFill>
                    <a:latin typeface="Verdana"/>
                  </a:rPr>
                  <a:t>Midtre sone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78A75A2-80DA-4E00-8B8A-3412627131D4}"/>
                  </a:ext>
                </a:extLst>
              </p:cNvPr>
              <p:cNvSpPr/>
              <p:nvPr/>
            </p:nvSpPr>
            <p:spPr>
              <a:xfrm>
                <a:off x="610898" y="1916832"/>
                <a:ext cx="4260966" cy="3171690"/>
              </a:xfrm>
              <a:prstGeom prst="roundRect">
                <a:avLst/>
              </a:prstGeom>
              <a:noFill/>
              <a:ln w="95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13000"/>
                  </a:lnSpc>
                  <a:spcBef>
                    <a:spcPts val="450"/>
                  </a:spcBef>
                </a:pPr>
                <a:endParaRPr lang="nb-NO" sz="1200" dirty="0" err="1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543D3-4163-46B3-9D24-9C6A448FF1D4}"/>
                  </a:ext>
                </a:extLst>
              </p:cNvPr>
              <p:cNvSpPr txBox="1"/>
              <p:nvPr/>
            </p:nvSpPr>
            <p:spPr>
              <a:xfrm>
                <a:off x="2254652" y="1965335"/>
                <a:ext cx="955441" cy="121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>
                  <a:lnSpc>
                    <a:spcPct val="113000"/>
                  </a:lnSpc>
                  <a:spcBef>
                    <a:spcPts val="450"/>
                  </a:spcBef>
                </a:pPr>
                <a:r>
                  <a:rPr lang="nb-NO" sz="750" dirty="0">
                    <a:solidFill>
                      <a:srgbClr val="333333"/>
                    </a:solidFill>
                    <a:latin typeface="Verdana"/>
                  </a:rPr>
                  <a:t>Yttre sone</a:t>
                </a: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B5A44B5-38C3-4E50-AC49-F112FDB600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665" y="4293098"/>
              <a:ext cx="0" cy="389627"/>
            </a:xfrm>
            <a:prstGeom prst="straightConnector1">
              <a:avLst/>
            </a:prstGeom>
            <a:ln>
              <a:solidFill>
                <a:srgbClr val="33333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82763B2-34B9-4A10-8D03-9E5F3045F285}"/>
                </a:ext>
              </a:extLst>
            </p:cNvPr>
            <p:cNvCxnSpPr>
              <a:cxnSpLocks/>
              <a:stCxn id="12" idx="3"/>
              <a:endCxn id="12" idx="1"/>
            </p:cNvCxnSpPr>
            <p:nvPr/>
          </p:nvCxnSpPr>
          <p:spPr>
            <a:xfrm flipH="1">
              <a:off x="407368" y="3753036"/>
              <a:ext cx="5721388" cy="0"/>
            </a:xfrm>
            <a:prstGeom prst="line">
              <a:avLst/>
            </a:prstGeom>
            <a:ln>
              <a:solidFill>
                <a:srgbClr val="333333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9D39306-D419-452F-89B4-C867CBFB27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98774" y="3742938"/>
              <a:ext cx="1" cy="963537"/>
            </a:xfrm>
            <a:prstGeom prst="straightConnector1">
              <a:avLst/>
            </a:prstGeom>
            <a:ln w="28575">
              <a:solidFill>
                <a:srgbClr val="33333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allout: Line 37">
            <a:extLst>
              <a:ext uri="{FF2B5EF4-FFF2-40B4-BE49-F238E27FC236}">
                <a16:creationId xmlns:a16="http://schemas.microsoft.com/office/drawing/2014/main" id="{2131911C-234B-4452-A55B-6D692A8ADCE3}"/>
              </a:ext>
            </a:extLst>
          </p:cNvPr>
          <p:cNvSpPr/>
          <p:nvPr/>
        </p:nvSpPr>
        <p:spPr>
          <a:xfrm>
            <a:off x="2094212" y="3816095"/>
            <a:ext cx="754290" cy="376862"/>
          </a:xfrm>
          <a:prstGeom prst="borderCallout1">
            <a:avLst>
              <a:gd name="adj1" fmla="val 1857"/>
              <a:gd name="adj2" fmla="val -250"/>
              <a:gd name="adj3" fmla="val -64748"/>
              <a:gd name="adj4" fmla="val -36430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3000"/>
              </a:lnSpc>
              <a:spcBef>
                <a:spcPts val="450"/>
              </a:spcBef>
            </a:pPr>
            <a:r>
              <a:rPr lang="nb-NO" sz="750" dirty="0">
                <a:solidFill>
                  <a:srgbClr val="333333"/>
                </a:solidFill>
                <a:latin typeface="Verdana"/>
              </a:rPr>
              <a:t>Avstand senter av fyllestasjon</a:t>
            </a:r>
          </a:p>
        </p:txBody>
      </p:sp>
      <p:sp>
        <p:nvSpPr>
          <p:cNvPr id="39" name="Callout: Line 38">
            <a:extLst>
              <a:ext uri="{FF2B5EF4-FFF2-40B4-BE49-F238E27FC236}">
                <a16:creationId xmlns:a16="http://schemas.microsoft.com/office/drawing/2014/main" id="{F17E9B05-50AE-4138-A9D7-CCF1DC6E172C}"/>
              </a:ext>
            </a:extLst>
          </p:cNvPr>
          <p:cNvSpPr/>
          <p:nvPr/>
        </p:nvSpPr>
        <p:spPr>
          <a:xfrm>
            <a:off x="562962" y="3825420"/>
            <a:ext cx="814426" cy="388067"/>
          </a:xfrm>
          <a:prstGeom prst="borderCallout1">
            <a:avLst>
              <a:gd name="adj1" fmla="val 1280"/>
              <a:gd name="adj2" fmla="val 86495"/>
              <a:gd name="adj3" fmla="val -60470"/>
              <a:gd name="adj4" fmla="val 130192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3000"/>
              </a:lnSpc>
              <a:spcBef>
                <a:spcPts val="450"/>
              </a:spcBef>
            </a:pPr>
            <a:r>
              <a:rPr lang="nb-NO" sz="750" dirty="0">
                <a:solidFill>
                  <a:srgbClr val="333333"/>
                </a:solidFill>
                <a:latin typeface="Verdana"/>
              </a:rPr>
              <a:t>Avstand kant fyllestasjon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D9C1D9-6E51-4B2F-8A9A-A951C596AC02}"/>
              </a:ext>
            </a:extLst>
          </p:cNvPr>
          <p:cNvGrpSpPr/>
          <p:nvPr/>
        </p:nvGrpSpPr>
        <p:grpSpPr>
          <a:xfrm>
            <a:off x="1145151" y="2690399"/>
            <a:ext cx="1242834" cy="804539"/>
            <a:chOff x="1526868" y="3586139"/>
            <a:chExt cx="1657112" cy="107271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8A97353-2018-4D52-BABD-39B985504FFE}"/>
                </a:ext>
              </a:extLst>
            </p:cNvPr>
            <p:cNvGrpSpPr/>
            <p:nvPr/>
          </p:nvGrpSpPr>
          <p:grpSpPr>
            <a:xfrm>
              <a:off x="1526868" y="3611616"/>
              <a:ext cx="1568326" cy="1047242"/>
              <a:chOff x="7655591" y="3030180"/>
              <a:chExt cx="2211384" cy="104724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7AC056A-36BE-4BA3-9FC2-EDA130439B36}"/>
                  </a:ext>
                </a:extLst>
              </p:cNvPr>
              <p:cNvGrpSpPr/>
              <p:nvPr/>
            </p:nvGrpSpPr>
            <p:grpSpPr>
              <a:xfrm>
                <a:off x="7839161" y="3277005"/>
                <a:ext cx="1131150" cy="800067"/>
                <a:chOff x="7839161" y="3517522"/>
                <a:chExt cx="1131150" cy="5595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ACD16C0F-A6D3-47BD-BF0A-6506361AE08A}"/>
                    </a:ext>
                  </a:extLst>
                </p:cNvPr>
                <p:cNvSpPr/>
                <p:nvPr/>
              </p:nvSpPr>
              <p:spPr>
                <a:xfrm>
                  <a:off x="7839161" y="3517522"/>
                  <a:ext cx="234502" cy="559109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lnSpc>
                      <a:spcPct val="113000"/>
                    </a:lnSpc>
                    <a:spcBef>
                      <a:spcPts val="450"/>
                    </a:spcBef>
                  </a:pPr>
                  <a:endParaRPr lang="nb-NO" sz="1200" dirty="0" err="1">
                    <a:solidFill>
                      <a:srgbClr val="FFFFFF"/>
                    </a:solidFill>
                    <a:latin typeface="Verdana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DC28C40-5E6C-490F-A1F8-ECF4F45BCE4F}"/>
                    </a:ext>
                  </a:extLst>
                </p:cNvPr>
                <p:cNvSpPr/>
                <p:nvPr/>
              </p:nvSpPr>
              <p:spPr>
                <a:xfrm>
                  <a:off x="8138903" y="3517522"/>
                  <a:ext cx="234502" cy="559109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lnSpc>
                      <a:spcPct val="113000"/>
                    </a:lnSpc>
                    <a:spcBef>
                      <a:spcPts val="450"/>
                    </a:spcBef>
                  </a:pPr>
                  <a:endParaRPr lang="nb-NO" sz="1200" dirty="0" err="1">
                    <a:solidFill>
                      <a:srgbClr val="FFFFFF"/>
                    </a:solidFill>
                    <a:latin typeface="Verdana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05F6D94-7148-43F7-B370-4CA656F1DB4D}"/>
                    </a:ext>
                  </a:extLst>
                </p:cNvPr>
                <p:cNvSpPr/>
                <p:nvPr/>
              </p:nvSpPr>
              <p:spPr>
                <a:xfrm>
                  <a:off x="8439777" y="3517963"/>
                  <a:ext cx="234502" cy="559109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lnSpc>
                      <a:spcPct val="113000"/>
                    </a:lnSpc>
                    <a:spcBef>
                      <a:spcPts val="450"/>
                    </a:spcBef>
                  </a:pPr>
                  <a:endParaRPr lang="nb-NO" sz="1200" dirty="0" err="1">
                    <a:solidFill>
                      <a:srgbClr val="FFFFFF"/>
                    </a:solidFill>
                    <a:latin typeface="Verdana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8F71C96-44CC-4B56-B08B-09CAD1EA4BC4}"/>
                    </a:ext>
                  </a:extLst>
                </p:cNvPr>
                <p:cNvSpPr/>
                <p:nvPr/>
              </p:nvSpPr>
              <p:spPr>
                <a:xfrm>
                  <a:off x="8735809" y="3517522"/>
                  <a:ext cx="234502" cy="559109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lnSpc>
                      <a:spcPct val="113000"/>
                    </a:lnSpc>
                    <a:spcBef>
                      <a:spcPts val="450"/>
                    </a:spcBef>
                  </a:pPr>
                  <a:endParaRPr lang="nb-NO" sz="1200" dirty="0" err="1">
                    <a:solidFill>
                      <a:srgbClr val="FFFFFF"/>
                    </a:solidFill>
                    <a:latin typeface="Verdana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2A244B-221E-44A6-9C59-412A402DEDF6}"/>
                  </a:ext>
                </a:extLst>
              </p:cNvPr>
              <p:cNvSpPr/>
              <p:nvPr/>
            </p:nvSpPr>
            <p:spPr>
              <a:xfrm>
                <a:off x="9124992" y="3625974"/>
                <a:ext cx="648072" cy="365270"/>
              </a:xfrm>
              <a:prstGeom prst="rect">
                <a:avLst/>
              </a:prstGeom>
              <a:solidFill>
                <a:schemeClr val="accent4"/>
              </a:solidFill>
              <a:ln w="95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13000"/>
                  </a:lnSpc>
                  <a:spcBef>
                    <a:spcPts val="450"/>
                  </a:spcBef>
                </a:pPr>
                <a:endParaRPr lang="nb-NO" sz="1200" dirty="0" err="1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01829-8E2C-4751-9FEB-ADCC72FF543D}"/>
                  </a:ext>
                </a:extLst>
              </p:cNvPr>
              <p:cNvSpPr/>
              <p:nvPr/>
            </p:nvSpPr>
            <p:spPr>
              <a:xfrm>
                <a:off x="9120336" y="3212976"/>
                <a:ext cx="648072" cy="253566"/>
              </a:xfrm>
              <a:prstGeom prst="rect">
                <a:avLst/>
              </a:prstGeom>
              <a:solidFill>
                <a:schemeClr val="accent4"/>
              </a:solidFill>
              <a:ln w="95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13000"/>
                  </a:lnSpc>
                  <a:spcBef>
                    <a:spcPts val="450"/>
                  </a:spcBef>
                </a:pPr>
                <a:endParaRPr lang="nb-NO" sz="1200" dirty="0" err="1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1A46D30-2272-46B8-9446-C6B4881B0173}"/>
                  </a:ext>
                </a:extLst>
              </p:cNvPr>
              <p:cNvSpPr/>
              <p:nvPr/>
            </p:nvSpPr>
            <p:spPr>
              <a:xfrm>
                <a:off x="7836520" y="3211403"/>
                <a:ext cx="2030455" cy="86601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13000"/>
                  </a:lnSpc>
                  <a:spcBef>
                    <a:spcPts val="450"/>
                  </a:spcBef>
                </a:pPr>
                <a:endParaRPr lang="nb-NO" sz="1200" dirty="0" err="1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904B886-0948-4E43-950C-459472669F92}"/>
                  </a:ext>
                </a:extLst>
              </p:cNvPr>
              <p:cNvSpPr/>
              <p:nvPr/>
            </p:nvSpPr>
            <p:spPr>
              <a:xfrm>
                <a:off x="7655591" y="3030180"/>
                <a:ext cx="230679" cy="1615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13000"/>
                  </a:lnSpc>
                  <a:spcBef>
                    <a:spcPts val="450"/>
                  </a:spcBef>
                </a:pPr>
                <a:endParaRPr lang="nb-NO" sz="1200" dirty="0" err="1">
                  <a:solidFill>
                    <a:srgbClr val="FFFFFF"/>
                  </a:solidFill>
                  <a:latin typeface="Verdana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09D07F-7344-444C-B3E8-8D91C81E99AB}"/>
                </a:ext>
              </a:extLst>
            </p:cNvPr>
            <p:cNvSpPr/>
            <p:nvPr/>
          </p:nvSpPr>
          <p:spPr>
            <a:xfrm>
              <a:off x="3013126" y="3586139"/>
              <a:ext cx="170854" cy="16155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113000"/>
                </a:lnSpc>
                <a:spcBef>
                  <a:spcPts val="450"/>
                </a:spcBef>
              </a:pPr>
              <a:endParaRPr lang="nb-NO" sz="1200" dirty="0" err="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237238-A243-46AD-9ABC-339A1B4A99DF}"/>
                </a:ext>
              </a:extLst>
            </p:cNvPr>
            <p:cNvSpPr/>
            <p:nvPr/>
          </p:nvSpPr>
          <p:spPr>
            <a:xfrm>
              <a:off x="1542879" y="3610623"/>
              <a:ext cx="170854" cy="16155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113000"/>
                </a:lnSpc>
                <a:spcBef>
                  <a:spcPts val="450"/>
                </a:spcBef>
              </a:pPr>
              <a:endParaRPr lang="nb-NO" sz="1200" dirty="0" err="1">
                <a:solidFill>
                  <a:srgbClr val="FFFFFF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07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33A4-89EE-4321-B284-62E8A023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</a:rPr>
              <a:t>Risk contours – </a:t>
            </a:r>
            <a:r>
              <a:rPr lang="en-US" dirty="0">
                <a:solidFill>
                  <a:srgbClr val="7030A0"/>
                </a:solidFill>
                <a:ea typeface="Verdana"/>
              </a:rPr>
              <a:t>purple</a:t>
            </a:r>
            <a:r>
              <a:rPr lang="en-US" dirty="0">
                <a:ea typeface="Verdana"/>
              </a:rPr>
              <a:t> line (1E-5) should be inside the depot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CBE09-8874-45FA-867F-F9F84DE83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Verdana"/>
              </a:rPr>
              <a:t>Without </a:t>
            </a:r>
            <a:r>
              <a:rPr lang="en-US" dirty="0" err="1">
                <a:ea typeface="Verdana"/>
              </a:rPr>
              <a:t>blastwall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7124F-090C-4EBC-BD21-627785661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a typeface="Verdana"/>
              </a:rPr>
              <a:t>With </a:t>
            </a:r>
            <a:r>
              <a:rPr lang="en-US" dirty="0" err="1">
                <a:ea typeface="Verdana"/>
              </a:rPr>
              <a:t>blastwall</a:t>
            </a:r>
            <a:r>
              <a:rPr lang="en-US" dirty="0">
                <a:ea typeface="Verdana"/>
              </a:rPr>
              <a:t> 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31EE6-EB1A-4CCF-AA4D-B3811A61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BA07366-CB75-4AA8-9E5B-928B849F427C}" type="slidenum">
              <a:rPr lang="en-GB">
                <a:solidFill>
                  <a:srgbClr val="333333"/>
                </a:solidFill>
                <a:latin typeface="Verdana"/>
              </a:rPr>
              <a:pPr defTabSz="685800"/>
              <a:t>6</a:t>
            </a:fld>
            <a:endParaRPr lang="en-GB">
              <a:solidFill>
                <a:srgbClr val="333333"/>
              </a:solidFill>
              <a:latin typeface="Verdana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8C64747-30E2-4544-A9DA-8580F9208A6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73480" y="1239483"/>
            <a:ext cx="4526512" cy="3662735"/>
          </a:xfr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DCC70735-DEBB-4252-94D6-A0ED7F5BD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12941" y="1221195"/>
            <a:ext cx="4245175" cy="3660254"/>
          </a:xfr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CD66567-FED6-4174-9C0A-C89D3E50D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781" y="1567605"/>
            <a:ext cx="885825" cy="82867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68FB9D8-8B1A-4E59-9385-1D935BEB4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29" y="1288713"/>
            <a:ext cx="8858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34B5-0CA9-4597-9965-87536893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barriers and safety systems recommended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20632-7F36-4E6C-940E-6353BC5A1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fast and good gas detection and shutdown </a:t>
            </a:r>
          </a:p>
          <a:p>
            <a:r>
              <a:rPr lang="en-GB" dirty="0"/>
              <a:t>Blast wall needed to meet DSB requirements. </a:t>
            </a:r>
          </a:p>
          <a:p>
            <a:r>
              <a:rPr lang="en-GB" dirty="0"/>
              <a:t>Robust design of walls, containers and piping/equipment needed to prevent projectiles. </a:t>
            </a:r>
          </a:p>
          <a:p>
            <a:r>
              <a:rPr lang="en-GB" dirty="0"/>
              <a:t>High reliability on safety systems (99% availability applied for large leaks)</a:t>
            </a:r>
          </a:p>
          <a:p>
            <a:endParaRPr lang="en-GB" dirty="0"/>
          </a:p>
          <a:p>
            <a:r>
              <a:rPr lang="en-GB" dirty="0"/>
              <a:t>Consider safety by design </a:t>
            </a:r>
          </a:p>
          <a:p>
            <a:pPr lvl="1"/>
            <a:r>
              <a:rPr lang="en-GB" dirty="0"/>
              <a:t>to prevent gas build-up inside containers and congested areas</a:t>
            </a:r>
          </a:p>
          <a:p>
            <a:pPr lvl="1"/>
            <a:r>
              <a:rPr lang="en-GB" dirty="0"/>
              <a:t>Layout and spacing between units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9D87B-DA6B-41EF-9A33-D28BC911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BA07366-CB75-4AA8-9E5B-928B849F427C}" type="slidenum">
              <a:rPr lang="en-GB">
                <a:solidFill>
                  <a:srgbClr val="333333"/>
                </a:solidFill>
                <a:latin typeface="Verdana"/>
              </a:rPr>
              <a:pPr defTabSz="685800"/>
              <a:t>7</a:t>
            </a:fld>
            <a:endParaRPr lang="en-GB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6111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9C11-8074-42F6-A432-A3844CEF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9E8B7-0F2D-4FEE-BF54-A468C851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It is possible to build the HRS at the given location when strict measures are implemented</a:t>
            </a:r>
          </a:p>
          <a:p>
            <a:r>
              <a:rPr lang="en-GB" dirty="0"/>
              <a:t>Blast wall has a good effect, factor 3 to 2 reduction of pressure downstream wall</a:t>
            </a:r>
          </a:p>
          <a:p>
            <a:r>
              <a:rPr lang="en-GB" dirty="0"/>
              <a:t>Fast and highly reliable gas detection and ESD systems are essential</a:t>
            </a:r>
          </a:p>
          <a:p>
            <a:r>
              <a:rPr lang="en-GB" dirty="0"/>
              <a:t>Spacing/orientation between storage containers and walls should be longer/improved</a:t>
            </a:r>
          </a:p>
          <a:p>
            <a:r>
              <a:rPr lang="en-GB" dirty="0"/>
              <a:t>Structure assessment of the blast wall and fire wall is recommended to accommodate loads from hydrogen explosions</a:t>
            </a:r>
          </a:p>
          <a:p>
            <a:pPr lvl="1"/>
            <a:r>
              <a:rPr lang="en-GB" dirty="0"/>
              <a:t>High pressure peaks and drag</a:t>
            </a:r>
          </a:p>
          <a:p>
            <a:pPr lvl="1"/>
            <a:r>
              <a:rPr lang="en-GB" dirty="0"/>
              <a:t>Short duration</a:t>
            </a:r>
          </a:p>
          <a:p>
            <a:r>
              <a:rPr lang="en-GB" dirty="0"/>
              <a:t>Models that are developed can be used to quantify effects of barriers further </a:t>
            </a:r>
          </a:p>
          <a:p>
            <a:r>
              <a:rPr lang="en-GB" dirty="0"/>
              <a:t>Eventually safety and cost optimal stations can be established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698B5-E4F1-49C2-A2C8-4A3DD08D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BA07366-CB75-4AA8-9E5B-928B849F427C}" type="slidenum">
              <a:rPr lang="en-GB">
                <a:solidFill>
                  <a:srgbClr val="333333"/>
                </a:solidFill>
                <a:latin typeface="Verdana"/>
              </a:rPr>
              <a:pPr defTabSz="685800"/>
              <a:t>8</a:t>
            </a:fld>
            <a:endParaRPr lang="en-GB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8236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61B0D5E-C4F4-45E0-A5E6-22432BC9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 utredninger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DB8A6CB-4E25-49E6-8155-EB12E35FA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Beregning av risikokonturer for stasjonskonsept med lokal hydrogenproduksjon</a:t>
            </a:r>
          </a:p>
          <a:p>
            <a:pPr lvl="1"/>
            <a:r>
              <a:rPr lang="nb-NO" sz="1600" dirty="0"/>
              <a:t>Det ventes ikke betydelig endring av risiko for dette konseptet</a:t>
            </a:r>
          </a:p>
          <a:p>
            <a:r>
              <a:rPr lang="nb-NO" sz="1600" dirty="0"/>
              <a:t>Beregning av risikokonturer for stasjonskonsept med saktefylling</a:t>
            </a:r>
          </a:p>
          <a:p>
            <a:endParaRPr lang="nb-NO" sz="18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493489E-AFB7-4843-B025-F894BC37D51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800" dirty="0"/>
              <a:t>Operatør har ansvar for godkjenning av hydrogenstasjon opp mot myndigheter (eks. kommune, brannvesen, DSB)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D8158C-9885-41A4-B36E-42A416BE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2B01FEA-0CBB-48F0-B622-03E55A7726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Krav forbundet med </a:t>
            </a:r>
            <a:r>
              <a:rPr lang="nb-NO" dirty="0" err="1"/>
              <a:t>hydrogeninfra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455294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&#1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&#1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&#10;"/>
</p:tagLst>
</file>

<file path=ppt/theme/theme1.xml><?xml version="1.0" encoding="utf-8"?>
<a:theme xmlns:a="http://schemas.openxmlformats.org/drawingml/2006/main" name="Office-tema">
  <a:themeElements>
    <a:clrScheme name="Ruter 1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" id="{DD10C708-B229-DD41-9CC3-4A81E6263A85}" vid="{7DCE9115-4930-4F40-ABFC-A51E0AF087DF}"/>
    </a:ext>
  </a:extLst>
</a:theme>
</file>

<file path=ppt/theme/theme2.xml><?xml version="1.0" encoding="utf-8"?>
<a:theme xmlns:a="http://schemas.openxmlformats.org/drawingml/2006/main" name="DNV PowerPoint Template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16-9 company wide.potx" id="{EBE6F640-57DB-4B89-929B-C8C4488C0011}" vid="{3F6B863A-CBC6-433B-9DB2-29ADE9586AFC}"/>
    </a:ext>
  </a:extLst>
</a:theme>
</file>

<file path=ppt/theme/theme3.xml><?xml version="1.0" encoding="utf-8"?>
<a:theme xmlns:a="http://schemas.openxmlformats.org/drawingml/2006/main" name="DNV GL template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16-9 company wide.potx" id="{5A148124-3855-48D8-91C6-A285E9244469}" vid="{015FD0F9-12CD-4BDB-9B42-DA036B75F28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8CA2630A9E1848B6388F746EBAC36A" ma:contentTypeVersion="12" ma:contentTypeDescription="Opprett et nytt dokument." ma:contentTypeScope="" ma:versionID="a29f5808dd90339974e4806d5467d046">
  <xsd:schema xmlns:xsd="http://www.w3.org/2001/XMLSchema" xmlns:xs="http://www.w3.org/2001/XMLSchema" xmlns:p="http://schemas.microsoft.com/office/2006/metadata/properties" xmlns:ns2="7c19622f-0352-44e9-b5bb-67789bf5284f" xmlns:ns3="1f709bd9-ddb0-4426-a819-40bd14618440" targetNamespace="http://schemas.microsoft.com/office/2006/metadata/properties" ma:root="true" ma:fieldsID="0a212fe44b2f173cf0915b04416a1202" ns2:_="" ns3:_="">
    <xsd:import namespace="7c19622f-0352-44e9-b5bb-67789bf5284f"/>
    <xsd:import namespace="1f709bd9-ddb0-4426-a819-40bd146184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9622f-0352-44e9-b5bb-67789bf52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09bd9-ddb0-4426-a819-40bd146184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5BF9AC-15AE-4254-92F5-7D4B3EA9C12D}"/>
</file>

<file path=customXml/itemProps2.xml><?xml version="1.0" encoding="utf-8"?>
<ds:datastoreItem xmlns:ds="http://schemas.openxmlformats.org/officeDocument/2006/customXml" ds:itemID="{F8E25128-224A-4A5E-A829-BD2D9E8198F5}"/>
</file>

<file path=customXml/itemProps3.xml><?xml version="1.0" encoding="utf-8"?>
<ds:datastoreItem xmlns:ds="http://schemas.openxmlformats.org/officeDocument/2006/customXml" ds:itemID="{3595C0ED-2FCD-4BF8-872B-BB55B1D0F1A3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120</TotalTime>
  <Words>712</Words>
  <Application>Microsoft Office PowerPoint</Application>
  <PresentationFormat>Egendefinert</PresentationFormat>
  <Paragraphs>88</Paragraphs>
  <Slides>12</Slides>
  <Notes>4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Wingdings 2</vt:lpstr>
      <vt:lpstr>Office-tema</vt:lpstr>
      <vt:lpstr>DNV PowerPoint Template</vt:lpstr>
      <vt:lpstr>DNV GL template</vt:lpstr>
      <vt:lpstr>think-cell Slide</vt:lpstr>
      <vt:lpstr>Muligheter for hydrogenfylling på Stubberud</vt:lpstr>
      <vt:lpstr>Foreløpige resultater fra generell kvantitativ risikoanalyse </vt:lpstr>
      <vt:lpstr>Bakgrunn</vt:lpstr>
      <vt:lpstr>Station layout modelled, main features</vt:lpstr>
      <vt:lpstr>Definisjon av avstander</vt:lpstr>
      <vt:lpstr>Risk contours – purple line (1E-5) should be inside the depot</vt:lpstr>
      <vt:lpstr>Main barriers and safety systems recommended</vt:lpstr>
      <vt:lpstr>Conclusions</vt:lpstr>
      <vt:lpstr>Videre utredninger</vt:lpstr>
      <vt:lpstr>Andre tilnærminger til hydrogenfylling</vt:lpstr>
      <vt:lpstr>PowerPoint-presentasjon</vt:lpstr>
      <vt:lpstr>Fyllemulighet for hydrogen utenfor bussanlegg på Kjelsrud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Hydrogeninfra Stubberud</dc:title>
  <dc:creator>Nadim Pedram</dc:creator>
  <dc:description>Template by addpoint.no</dc:description>
  <cp:lastModifiedBy>Nadim Pedram</cp:lastModifiedBy>
  <cp:revision>4</cp:revision>
  <dcterms:created xsi:type="dcterms:W3CDTF">2021-02-09T11:17:08Z</dcterms:created>
  <dcterms:modified xsi:type="dcterms:W3CDTF">2021-02-09T13:21:32Z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0x0101006D8CA2630A9E1848B6388F746EBAC36A</vt:lpwstr>
  </property>
</Properties>
</file>