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32" r:id="rId2"/>
  </p:sldMasterIdLst>
  <p:notesMasterIdLst>
    <p:notesMasterId r:id="rId19"/>
  </p:notesMasterIdLst>
  <p:handoutMasterIdLst>
    <p:handoutMasterId r:id="rId20"/>
  </p:handoutMasterIdLst>
  <p:sldIdLst>
    <p:sldId id="642" r:id="rId3"/>
    <p:sldId id="682" r:id="rId4"/>
    <p:sldId id="690" r:id="rId5"/>
    <p:sldId id="686" r:id="rId6"/>
    <p:sldId id="687" r:id="rId7"/>
    <p:sldId id="530" r:id="rId8"/>
    <p:sldId id="691" r:id="rId9"/>
    <p:sldId id="692" r:id="rId10"/>
    <p:sldId id="693" r:id="rId11"/>
    <p:sldId id="638" r:id="rId12"/>
    <p:sldId id="694" r:id="rId13"/>
    <p:sldId id="553" r:id="rId14"/>
    <p:sldId id="586" r:id="rId15"/>
    <p:sldId id="559" r:id="rId16"/>
    <p:sldId id="489" r:id="rId17"/>
    <p:sldId id="598" r:id="rId18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36C856B-3191-4C4E-919B-90285AA1F234}">
          <p14:sldIdLst>
            <p14:sldId id="642"/>
            <p14:sldId id="682"/>
            <p14:sldId id="690"/>
            <p14:sldId id="686"/>
            <p14:sldId id="687"/>
            <p14:sldId id="530"/>
            <p14:sldId id="691"/>
            <p14:sldId id="692"/>
            <p14:sldId id="693"/>
            <p14:sldId id="638"/>
            <p14:sldId id="694"/>
            <p14:sldId id="553"/>
            <p14:sldId id="586"/>
            <p14:sldId id="559"/>
            <p14:sldId id="489"/>
            <p14:sldId id="5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138"/>
    <a:srgbClr val="7F7F7F"/>
    <a:srgbClr val="79B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665" autoAdjust="0"/>
    <p:restoredTop sz="98417" autoAdjust="0"/>
  </p:normalViewPr>
  <p:slideViewPr>
    <p:cSldViewPr snapToGrid="0">
      <p:cViewPr>
        <p:scale>
          <a:sx n="100" d="100"/>
          <a:sy n="100" d="100"/>
        </p:scale>
        <p:origin x="-10" y="13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 err="1" smtClean="0"/>
              <a:t>Plasserte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ordre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dirty="0" err="1" smtClean="0"/>
              <a:t>Antall</a:t>
            </a:r>
            <a:r>
              <a:rPr lang="en-US" sz="1800" b="0" dirty="0" smtClean="0"/>
              <a:t> busser </a:t>
            </a:r>
            <a:r>
              <a:rPr lang="en-US" sz="1800" b="0" dirty="0" err="1" smtClean="0"/>
              <a:t>i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smtClean="0"/>
              <a:t>Europa</a:t>
            </a:r>
            <a:r>
              <a:rPr lang="en-US" sz="1800" b="0" baseline="0" dirty="0" smtClean="0"/>
              <a:t> (</a:t>
            </a:r>
            <a:r>
              <a:rPr lang="en-US" sz="1800" b="0" baseline="0" dirty="0" err="1" smtClean="0"/>
              <a:t>inkl</a:t>
            </a:r>
            <a:r>
              <a:rPr lang="en-US" sz="1800" b="0" baseline="0" dirty="0" smtClean="0"/>
              <a:t> UK)</a:t>
            </a:r>
            <a:endParaRPr lang="en-US" sz="1800" b="0" dirty="0"/>
          </a:p>
        </c:rich>
      </c:tx>
      <c:layout>
        <c:manualLayout>
          <c:xMode val="edge"/>
          <c:yMode val="edge"/>
          <c:x val="4.0937807543875437E-3"/>
          <c:y val="2.8575221457966385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 total</c:v>
                </c:pt>
              </c:strCache>
            </c:strRef>
          </c:tx>
          <c:spPr>
            <a:ln w="635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Pt>
            <c:idx val="5"/>
            <c:bubble3D val="0"/>
            <c:spPr>
              <a:ln w="63500">
                <a:solidFill>
                  <a:schemeClr val="bg1">
                    <a:lumMod val="50000"/>
                  </a:schemeClr>
                </a:solidFill>
                <a:prstDash val="sysDot"/>
              </a:ln>
            </c:spPr>
          </c:dPt>
          <c:dLbls>
            <c:dLbl>
              <c:idx val="4"/>
              <c:layout>
                <c:manualLayout>
                  <c:x val="-4.1322783897249964E-2"/>
                  <c:y val="-4.951365873085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
projection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33</c:v>
                </c:pt>
                <c:pt idx="2">
                  <c:v>56</c:v>
                </c:pt>
                <c:pt idx="3">
                  <c:v>112</c:v>
                </c:pt>
                <c:pt idx="4">
                  <c:v>128</c:v>
                </c:pt>
                <c:pt idx="5">
                  <c:v>250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Poland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Pt>
            <c:idx val="5"/>
            <c:bubble3D val="0"/>
            <c:spPr>
              <a:ln w="63500">
                <a:solidFill>
                  <a:srgbClr val="FF0000"/>
                </a:solidFill>
                <a:prstDash val="sysDot"/>
              </a:ln>
            </c:spPr>
          </c:dPt>
          <c:cat>
            <c:strRef>
              <c:f>Sheet1!$A$2:$A$7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
projection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</c:v>
                </c:pt>
                <c:pt idx="5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Germany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dPt>
            <c:idx val="5"/>
            <c:bubble3D val="0"/>
            <c:spPr>
              <a:ln w="63500">
                <a:solidFill>
                  <a:srgbClr val="00B050"/>
                </a:solidFill>
                <a:prstDash val="sysDot"/>
              </a:ln>
            </c:spPr>
          </c:dPt>
          <c:cat>
            <c:strRef>
              <c:f>Sheet1!$A$2:$A$7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
projection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23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Netherlands</c:v>
                </c:pt>
              </c:strCache>
            </c:strRef>
          </c:tx>
          <c:spPr>
            <a:ln w="63500">
              <a:solidFill>
                <a:srgbClr val="FF6600"/>
              </a:solidFill>
            </a:ln>
          </c:spPr>
          <c:marker>
            <c:symbol val="none"/>
          </c:marker>
          <c:dPt>
            <c:idx val="5"/>
            <c:bubble3D val="0"/>
            <c:spPr>
              <a:ln w="63500">
                <a:solidFill>
                  <a:srgbClr val="FF6600"/>
                </a:solidFill>
                <a:prstDash val="sysDot"/>
              </a:ln>
            </c:spPr>
          </c:dPt>
          <c:cat>
            <c:strRef>
              <c:f>Sheet1!$A$2:$A$7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
projection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35</c:v>
                </c:pt>
                <c:pt idx="4">
                  <c:v>15</c:v>
                </c:pt>
                <c:pt idx="5">
                  <c:v>100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UK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dPt>
            <c:idx val="5"/>
            <c:bubble3D val="0"/>
            <c:spPr>
              <a:ln w="63500">
                <a:solidFill>
                  <a:srgbClr val="0070C0"/>
                </a:solidFill>
                <a:prstDash val="sysDot"/>
              </a:ln>
            </c:spPr>
          </c:dPt>
          <c:cat>
            <c:strRef>
              <c:f>Sheet1!$A$2:$A$7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
projection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29</c:v>
                </c:pt>
                <c:pt idx="3">
                  <c:v>27</c:v>
                </c:pt>
                <c:pt idx="4">
                  <c:v>43</c:v>
                </c:pt>
                <c:pt idx="5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49792"/>
        <c:axId val="88451328"/>
      </c:lineChart>
      <c:catAx>
        <c:axId val="884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451328"/>
        <c:crosses val="autoZero"/>
        <c:auto val="1"/>
        <c:lblAlgn val="ctr"/>
        <c:lblOffset val="100"/>
        <c:noMultiLvlLbl val="0"/>
      </c:catAx>
      <c:valAx>
        <c:axId val="88451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844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>
              <a:lumMod val="50000"/>
            </a:schemeClr>
          </a:solidFill>
          <a:latin typeface="Arial Narrow" panose="020B0606020202030204" pitchFamily="34" charset="0"/>
        </a:defRPr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5AFE9524-67E8-423F-9CA4-0C777D38809E}" type="datetimeFigureOut">
              <a:rPr lang="pl-PL" smtClean="0"/>
              <a:pPr/>
              <a:t>2017-02-13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C78DF349-887E-4954-BEA0-32A2D6F3B7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65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391A3061-43C2-4007-873C-D088BFB7339C}" type="datetimeFigureOut">
              <a:rPr lang="pl-PL" smtClean="0"/>
              <a:pPr/>
              <a:t>2017-02-13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2" tIns="45721" rIns="91442" bIns="4572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526E5BD0-1D0F-44DA-A354-E12662965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37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 of ​​this solution is based on the assumption that after the transformation the adjective "new" will disappear and we will continue to use the accepted product brands.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953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 txBox="1">
            <a:spLocks noGrp="1" noChangeArrowheads="1"/>
          </p:cNvSpPr>
          <p:nvPr/>
        </p:nvSpPr>
        <p:spPr bwMode="auto">
          <a:xfrm>
            <a:off x="3851276" y="9431259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4" rIns="95550" bIns="47774" anchor="b"/>
          <a:lstStyle/>
          <a:p>
            <a:pPr algn="r" defTabSz="955598"/>
            <a:fld id="{295648C5-F233-4AA2-A6CB-D29591D248E3}" type="slidenum">
              <a:rPr lang="pl-PL" sz="1300" b="0">
                <a:ea typeface="Geneva"/>
                <a:cs typeface="Geneva"/>
              </a:rPr>
              <a:pPr algn="r" defTabSz="955598"/>
              <a:t>3</a:t>
            </a:fld>
            <a:endParaRPr lang="pl-PL" sz="1300" b="0" dirty="0">
              <a:ea typeface="Geneva"/>
              <a:cs typeface="Geneva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630"/>
            <a:ext cx="4984750" cy="4467939"/>
          </a:xfrm>
          <a:noFill/>
          <a:ln/>
        </p:spPr>
        <p:txBody>
          <a:bodyPr lIns="91457" tIns="45729" rIns="91457" bIns="45729"/>
          <a:lstStyle/>
          <a:p>
            <a:pPr eaLnBrk="1" hangingPunct="1"/>
            <a:endParaRPr lang="pl-PL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 txBox="1">
            <a:spLocks noGrp="1" noChangeArrowheads="1"/>
          </p:cNvSpPr>
          <p:nvPr/>
        </p:nvSpPr>
        <p:spPr bwMode="auto">
          <a:xfrm>
            <a:off x="3851276" y="9431259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4" rIns="95550" bIns="47774" anchor="b"/>
          <a:lstStyle/>
          <a:p>
            <a:pPr algn="r" defTabSz="955598"/>
            <a:fld id="{295648C5-F233-4AA2-A6CB-D29591D248E3}" type="slidenum">
              <a:rPr lang="pl-PL" sz="1300" b="0">
                <a:ea typeface="Geneva"/>
                <a:cs typeface="Geneva"/>
              </a:rPr>
              <a:pPr algn="r" defTabSz="955598"/>
              <a:t>7</a:t>
            </a:fld>
            <a:endParaRPr lang="pl-PL" sz="1300" b="0" dirty="0">
              <a:ea typeface="Geneva"/>
              <a:cs typeface="Geneva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5863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631"/>
            <a:ext cx="4984750" cy="4467939"/>
          </a:xfrm>
          <a:noFill/>
          <a:ln/>
        </p:spPr>
        <p:txBody>
          <a:bodyPr lIns="91457" tIns="45729" rIns="91457" bIns="45729"/>
          <a:lstStyle/>
          <a:p>
            <a:pPr eaLnBrk="1" hangingPunct="1"/>
            <a:endParaRPr lang="pl-PL" dirty="0" smtClean="0">
              <a:latin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AA4E2-24ED-4D9F-BA7F-91ED3345899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 txBox="1">
            <a:spLocks noGrp="1" noChangeArrowheads="1"/>
          </p:cNvSpPr>
          <p:nvPr/>
        </p:nvSpPr>
        <p:spPr bwMode="auto">
          <a:xfrm>
            <a:off x="3851276" y="9431259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4" rIns="95550" bIns="47774" anchor="b"/>
          <a:lstStyle/>
          <a:p>
            <a:pPr algn="r" defTabSz="955598"/>
            <a:fld id="{295648C5-F233-4AA2-A6CB-D29591D248E3}" type="slidenum">
              <a:rPr lang="pl-PL" sz="1300" b="0">
                <a:ea typeface="Geneva"/>
                <a:cs typeface="Geneva"/>
              </a:rPr>
              <a:pPr algn="r" defTabSz="955598"/>
              <a:t>8</a:t>
            </a:fld>
            <a:endParaRPr lang="pl-PL" sz="1300" b="0" dirty="0">
              <a:ea typeface="Geneva"/>
              <a:cs typeface="Geneva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5863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631"/>
            <a:ext cx="4984750" cy="4467939"/>
          </a:xfrm>
          <a:noFill/>
          <a:ln/>
        </p:spPr>
        <p:txBody>
          <a:bodyPr lIns="91457" tIns="45729" rIns="91457" bIns="45729"/>
          <a:lstStyle/>
          <a:p>
            <a:pPr eaLnBrk="1" hangingPunct="1"/>
            <a:endParaRPr lang="pl-PL" dirty="0" smtClean="0">
              <a:latin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AA4E2-24ED-4D9F-BA7F-91ED3345899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 txBox="1">
            <a:spLocks noGrp="1" noChangeArrowheads="1"/>
          </p:cNvSpPr>
          <p:nvPr/>
        </p:nvSpPr>
        <p:spPr bwMode="auto">
          <a:xfrm>
            <a:off x="3851276" y="9431259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4" rIns="95550" bIns="47774" anchor="b"/>
          <a:lstStyle/>
          <a:p>
            <a:pPr algn="r" defTabSz="955598"/>
            <a:fld id="{295648C5-F233-4AA2-A6CB-D29591D248E3}" type="slidenum">
              <a:rPr lang="pl-PL" sz="1300" b="0">
                <a:ea typeface="Geneva"/>
                <a:cs typeface="Geneva"/>
              </a:rPr>
              <a:pPr algn="r" defTabSz="955598"/>
              <a:t>9</a:t>
            </a:fld>
            <a:endParaRPr lang="pl-PL" sz="1300" b="0" dirty="0">
              <a:ea typeface="Geneva"/>
              <a:cs typeface="Geneva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5863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631"/>
            <a:ext cx="4984750" cy="4467939"/>
          </a:xfrm>
          <a:noFill/>
          <a:ln/>
        </p:spPr>
        <p:txBody>
          <a:bodyPr lIns="91457" tIns="45729" rIns="91457" bIns="45729"/>
          <a:lstStyle/>
          <a:p>
            <a:pPr eaLnBrk="1" hangingPunct="1"/>
            <a:endParaRPr lang="pl-PL" dirty="0" smtClean="0">
              <a:latin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AA4E2-24ED-4D9F-BA7F-91ED33458990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1BA43-5135-4041-8D62-37F7F3D1D91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34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1275" y="9431258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2" tIns="47775" rIns="95552" bIns="47775" anchor="b"/>
          <a:lstStyle/>
          <a:p>
            <a:pPr algn="r" defTabSz="954110"/>
            <a:fld id="{77AF13EE-A457-4D3E-A821-9BCDDA1EB145}" type="slidenum">
              <a:rPr lang="pl-PL" altLang="pl-PL" sz="1300">
                <a:solidFill>
                  <a:srgbClr val="000000"/>
                </a:solidFill>
                <a:ea typeface="Geneva"/>
                <a:cs typeface="Geneva"/>
              </a:rPr>
              <a:pPr algn="r" defTabSz="954110"/>
              <a:t>12</a:t>
            </a:fld>
            <a:endParaRPr lang="pl-PL" altLang="pl-PL" sz="1300" dirty="0">
              <a:solidFill>
                <a:srgbClr val="000000"/>
              </a:solidFill>
              <a:ea typeface="Geneva"/>
              <a:cs typeface="Geneva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5630"/>
            <a:ext cx="4984750" cy="4467939"/>
          </a:xfrm>
          <a:noFill/>
        </p:spPr>
        <p:txBody>
          <a:bodyPr wrap="square" lIns="91459" tIns="45730" rIns="91459" bIns="4573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104371" tIns="52184" rIns="104371" bIns="5218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122884" name="Symbol zastępczy numeru slajdu 3"/>
          <p:cNvSpPr txBox="1">
            <a:spLocks noGrp="1"/>
          </p:cNvSpPr>
          <p:nvPr/>
        </p:nvSpPr>
        <p:spPr bwMode="auto">
          <a:xfrm>
            <a:off x="3851275" y="9434434"/>
            <a:ext cx="2944813" cy="4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71" tIns="52184" rIns="104371" bIns="52184" anchor="b"/>
          <a:lstStyle/>
          <a:p>
            <a:pPr algn="r" defTabSz="1043012"/>
            <a:fld id="{6F7A68C9-5A8B-4726-97D6-B3B70FF0F910}" type="slidenum">
              <a:rPr lang="pl-PL" sz="1400"/>
              <a:pPr algn="r" defTabSz="1043012"/>
              <a:t>14</a:t>
            </a:fld>
            <a:endParaRPr lang="pl-PL"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pl-PL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C85B4A-9305-4096-B462-ED4F562E33E4}" type="slidenum">
              <a:rPr lang="pl-PL" altLang="pl-PL" smtClean="0"/>
              <a:pPr/>
              <a:t>16</a:t>
            </a:fld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2"/>
          <p:cNvSpPr txBox="1">
            <a:spLocks/>
          </p:cNvSpPr>
          <p:nvPr userDrawn="1"/>
        </p:nvSpPr>
        <p:spPr>
          <a:xfrm>
            <a:off x="6987312" y="6406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PT Sans Narrow" panose="020B0506020203020204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285670" y="1845554"/>
            <a:ext cx="8226588" cy="4415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PT Sans Narrow" panose="020B0506020203020204" pitchFamily="34" charset="-18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pl-PL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428544" y="1205397"/>
            <a:ext cx="8581883" cy="63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PT Sans Narrow" panose="020B0506020203020204" pitchFamily="34" charset="-18"/>
                <a:ea typeface="+mj-ea"/>
                <a:cs typeface="+mj-cs"/>
              </a:defRPr>
            </a:lvl1pPr>
          </a:lstStyle>
          <a:p>
            <a:endParaRPr lang="pl-PL" b="0" dirty="0">
              <a:solidFill>
                <a:srgbClr val="62A138"/>
              </a:solidFill>
            </a:endParaRPr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1"/>
          </p:nvPr>
        </p:nvSpPr>
        <p:spPr>
          <a:xfrm>
            <a:off x="276143" y="1947552"/>
            <a:ext cx="8321592" cy="41088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285750" y="415925"/>
            <a:ext cx="7527925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2" name="Symbol zastępczy tekstu 20"/>
          <p:cNvSpPr>
            <a:spLocks noGrp="1"/>
          </p:cNvSpPr>
          <p:nvPr>
            <p:ph type="body" sz="quarter" idx="13"/>
          </p:nvPr>
        </p:nvSpPr>
        <p:spPr>
          <a:xfrm>
            <a:off x="285670" y="1205397"/>
            <a:ext cx="7527925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2A138"/>
                </a:solidFill>
                <a:latin typeface="PT Sans Narrow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36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835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946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80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218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865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61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728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291"/>
            <a:ext cx="9144000" cy="59704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946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 userDrawn="1"/>
        </p:nvSpPr>
        <p:spPr>
          <a:xfrm>
            <a:off x="285670" y="1"/>
            <a:ext cx="7571790" cy="978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T Sans Narrow" panose="020B0506020203020204" pitchFamily="34" charset="-18"/>
                <a:ea typeface="+mj-ea"/>
                <a:cs typeface="+mj-cs"/>
              </a:rPr>
              <a:t>Next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T Sans Narrow" panose="020B0506020203020204" pitchFamily="34" charset="-18"/>
                <a:ea typeface="+mj-ea"/>
                <a:cs typeface="+mj-cs"/>
              </a:rPr>
              <a:t>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T Sans Narrow" panose="020B0506020203020204" pitchFamily="34" charset="-18"/>
                <a:ea typeface="+mj-ea"/>
                <a:cs typeface="+mj-cs"/>
              </a:rPr>
              <a:t>steps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T Sans Narrow" panose="020B0506020203020204" pitchFamily="34" charset="-18"/>
              <a:ea typeface="+mj-ea"/>
              <a:cs typeface="+mj-cs"/>
            </a:endParaRPr>
          </a:p>
        </p:txBody>
      </p:sp>
      <p:pic>
        <p:nvPicPr>
          <p:cNvPr id="5122" name="Picture 2" descr="\\192.168.1.200\public\_TNT\SOLARIS\images\images\30_03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759" y="3605175"/>
            <a:ext cx="5828123" cy="1466554"/>
          </a:xfrm>
          <a:prstGeom prst="rect">
            <a:avLst/>
          </a:prstGeom>
          <a:noFill/>
        </p:spPr>
      </p:pic>
      <p:pic>
        <p:nvPicPr>
          <p:cNvPr id="5123" name="Picture 3" descr="\\192.168.1.200\public\_TNT\SOLARIS\images\images\30_07.jp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2040" y="5176690"/>
            <a:ext cx="4445857" cy="352241"/>
          </a:xfrm>
          <a:prstGeom prst="rect">
            <a:avLst/>
          </a:prstGeom>
          <a:noFill/>
        </p:spPr>
      </p:pic>
      <p:pic>
        <p:nvPicPr>
          <p:cNvPr id="5124" name="Picture 4" descr="\\192.168.1.200\public\_TNT\SOLARIS\images\images\30_11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14588" y="5616429"/>
            <a:ext cx="6155255" cy="356897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 userDrawn="1"/>
        </p:nvSpPr>
        <p:spPr>
          <a:xfrm>
            <a:off x="3175147" y="4316820"/>
            <a:ext cx="1358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Urbino 8.9 LE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  <a:latin typeface="PT Sans Narrow"/>
              </a:rPr>
              <a:t>Midibus</a:t>
            </a:r>
            <a:endParaRPr lang="pl-PL" sz="1400" b="1" dirty="0" smtClean="0">
              <a:solidFill>
                <a:schemeClr val="bg1"/>
              </a:solidFill>
              <a:latin typeface="PT Sans Narrow"/>
            </a:endParaRP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2011</a:t>
            </a:r>
            <a:endParaRPr lang="pl-PL" sz="1400" b="1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4949233" y="4330996"/>
            <a:ext cx="1442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Urbino 12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Standard bus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2012-2013</a:t>
            </a:r>
            <a:endParaRPr lang="pl-PL" sz="1400" b="1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6721991" y="4330996"/>
            <a:ext cx="1650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Urbino 18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  <a:latin typeface="PT Sans Narrow"/>
              </a:rPr>
              <a:t>Articulated</a:t>
            </a:r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 bus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2014-2015</a:t>
            </a:r>
            <a:endParaRPr lang="pl-PL" sz="1400" b="1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4176822" y="5178056"/>
            <a:ext cx="1157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solidFill>
                  <a:schemeClr val="bg1"/>
                </a:solidFill>
                <a:latin typeface="PT Sans Narrow"/>
              </a:rPr>
              <a:t>Plug-in</a:t>
            </a:r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 AC</a:t>
            </a:r>
            <a:endParaRPr lang="pl-PL" sz="1400" b="1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5278843" y="5181601"/>
            <a:ext cx="11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solidFill>
                  <a:schemeClr val="bg1"/>
                </a:solidFill>
                <a:latin typeface="PT Sans Narrow"/>
              </a:rPr>
              <a:t>Plug-in</a:t>
            </a:r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 DC</a:t>
            </a:r>
            <a:endParaRPr lang="pl-PL" sz="1400" b="1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6376433" y="5174512"/>
            <a:ext cx="108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solidFill>
                  <a:schemeClr val="bg1"/>
                </a:solidFill>
                <a:latin typeface="PT Sans Narrow"/>
              </a:rPr>
              <a:t>Induction</a:t>
            </a:r>
            <a:endParaRPr lang="pl-PL" sz="1400" b="1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7390513" y="5182756"/>
            <a:ext cx="1409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solidFill>
                  <a:schemeClr val="bg1"/>
                </a:solidFill>
                <a:latin typeface="PT Sans Narrow"/>
              </a:rPr>
              <a:t>Pantograph</a:t>
            </a:r>
            <a:endParaRPr lang="pl-PL" sz="1400" b="1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2455456" y="5624623"/>
            <a:ext cx="139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0" dirty="0" err="1" smtClean="0">
                <a:solidFill>
                  <a:schemeClr val="bg1"/>
                </a:solidFill>
                <a:latin typeface="PT Sans Narrow"/>
              </a:rPr>
              <a:t>Electrical</a:t>
            </a:r>
            <a:r>
              <a:rPr lang="pl-PL" sz="1400" b="1" dirty="0" smtClean="0">
                <a:solidFill>
                  <a:schemeClr val="bg1"/>
                </a:solidFill>
                <a:latin typeface="PT Sans Narrow"/>
              </a:rPr>
              <a:t> </a:t>
            </a:r>
            <a:r>
              <a:rPr lang="pl-PL" sz="1400" b="0" dirty="0" smtClean="0">
                <a:solidFill>
                  <a:schemeClr val="bg1"/>
                </a:solidFill>
                <a:latin typeface="PT Sans Narrow"/>
              </a:rPr>
              <a:t>axle</a:t>
            </a:r>
            <a:endParaRPr lang="pl-PL" sz="1400" b="0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3725825" y="5609117"/>
            <a:ext cx="229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0" dirty="0" err="1" smtClean="0">
                <a:solidFill>
                  <a:schemeClr val="bg1"/>
                </a:solidFill>
                <a:latin typeface="PT Sans Narrow"/>
              </a:rPr>
              <a:t>Fuel</a:t>
            </a:r>
            <a:r>
              <a:rPr lang="pl-PL" sz="1400" b="0" baseline="0" dirty="0" smtClean="0">
                <a:solidFill>
                  <a:schemeClr val="bg1"/>
                </a:solidFill>
                <a:latin typeface="PT Sans Narrow"/>
              </a:rPr>
              <a:t> </a:t>
            </a:r>
            <a:r>
              <a:rPr lang="pl-PL" sz="1400" b="0" baseline="0" dirty="0" err="1" smtClean="0">
                <a:solidFill>
                  <a:schemeClr val="bg1"/>
                </a:solidFill>
                <a:latin typeface="PT Sans Narrow"/>
              </a:rPr>
              <a:t>cell</a:t>
            </a:r>
            <a:r>
              <a:rPr lang="pl-PL" sz="1400" b="0" baseline="0" dirty="0" smtClean="0">
                <a:solidFill>
                  <a:schemeClr val="bg1"/>
                </a:solidFill>
                <a:latin typeface="PT Sans Narrow"/>
              </a:rPr>
              <a:t> </a:t>
            </a:r>
            <a:r>
              <a:rPr lang="pl-PL" sz="1400" b="0" dirty="0" err="1" smtClean="0">
                <a:solidFill>
                  <a:schemeClr val="bg1"/>
                </a:solidFill>
                <a:latin typeface="PT Sans Narrow"/>
              </a:rPr>
              <a:t>range</a:t>
            </a:r>
            <a:r>
              <a:rPr lang="pl-PL" sz="1400" b="0" dirty="0" smtClean="0">
                <a:solidFill>
                  <a:schemeClr val="bg1"/>
                </a:solidFill>
                <a:latin typeface="PT Sans Narrow"/>
              </a:rPr>
              <a:t> extender</a:t>
            </a:r>
            <a:endParaRPr lang="pl-PL" sz="1400" b="0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21" name="pole tekstowe 20"/>
          <p:cNvSpPr txBox="1"/>
          <p:nvPr userDrawn="1"/>
        </p:nvSpPr>
        <p:spPr>
          <a:xfrm>
            <a:off x="5861861" y="5628167"/>
            <a:ext cx="2777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schemeClr val="bg1"/>
                </a:solidFill>
                <a:latin typeface="PT Sans Narrow"/>
              </a:rPr>
              <a:t>Further</a:t>
            </a:r>
            <a:r>
              <a:rPr lang="pl-PL" sz="1400" dirty="0" smtClean="0">
                <a:solidFill>
                  <a:schemeClr val="bg1"/>
                </a:solidFill>
                <a:latin typeface="PT Sans Narrow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latin typeface="PT Sans Narrow"/>
              </a:rPr>
              <a:t>drives</a:t>
            </a:r>
            <a:r>
              <a:rPr lang="pl-PL" sz="1400" dirty="0" smtClean="0">
                <a:solidFill>
                  <a:schemeClr val="bg1"/>
                </a:solidFill>
                <a:latin typeface="PT Sans Narrow"/>
              </a:rPr>
              <a:t>,</a:t>
            </a:r>
            <a:r>
              <a:rPr lang="pl-PL" sz="1400" baseline="0" dirty="0" smtClean="0">
                <a:solidFill>
                  <a:schemeClr val="bg1"/>
                </a:solidFill>
                <a:latin typeface="PT Sans Narrow"/>
              </a:rPr>
              <a:t> </a:t>
            </a:r>
            <a:r>
              <a:rPr lang="pl-PL" sz="1400" baseline="0" dirty="0" err="1" smtClean="0">
                <a:solidFill>
                  <a:schemeClr val="bg1"/>
                </a:solidFill>
                <a:latin typeface="PT Sans Narrow"/>
              </a:rPr>
              <a:t>Futher</a:t>
            </a:r>
            <a:r>
              <a:rPr lang="pl-PL" sz="1400" baseline="0" dirty="0" smtClean="0">
                <a:solidFill>
                  <a:schemeClr val="bg1"/>
                </a:solidFill>
                <a:latin typeface="PT Sans Narrow"/>
              </a:rPr>
              <a:t> Partners</a:t>
            </a:r>
            <a:endParaRPr lang="pl-PL" sz="1400" b="0" dirty="0">
              <a:solidFill>
                <a:schemeClr val="bg1"/>
              </a:solidFill>
              <a:latin typeface="PT Sans Narrow"/>
            </a:endParaRPr>
          </a:p>
        </p:txBody>
      </p:sp>
      <p:sp>
        <p:nvSpPr>
          <p:cNvPr id="23" name="pole tekstowe 22"/>
          <p:cNvSpPr txBox="1"/>
          <p:nvPr userDrawn="1"/>
        </p:nvSpPr>
        <p:spPr>
          <a:xfrm>
            <a:off x="340241" y="4688958"/>
            <a:ext cx="150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>
                <a:solidFill>
                  <a:srgbClr val="7F7F7F"/>
                </a:solidFill>
                <a:latin typeface="PT Sans Narrow"/>
              </a:rPr>
              <a:t>Buses</a:t>
            </a:r>
            <a:endParaRPr lang="pl-PL" sz="1600" b="1" dirty="0">
              <a:solidFill>
                <a:srgbClr val="7F7F7F"/>
              </a:solidFill>
              <a:latin typeface="PT Sans Narrow"/>
            </a:endParaRPr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43785" y="5596269"/>
            <a:ext cx="150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>
                <a:solidFill>
                  <a:srgbClr val="7F7F7F"/>
                </a:solidFill>
                <a:latin typeface="PT Sans Narrow"/>
              </a:rPr>
              <a:t>Drive</a:t>
            </a:r>
            <a:r>
              <a:rPr lang="pl-PL" sz="1600" b="1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600" b="1" dirty="0" err="1" smtClean="0">
                <a:solidFill>
                  <a:srgbClr val="7F7F7F"/>
                </a:solidFill>
                <a:latin typeface="PT Sans Narrow"/>
              </a:rPr>
              <a:t>train</a:t>
            </a:r>
            <a:endParaRPr lang="pl-PL" sz="1600" b="1" dirty="0">
              <a:solidFill>
                <a:srgbClr val="7F7F7F"/>
              </a:solidFill>
              <a:latin typeface="PT Sans Narrow"/>
            </a:endParaRP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43786" y="5128437"/>
            <a:ext cx="150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>
                <a:solidFill>
                  <a:srgbClr val="62A138"/>
                </a:solidFill>
                <a:latin typeface="PT Sans Narrow"/>
              </a:rPr>
              <a:t>Charging</a:t>
            </a:r>
            <a:endParaRPr lang="pl-PL" sz="1600" b="1" dirty="0">
              <a:solidFill>
                <a:srgbClr val="62A138"/>
              </a:solidFill>
              <a:latin typeface="PT Sans Narrow"/>
            </a:endParaRPr>
          </a:p>
        </p:txBody>
      </p:sp>
      <p:sp>
        <p:nvSpPr>
          <p:cNvPr id="26" name="pole tekstowe 25"/>
          <p:cNvSpPr txBox="1"/>
          <p:nvPr userDrawn="1"/>
        </p:nvSpPr>
        <p:spPr>
          <a:xfrm>
            <a:off x="288187" y="1104677"/>
            <a:ext cx="419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kern="1500" baseline="0" dirty="0" err="1" smtClean="0">
                <a:solidFill>
                  <a:srgbClr val="62A138"/>
                </a:solidFill>
                <a:latin typeface="PT Sans Narrow"/>
              </a:rPr>
              <a:t>Further</a:t>
            </a:r>
            <a:r>
              <a:rPr lang="pl-PL" sz="2400" kern="1500" baseline="0" dirty="0" smtClean="0">
                <a:solidFill>
                  <a:srgbClr val="62A138"/>
                </a:solidFill>
                <a:latin typeface="PT Sans Narrow"/>
              </a:rPr>
              <a:t> development</a:t>
            </a:r>
            <a:endParaRPr lang="pl-PL" sz="2400" kern="1500" baseline="0" dirty="0">
              <a:solidFill>
                <a:srgbClr val="62A138"/>
              </a:solidFill>
              <a:latin typeface="PT Sans Narrow"/>
            </a:endParaRPr>
          </a:p>
        </p:txBody>
      </p:sp>
      <p:sp>
        <p:nvSpPr>
          <p:cNvPr id="28" name="pole tekstowe 27"/>
          <p:cNvSpPr txBox="1"/>
          <p:nvPr userDrawn="1"/>
        </p:nvSpPr>
        <p:spPr>
          <a:xfrm>
            <a:off x="291973" y="1807534"/>
            <a:ext cx="783285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kern="1500" dirty="0" smtClean="0">
                <a:solidFill>
                  <a:srgbClr val="7F7F7F"/>
                </a:solidFill>
                <a:latin typeface="PT Sans Narrow"/>
              </a:rPr>
              <a:t>|  </a:t>
            </a:r>
            <a:r>
              <a:rPr lang="pl-PL" sz="1800" b="1" kern="1500" dirty="0" err="1" smtClean="0">
                <a:solidFill>
                  <a:srgbClr val="7F7F7F"/>
                </a:solidFill>
                <a:latin typeface="PT Sans Narrow"/>
              </a:rPr>
              <a:t>Implement</a:t>
            </a:r>
            <a:r>
              <a:rPr lang="pl-PL" sz="1800" b="1" kern="1500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800" b="1" kern="1500" dirty="0" err="1" smtClean="0">
                <a:solidFill>
                  <a:srgbClr val="7F7F7F"/>
                </a:solidFill>
                <a:latin typeface="PT Sans Narrow"/>
              </a:rPr>
              <a:t>experience</a:t>
            </a:r>
            <a:r>
              <a:rPr lang="pl-PL" sz="1800" b="1" kern="1500" dirty="0" smtClean="0">
                <a:solidFill>
                  <a:srgbClr val="7F7F7F"/>
                </a:solidFill>
                <a:latin typeface="PT Sans Narrow"/>
              </a:rPr>
              <a:t> and </a:t>
            </a:r>
            <a:r>
              <a:rPr lang="pl-PL" sz="1800" b="1" kern="1500" dirty="0" err="1" smtClean="0">
                <a:solidFill>
                  <a:srgbClr val="7F7F7F"/>
                </a:solidFill>
                <a:latin typeface="PT Sans Narrow"/>
              </a:rPr>
              <a:t>lessons</a:t>
            </a:r>
            <a:r>
              <a:rPr lang="pl-PL" sz="1800" b="1" kern="1500" baseline="0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800" b="1" kern="1500" baseline="0" dirty="0" err="1" smtClean="0">
                <a:solidFill>
                  <a:srgbClr val="7F7F7F"/>
                </a:solidFill>
                <a:latin typeface="PT Sans Narrow"/>
              </a:rPr>
              <a:t>learned</a:t>
            </a:r>
            <a:r>
              <a:rPr lang="pl-PL" sz="1800" b="1" kern="1500" baseline="0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800" b="0" kern="1500" baseline="0" dirty="0" err="1" smtClean="0">
                <a:solidFill>
                  <a:srgbClr val="7F7F7F"/>
                </a:solidFill>
                <a:latin typeface="PT Sans Narrow"/>
              </a:rPr>
              <a:t>in</a:t>
            </a:r>
            <a:r>
              <a:rPr lang="pl-PL" sz="1800" b="0" kern="1500" baseline="0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800" b="0" kern="1500" baseline="0" dirty="0" err="1" smtClean="0">
                <a:solidFill>
                  <a:srgbClr val="7F7F7F"/>
                </a:solidFill>
                <a:latin typeface="PT Sans Narrow"/>
              </a:rPr>
              <a:t>demonstrations</a:t>
            </a:r>
            <a:r>
              <a:rPr lang="pl-PL" sz="1800" b="0" kern="1500" baseline="0" dirty="0" smtClean="0">
                <a:solidFill>
                  <a:srgbClr val="7F7F7F"/>
                </a:solidFill>
                <a:latin typeface="PT Sans Narrow"/>
              </a:rPr>
              <a:t> and test</a:t>
            </a:r>
            <a:endParaRPr lang="pl-PL" sz="1800" b="0" i="0" kern="1500" dirty="0" smtClean="0">
              <a:solidFill>
                <a:srgbClr val="7F7F7F"/>
              </a:solidFill>
              <a:effectLst/>
              <a:latin typeface="PT Sans Narrow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kern="1500" dirty="0" smtClean="0">
                <a:solidFill>
                  <a:srgbClr val="7F7F7F"/>
                </a:solidFill>
                <a:latin typeface="PT Sans Narrow"/>
              </a:rPr>
              <a:t>|  </a:t>
            </a:r>
            <a:r>
              <a:rPr lang="pl-PL" sz="1800" b="1" kern="1500" dirty="0" err="1" smtClean="0">
                <a:solidFill>
                  <a:srgbClr val="7F7F7F"/>
                </a:solidFill>
                <a:latin typeface="PT Sans Narrow"/>
              </a:rPr>
              <a:t>Increase</a:t>
            </a:r>
            <a:r>
              <a:rPr lang="pl-PL" sz="1800" b="1" kern="1500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800" b="1" kern="1500" dirty="0" err="1" smtClean="0">
                <a:solidFill>
                  <a:srgbClr val="7F7F7F"/>
                </a:solidFill>
                <a:latin typeface="PT Sans Narrow"/>
              </a:rPr>
              <a:t>number</a:t>
            </a:r>
            <a:r>
              <a:rPr lang="pl-PL" sz="1800" b="1" kern="1500" dirty="0" smtClean="0">
                <a:solidFill>
                  <a:srgbClr val="7F7F7F"/>
                </a:solidFill>
                <a:latin typeface="PT Sans Narrow"/>
              </a:rPr>
              <a:t> of </a:t>
            </a:r>
            <a:r>
              <a:rPr lang="pl-PL" sz="1800" b="1" kern="1500" dirty="0" err="1" smtClean="0">
                <a:solidFill>
                  <a:srgbClr val="7F7F7F"/>
                </a:solidFill>
                <a:latin typeface="PT Sans Narrow"/>
              </a:rPr>
              <a:t>options</a:t>
            </a:r>
            <a:r>
              <a:rPr lang="pl-PL" sz="1800" b="0" kern="1500" dirty="0" smtClean="0">
                <a:solidFill>
                  <a:srgbClr val="7F7F7F"/>
                </a:solidFill>
                <a:latin typeface="PT Sans Narrow"/>
              </a:rPr>
              <a:t> for </a:t>
            </a:r>
            <a:r>
              <a:rPr lang="pl-PL" sz="1800" b="0" kern="1500" dirty="0" err="1" smtClean="0">
                <a:solidFill>
                  <a:srgbClr val="7F7F7F"/>
                </a:solidFill>
                <a:latin typeface="PT Sans Narrow"/>
              </a:rPr>
              <a:t>powertrain</a:t>
            </a:r>
            <a:r>
              <a:rPr lang="pl-PL" sz="1800" b="0" kern="1500" dirty="0" smtClean="0">
                <a:solidFill>
                  <a:srgbClr val="7F7F7F"/>
                </a:solidFill>
                <a:latin typeface="PT Sans Narrow"/>
              </a:rPr>
              <a:t> and energy </a:t>
            </a:r>
            <a:r>
              <a:rPr lang="pl-PL" sz="1800" b="0" kern="1500" dirty="0" err="1" smtClean="0">
                <a:solidFill>
                  <a:srgbClr val="7F7F7F"/>
                </a:solidFill>
                <a:latin typeface="PT Sans Narrow"/>
              </a:rPr>
              <a:t>supply</a:t>
            </a:r>
            <a:endParaRPr lang="pl-PL" sz="1800" b="0" i="0" kern="1500" dirty="0" smtClean="0">
              <a:solidFill>
                <a:srgbClr val="7F7F7F"/>
              </a:solidFill>
              <a:effectLst/>
              <a:latin typeface="PT Sans Narrow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kern="1500" dirty="0" smtClean="0">
                <a:solidFill>
                  <a:srgbClr val="7F7F7F"/>
                </a:solidFill>
                <a:latin typeface="PT Sans Narrow"/>
              </a:rPr>
              <a:t>|  </a:t>
            </a:r>
            <a:r>
              <a:rPr lang="pl-PL" sz="1800" b="0" i="0" kern="1500" dirty="0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Make </a:t>
            </a:r>
            <a:r>
              <a:rPr lang="pl-PL" sz="1800" b="0" i="0" kern="1500" dirty="0" err="1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use</a:t>
            </a:r>
            <a:r>
              <a:rPr lang="pl-PL" sz="1800" b="0" i="0" kern="1500" dirty="0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 of </a:t>
            </a:r>
            <a:r>
              <a:rPr lang="pl-PL" sz="1800" b="1" i="0" kern="1500" dirty="0" err="1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improving</a:t>
            </a:r>
            <a:r>
              <a:rPr lang="pl-PL" sz="1800" b="1" i="0" kern="1500" dirty="0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 </a:t>
            </a:r>
            <a:r>
              <a:rPr lang="pl-PL" sz="1800" b="1" i="0" kern="1500" dirty="0" err="1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battery</a:t>
            </a:r>
            <a:r>
              <a:rPr lang="pl-PL" sz="1800" b="1" i="0" kern="1500" dirty="0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 technology </a:t>
            </a:r>
            <a:r>
              <a:rPr lang="pl-PL" sz="1800" b="0" i="0" kern="1500" dirty="0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to </a:t>
            </a:r>
            <a:r>
              <a:rPr lang="pl-PL" sz="1800" b="0" i="0" kern="1500" dirty="0" err="1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further</a:t>
            </a:r>
            <a:r>
              <a:rPr lang="pl-PL" sz="1800" b="0" i="0" kern="1500" dirty="0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 </a:t>
            </a:r>
            <a:r>
              <a:rPr lang="pl-PL" sz="1800" b="0" i="0" kern="1500" dirty="0" err="1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increase</a:t>
            </a:r>
            <a:r>
              <a:rPr lang="pl-PL" sz="1800" b="0" i="0" kern="1500" baseline="0" dirty="0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 </a:t>
            </a:r>
            <a:r>
              <a:rPr lang="pl-PL" sz="1800" b="0" i="0" kern="1500" baseline="0" dirty="0" err="1" smtClean="0">
                <a:solidFill>
                  <a:srgbClr val="7F7F7F"/>
                </a:solidFill>
                <a:effectLst/>
                <a:latin typeface="PT Sans Narrow"/>
                <a:ea typeface="+mn-ea"/>
                <a:cs typeface="+mn-cs"/>
              </a:rPr>
              <a:t>range</a:t>
            </a:r>
            <a:endParaRPr lang="pl-PL" sz="1800" b="0" i="0" kern="1500" dirty="0" smtClean="0">
              <a:solidFill>
                <a:srgbClr val="7F7F7F"/>
              </a:solidFill>
              <a:effectLst/>
              <a:latin typeface="PT Sans Narrow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kern="1500" dirty="0" smtClean="0">
                <a:solidFill>
                  <a:srgbClr val="7F7F7F"/>
                </a:solidFill>
                <a:latin typeface="PT Sans Narrow"/>
              </a:rPr>
              <a:t>|</a:t>
            </a:r>
            <a:r>
              <a:rPr lang="pl-PL" sz="1800" b="0" kern="1500" baseline="0" dirty="0" smtClean="0">
                <a:solidFill>
                  <a:srgbClr val="7F7F7F"/>
                </a:solidFill>
                <a:latin typeface="PT Sans Narrow"/>
              </a:rPr>
              <a:t>  </a:t>
            </a:r>
            <a:r>
              <a:rPr lang="pl-PL" sz="1800" b="0" kern="1500" baseline="0" dirty="0" err="1" smtClean="0">
                <a:solidFill>
                  <a:srgbClr val="7F7F7F"/>
                </a:solidFill>
                <a:latin typeface="PT Sans Narrow"/>
              </a:rPr>
              <a:t>Add</a:t>
            </a:r>
            <a:r>
              <a:rPr lang="pl-PL" sz="1800" b="0" kern="1500" baseline="0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800" b="1" kern="1500" baseline="0" dirty="0" err="1" smtClean="0">
                <a:solidFill>
                  <a:srgbClr val="7F7F7F"/>
                </a:solidFill>
                <a:latin typeface="PT Sans Narrow"/>
              </a:rPr>
              <a:t>articulated</a:t>
            </a:r>
            <a:r>
              <a:rPr lang="pl-PL" sz="1800" b="1" kern="1500" baseline="0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800" b="1" kern="1500" baseline="0" dirty="0" err="1" smtClean="0">
                <a:solidFill>
                  <a:srgbClr val="7F7F7F"/>
                </a:solidFill>
                <a:latin typeface="PT Sans Narrow"/>
              </a:rPr>
              <a:t>buses</a:t>
            </a:r>
            <a:r>
              <a:rPr lang="pl-PL" sz="1800" b="1" kern="1500" baseline="0" dirty="0" smtClean="0">
                <a:solidFill>
                  <a:srgbClr val="7F7F7F"/>
                </a:solidFill>
                <a:latin typeface="PT Sans Narrow"/>
              </a:rPr>
              <a:t> </a:t>
            </a:r>
            <a:r>
              <a:rPr lang="pl-PL" sz="1800" b="0" kern="1500" baseline="0" dirty="0" smtClean="0">
                <a:solidFill>
                  <a:srgbClr val="7F7F7F"/>
                </a:solidFill>
                <a:latin typeface="PT Sans Narrow"/>
              </a:rPr>
              <a:t>to electric bus </a:t>
            </a:r>
            <a:r>
              <a:rPr lang="pl-PL" sz="1800" b="0" kern="1500" baseline="0" dirty="0" err="1" smtClean="0">
                <a:solidFill>
                  <a:srgbClr val="7F7F7F"/>
                </a:solidFill>
                <a:latin typeface="PT Sans Narrow"/>
              </a:rPr>
              <a:t>range</a:t>
            </a:r>
            <a:endParaRPr lang="pl-PL" sz="1800" b="0" kern="1500" dirty="0" smtClean="0">
              <a:solidFill>
                <a:srgbClr val="7F7F7F"/>
              </a:solidFill>
              <a:latin typeface="PT Sans Narrow"/>
            </a:endParaRPr>
          </a:p>
        </p:txBody>
      </p:sp>
      <p:pic>
        <p:nvPicPr>
          <p:cNvPr id="27" name="Picture 2" descr="\\Solaris_pl\bolechowo\Marketing\WSPOLNY\_ZDJĘCIA\_AUTOBUSY\2012\URBINO\Urbino 8,9 electric\MZA Warszawa\Wybrane\IMG_2762.JP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60750" y="3709988"/>
            <a:ext cx="9128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76850" y="3735388"/>
            <a:ext cx="838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5" descr="Solaris_Urbino_18_Hybrid_Vossloh_Kiepe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2163" y="3730625"/>
            <a:ext cx="863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5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build="allAtOnce"/>
      <p:bldP spid="16" grpId="0" build="allAtOnce"/>
      <p:bldP spid="17" grpId="0" build="allAtOnce"/>
      <p:bldP spid="18" grpId="0" build="allAtOnce"/>
      <p:bldP spid="19" grpId="0"/>
      <p:bldP spid="20" grpId="0"/>
      <p:bldP spid="21" grpId="0"/>
      <p:bldP spid="23" grpId="0"/>
      <p:bldP spid="24" grpId="0"/>
      <p:bldP spid="25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0057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33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92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416300" y="6381750"/>
            <a:ext cx="2133600" cy="476250"/>
          </a:xfrm>
          <a:ln>
            <a:miter lim="800000"/>
            <a:headEnd/>
            <a:tailEnd/>
          </a:ln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DDABD6-43D4-4C64-BBC1-0AD658EFBAFC}" type="slidenum">
              <a:rPr lang="pl-PL" altLang="pl-PL"/>
              <a:pPr>
                <a:defRPr/>
              </a:pPr>
              <a:t>‹#›</a:t>
            </a:fld>
            <a:r>
              <a:rPr lang="de-DE" altLang="pl-PL"/>
              <a:t>/38</a:t>
            </a:r>
            <a:endParaRPr lang="pl-PL" alt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2538E45-3645-404E-B8D7-4894E91DCBF5}" type="datetimeFigureOut">
              <a:rPr lang="pl-PL"/>
              <a:pPr>
                <a:defRPr/>
              </a:pPr>
              <a:t>2017-02-13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A5D3-92D4-460A-BF7A-53CE60FD82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2"/>
          <p:cNvSpPr txBox="1">
            <a:spLocks/>
          </p:cNvSpPr>
          <p:nvPr userDrawn="1"/>
        </p:nvSpPr>
        <p:spPr>
          <a:xfrm>
            <a:off x="6987312" y="6406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PT Sans Narrow" panose="020B0506020203020204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285670" y="1845554"/>
            <a:ext cx="8226588" cy="4415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PT Sans Narrow" panose="020B0506020203020204" pitchFamily="34" charset="-18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pl-PL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428544" y="1205397"/>
            <a:ext cx="8581883" cy="63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PT Sans Narrow" panose="020B0506020203020204" pitchFamily="34" charset="-18"/>
                <a:ea typeface="+mj-ea"/>
                <a:cs typeface="+mj-cs"/>
              </a:defRPr>
            </a:lvl1pPr>
          </a:lstStyle>
          <a:p>
            <a:endParaRPr lang="pl-PL" b="0" dirty="0">
              <a:solidFill>
                <a:srgbClr val="62A138"/>
              </a:solidFill>
            </a:endParaRPr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1"/>
          </p:nvPr>
        </p:nvSpPr>
        <p:spPr>
          <a:xfrm>
            <a:off x="276143" y="1947552"/>
            <a:ext cx="8321592" cy="41088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285750" y="415925"/>
            <a:ext cx="7527925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2" name="Symbol zastępczy tekstu 20"/>
          <p:cNvSpPr>
            <a:spLocks noGrp="1"/>
          </p:cNvSpPr>
          <p:nvPr>
            <p:ph type="body" sz="quarter" idx="13"/>
          </p:nvPr>
        </p:nvSpPr>
        <p:spPr>
          <a:xfrm>
            <a:off x="285670" y="1205397"/>
            <a:ext cx="7527925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2A138"/>
                </a:solidFill>
                <a:latin typeface="PT Sans Narrow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03624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2"/>
          <p:cNvSpPr txBox="1">
            <a:spLocks/>
          </p:cNvSpPr>
          <p:nvPr userDrawn="1"/>
        </p:nvSpPr>
        <p:spPr>
          <a:xfrm>
            <a:off x="6986588" y="6407150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PT Sans Narrow" panose="020B0506020203020204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00A939-B3DA-43AE-A0D5-D81A9A1D252C}" type="slidenum">
              <a:rPr lang="pl-PL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dirty="0"/>
          </a:p>
        </p:txBody>
      </p:sp>
      <p:sp>
        <p:nvSpPr>
          <p:cNvPr id="6" name="Tytuł 1"/>
          <p:cNvSpPr txBox="1">
            <a:spLocks/>
          </p:cNvSpPr>
          <p:nvPr userDrawn="1"/>
        </p:nvSpPr>
        <p:spPr>
          <a:xfrm>
            <a:off x="285750" y="1846263"/>
            <a:ext cx="8226425" cy="4414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PT Sans Narrow" panose="020B0506020203020204" pitchFamily="34" charset="-18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pl-PL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pl-PL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 userDrawn="1"/>
        </p:nvSpPr>
        <p:spPr>
          <a:xfrm>
            <a:off x="428625" y="1204913"/>
            <a:ext cx="8582025" cy="6365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PT Sans Narrow" panose="020B0506020203020204" pitchFamily="34" charset="-18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b="0" dirty="0">
              <a:solidFill>
                <a:srgbClr val="62A138"/>
              </a:solidFill>
            </a:endParaRPr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1"/>
          </p:nvPr>
        </p:nvSpPr>
        <p:spPr>
          <a:xfrm>
            <a:off x="276143" y="1947552"/>
            <a:ext cx="8321592" cy="41088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285750" y="415925"/>
            <a:ext cx="7527925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PT Sans Narrow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Symbol zastępczy tekstu 20"/>
          <p:cNvSpPr>
            <a:spLocks noGrp="1"/>
          </p:cNvSpPr>
          <p:nvPr>
            <p:ph type="body" sz="quarter" idx="13"/>
          </p:nvPr>
        </p:nvSpPr>
        <p:spPr>
          <a:xfrm>
            <a:off x="285670" y="1205397"/>
            <a:ext cx="7527925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2A138"/>
                </a:solidFill>
                <a:latin typeface="PT Sans Narrow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79707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Picture 7" descr="C:\Users\krzemkowska_a\Desktop\LOGO FINAL_bez_tła_skala szarośc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34" y="1626555"/>
            <a:ext cx="6452435" cy="43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79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1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4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4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2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89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818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444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930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925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778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83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291" y="64367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PT Sans Narrow" panose="020B0506020203020204" pitchFamily="34" charset="-18"/>
              </a:defRPr>
            </a:lvl1pPr>
          </a:lstStyle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9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951"/>
            <a:ext cx="9144000" cy="597049"/>
          </a:xfrm>
          <a:prstGeom prst="rect">
            <a:avLst/>
          </a:prstGeom>
        </p:spPr>
      </p:pic>
      <p:sp>
        <p:nvSpPr>
          <p:cNvPr id="7" name="Symbol zastępczy numeru slajdu 2"/>
          <p:cNvSpPr txBox="1">
            <a:spLocks/>
          </p:cNvSpPr>
          <p:nvPr userDrawn="1"/>
        </p:nvSpPr>
        <p:spPr>
          <a:xfrm>
            <a:off x="6987312" y="6406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PT Sans Narrow" panose="020B0506020203020204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450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8" name="Picture 7" descr="C:\Users\krzemkowska_a\Desktop\LOGO FINAL_bez_tła_skala szarości.png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34" y="1626555"/>
            <a:ext cx="6452435" cy="43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PT Sans Narrow" panose="020B0506020203020204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291" y="64367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PT Sans Narrow" panose="020B0506020203020204" pitchFamily="34" charset="-18"/>
              </a:defRPr>
            </a:lvl1pPr>
          </a:lstStyle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9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951"/>
            <a:ext cx="9144000" cy="597049"/>
          </a:xfrm>
          <a:prstGeom prst="rect">
            <a:avLst/>
          </a:prstGeom>
        </p:spPr>
      </p:pic>
      <p:sp>
        <p:nvSpPr>
          <p:cNvPr id="7" name="Symbol zastępczy numeru slajdu 2"/>
          <p:cNvSpPr txBox="1">
            <a:spLocks/>
          </p:cNvSpPr>
          <p:nvPr userDrawn="1"/>
        </p:nvSpPr>
        <p:spPr>
          <a:xfrm>
            <a:off x="6987312" y="6406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PT Sans Narrow" panose="020B0506020203020204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09CC88-2D96-44A2-B0C6-AC946822BD1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450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8" name="Picture 7" descr="C:\Users\krzemkowska_a\Desktop\LOGO FINAL_bez_tła_skala szarości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34" y="1626555"/>
            <a:ext cx="6452435" cy="43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9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61" r:id="rId2"/>
    <p:sldLayoutId id="2147483767" r:id="rId3"/>
    <p:sldLayoutId id="2147483788" r:id="rId4"/>
    <p:sldLayoutId id="2147483794" r:id="rId5"/>
    <p:sldLayoutId id="2147483811" r:id="rId6"/>
    <p:sldLayoutId id="2147483815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PT Sans Narrow" panose="020B0506020203020204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ZEMK~1\AppData\Local\Temp\notes105B12\slajd tytułowy_urbino_11 2014_po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61100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306761" y="5133868"/>
            <a:ext cx="67929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bg1">
                    <a:lumMod val="50000"/>
                  </a:schemeClr>
                </a:solidFill>
                <a:latin typeface="PT Sans Narrow"/>
              </a:rPr>
              <a:t>Solaris Bus &amp; Coach S.A</a:t>
            </a: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PT Sans Narrow"/>
              </a:rPr>
              <a:t>.</a:t>
            </a:r>
            <a:endParaRPr lang="nb-NO" sz="3600" dirty="0" smtClean="0">
              <a:solidFill>
                <a:schemeClr val="bg1">
                  <a:lumMod val="50000"/>
                </a:schemeClr>
              </a:solidFill>
              <a:latin typeface="PT Sans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600" dirty="0" smtClean="0">
                <a:solidFill>
                  <a:schemeClr val="bg1">
                    <a:lumMod val="50000"/>
                  </a:schemeClr>
                </a:solidFill>
                <a:latin typeface="PT Sans Narrow"/>
              </a:rPr>
              <a:t>v/ Sverre Skaar</a:t>
            </a:r>
            <a:endParaRPr lang="de-DE" sz="3600" dirty="0">
              <a:solidFill>
                <a:schemeClr val="bg1">
                  <a:lumMod val="50000"/>
                </a:schemeClr>
              </a:solidFill>
              <a:latin typeface="PT Sans Narrow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04020" y="1168399"/>
            <a:ext cx="75296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dirty="0" smtClean="0"/>
              <a:t> </a:t>
            </a:r>
            <a:r>
              <a:rPr lang="nb-NO" sz="4000" dirty="0" smtClean="0"/>
              <a:t>Dialogkonferanse, batterielektriske</a:t>
            </a:r>
          </a:p>
          <a:p>
            <a:pPr algn="ctr"/>
            <a:r>
              <a:rPr lang="nb-NO" sz="4000" dirty="0" smtClean="0"/>
              <a:t>Busser i Oslo</a:t>
            </a:r>
            <a:endParaRPr lang="nb-NO" sz="4000" dirty="0" smtClean="0"/>
          </a:p>
        </p:txBody>
      </p:sp>
    </p:spTree>
    <p:extLst>
      <p:ext uri="{BB962C8B-B14F-4D97-AF65-F5344CB8AC3E}">
        <p14:creationId xmlns:p14="http://schemas.microsoft.com/office/powerpoint/2010/main" val="5624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330200" y="0"/>
            <a:ext cx="75723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pl-PL" sz="2400" b="1" dirty="0" smtClean="0">
                <a:solidFill>
                  <a:srgbClr val="7F7F7F"/>
                </a:solidFill>
                <a:latin typeface="Calibri Light" pitchFamily="34" charset="0"/>
              </a:rPr>
              <a:t>Solaris Electric</a:t>
            </a:r>
            <a:endParaRPr lang="en-GB" altLang="pl-PL" sz="2400" b="1" dirty="0">
              <a:solidFill>
                <a:srgbClr val="7F7F7F"/>
              </a:solidFill>
              <a:latin typeface="Calibri Light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228600" y="698500"/>
            <a:ext cx="2844799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l-PL" altLang="pl-PL" sz="2400" b="1" dirty="0" smtClean="0">
                <a:solidFill>
                  <a:srgbClr val="7F7F7F"/>
                </a:solidFill>
                <a:latin typeface="Calibri Light" pitchFamily="34" charset="0"/>
              </a:rPr>
              <a:t>nE12</a:t>
            </a:r>
            <a:endParaRPr lang="en-GB" altLang="pl-PL" sz="2400" b="1" dirty="0">
              <a:solidFill>
                <a:srgbClr val="7F7F7F"/>
              </a:solidFill>
              <a:latin typeface="Calibri Light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1592580"/>
            <a:ext cx="859536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 descr="http://upload.wikimedia.org/wikipedia/commons/thumb/a/ad/Blank_political_map_Europe_in_2008_WF_(with_Kosovo).svg/4000px-Blank_political_map_Europe_in_2008_WF_(with_Kosovo)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5" t="38444" r="30141" b="13680"/>
          <a:stretch/>
        </p:blipFill>
        <p:spPr bwMode="auto">
          <a:xfrm>
            <a:off x="422405" y="1719263"/>
            <a:ext cx="6219826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306388" y="1224508"/>
            <a:ext cx="780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Batteri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busser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på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test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,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og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nå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under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full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operasjon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  <a:cs typeface="Geneva"/>
              </a:rPr>
              <a:t> i Europa</a:t>
            </a:r>
            <a:endParaRPr lang="en-GB" sz="2800" b="0" dirty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  <a:cs typeface="Geneva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732240" y="4735432"/>
            <a:ext cx="2205528" cy="1591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6713889" y="4716896"/>
            <a:ext cx="16914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Solaris </a:t>
            </a:r>
            <a:r>
              <a:rPr lang="de-DE" altLang="pl-PL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er </a:t>
            </a:r>
            <a:r>
              <a:rPr lang="de-DE" altLang="pl-PL" sz="1800" b="0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partner</a:t>
            </a:r>
            <a:r>
              <a:rPr lang="de-DE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pl-PL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/>
            </a:r>
            <a:br>
              <a:rPr lang="pl-PL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</a:br>
            <a: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i </a:t>
            </a:r>
            <a:r>
              <a:rPr lang="de-DE" altLang="pl-PL" sz="1800" b="0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EU‘s</a:t>
            </a:r>
            <a: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/>
            </a:r>
            <a:b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</a:br>
            <a:r>
              <a:rPr lang="de-DE" altLang="pl-PL" sz="1800" b="0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ZeEUS</a:t>
            </a:r>
            <a: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altLang="pl-PL" sz="1800" b="0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prosjekt</a:t>
            </a:r>
            <a:endParaRPr lang="de-DE" altLang="pl-PL" sz="1800" b="0" dirty="0" smtClean="0"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pic>
        <p:nvPicPr>
          <p:cNvPr id="126" name="Picture 2" descr="ZeEUS — Zero Emission Urban Bus Sys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74" y="5664586"/>
            <a:ext cx="1082596" cy="5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Text Box 7"/>
          <p:cNvSpPr txBox="1">
            <a:spLocks noChangeArrowheads="1"/>
          </p:cNvSpPr>
          <p:nvPr/>
        </p:nvSpPr>
        <p:spPr bwMode="auto">
          <a:xfrm>
            <a:off x="5002654" y="4052101"/>
            <a:ext cx="6622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 dirty="0">
                <a:latin typeface="+mn-lt"/>
              </a:rPr>
              <a:t>Kraków</a:t>
            </a:r>
          </a:p>
        </p:txBody>
      </p:sp>
      <p:sp>
        <p:nvSpPr>
          <p:cNvPr id="217" name="Text Box 7"/>
          <p:cNvSpPr txBox="1">
            <a:spLocks noChangeArrowheads="1"/>
          </p:cNvSpPr>
          <p:nvPr/>
        </p:nvSpPr>
        <p:spPr bwMode="auto">
          <a:xfrm>
            <a:off x="4169595" y="1891861"/>
            <a:ext cx="717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pl-PL" sz="1200" dirty="0">
                <a:latin typeface="+mn-lt"/>
              </a:rPr>
              <a:t>Västerås</a:t>
            </a:r>
          </a:p>
        </p:txBody>
      </p:sp>
      <p:sp>
        <p:nvSpPr>
          <p:cNvPr id="218" name="Text Box 7"/>
          <p:cNvSpPr txBox="1">
            <a:spLocks noChangeArrowheads="1"/>
          </p:cNvSpPr>
          <p:nvPr/>
        </p:nvSpPr>
        <p:spPr bwMode="auto">
          <a:xfrm>
            <a:off x="4031940" y="4978608"/>
            <a:ext cx="8538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 dirty="0">
                <a:latin typeface="+mn-lt"/>
              </a:rPr>
              <a:t>Klagenfurt</a:t>
            </a:r>
          </a:p>
        </p:txBody>
      </p:sp>
      <p:sp>
        <p:nvSpPr>
          <p:cNvPr id="219" name="Text Box 7"/>
          <p:cNvSpPr txBox="1">
            <a:spLocks noChangeArrowheads="1"/>
          </p:cNvSpPr>
          <p:nvPr/>
        </p:nvSpPr>
        <p:spPr bwMode="auto">
          <a:xfrm>
            <a:off x="3086835" y="3872081"/>
            <a:ext cx="872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200" dirty="0">
                <a:latin typeface="+mn-lt"/>
              </a:rPr>
              <a:t>Düsseldorf</a:t>
            </a:r>
          </a:p>
        </p:txBody>
      </p: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2501770" y="3699030"/>
            <a:ext cx="10749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pl-PL" sz="1200" dirty="0">
                <a:latin typeface="+mn-lt"/>
              </a:rPr>
              <a:t>Braunschweig</a:t>
            </a:r>
          </a:p>
        </p:txBody>
      </p:sp>
      <p:sp>
        <p:nvSpPr>
          <p:cNvPr id="221" name="Text Box 12"/>
          <p:cNvSpPr txBox="1">
            <a:spLocks noChangeArrowheads="1"/>
          </p:cNvSpPr>
          <p:nvPr/>
        </p:nvSpPr>
        <p:spPr bwMode="auto">
          <a:xfrm>
            <a:off x="3536885" y="4142111"/>
            <a:ext cx="523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pl-PL" sz="1200" dirty="0">
                <a:latin typeface="+mn-lt"/>
              </a:rPr>
              <a:t>Plzeň</a:t>
            </a:r>
          </a:p>
        </p:txBody>
      </p:sp>
      <p:sp>
        <p:nvSpPr>
          <p:cNvPr id="222" name="Text Box 7"/>
          <p:cNvSpPr txBox="1">
            <a:spLocks noChangeArrowheads="1"/>
          </p:cNvSpPr>
          <p:nvPr/>
        </p:nvSpPr>
        <p:spPr bwMode="auto">
          <a:xfrm>
            <a:off x="2861810" y="3248980"/>
            <a:ext cx="7759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 dirty="0">
                <a:latin typeface="+mn-lt"/>
              </a:rPr>
              <a:t>Hamburg</a:t>
            </a:r>
            <a:endParaRPr lang="de-DE" altLang="pl-PL" sz="1200" dirty="0">
              <a:latin typeface="+mn-lt"/>
            </a:endParaRPr>
          </a:p>
        </p:txBody>
      </p:sp>
      <p:sp>
        <p:nvSpPr>
          <p:cNvPr id="223" name="Text Box 12"/>
          <p:cNvSpPr txBox="1">
            <a:spLocks noChangeArrowheads="1"/>
          </p:cNvSpPr>
          <p:nvPr/>
        </p:nvSpPr>
        <p:spPr bwMode="auto">
          <a:xfrm>
            <a:off x="3761355" y="4579680"/>
            <a:ext cx="704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000" b="0">
                <a:latin typeface="+mn-lt"/>
              </a:rPr>
              <a:t>München</a:t>
            </a:r>
            <a:endParaRPr lang="pl-PL" altLang="pl-PL" sz="1000" b="0">
              <a:latin typeface="+mn-lt"/>
            </a:endParaRP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>
            <a:off x="2342894" y="4284095"/>
            <a:ext cx="11560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pl-PL" sz="1000" b="0" dirty="0">
                <a:latin typeface="+mn-lt"/>
              </a:rPr>
              <a:t>Frankfurt </a:t>
            </a:r>
            <a:r>
              <a:rPr lang="pl-PL" altLang="pl-PL" sz="1000" b="0" dirty="0" smtClean="0">
                <a:latin typeface="+mn-lt"/>
              </a:rPr>
              <a:t>a</a:t>
            </a:r>
            <a:r>
              <a:rPr lang="de-DE" altLang="pl-PL" sz="1000" b="0" dirty="0" smtClean="0">
                <a:latin typeface="+mn-lt"/>
              </a:rPr>
              <a:t>m </a:t>
            </a:r>
            <a:r>
              <a:rPr lang="pl-PL" altLang="pl-PL" sz="1000" b="0" dirty="0" smtClean="0">
                <a:latin typeface="+mn-lt"/>
              </a:rPr>
              <a:t>M</a:t>
            </a:r>
            <a:r>
              <a:rPr lang="de-DE" altLang="pl-PL" sz="1000" b="0" dirty="0" smtClean="0">
                <a:latin typeface="+mn-lt"/>
              </a:rPr>
              <a:t>ain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225" name="Text Box 17"/>
          <p:cNvSpPr txBox="1">
            <a:spLocks noChangeArrowheads="1"/>
          </p:cNvSpPr>
          <p:nvPr/>
        </p:nvSpPr>
        <p:spPr bwMode="auto">
          <a:xfrm>
            <a:off x="2239151" y="4530316"/>
            <a:ext cx="4443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Paris</a:t>
            </a:r>
          </a:p>
        </p:txBody>
      </p:sp>
      <p:sp>
        <p:nvSpPr>
          <p:cNvPr id="226" name="Text Box 9"/>
          <p:cNvSpPr txBox="1">
            <a:spLocks noChangeArrowheads="1"/>
          </p:cNvSpPr>
          <p:nvPr/>
        </p:nvSpPr>
        <p:spPr bwMode="auto">
          <a:xfrm>
            <a:off x="3896925" y="4007096"/>
            <a:ext cx="7167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 dirty="0">
                <a:latin typeface="+mn-lt"/>
              </a:rPr>
              <a:t>Dresden</a:t>
            </a:r>
          </a:p>
        </p:txBody>
      </p:sp>
      <p:sp>
        <p:nvSpPr>
          <p:cNvPr id="227" name="Text Box 6"/>
          <p:cNvSpPr txBox="1">
            <a:spLocks noChangeArrowheads="1"/>
          </p:cNvSpPr>
          <p:nvPr/>
        </p:nvSpPr>
        <p:spPr bwMode="auto">
          <a:xfrm>
            <a:off x="2636785" y="3564015"/>
            <a:ext cx="809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l-PL" altLang="pl-PL" sz="1200" dirty="0">
                <a:latin typeface="+mn-lt"/>
              </a:rPr>
              <a:t>Hannover</a:t>
            </a:r>
          </a:p>
        </p:txBody>
      </p:sp>
      <p:sp>
        <p:nvSpPr>
          <p:cNvPr id="228" name="Text Box 14"/>
          <p:cNvSpPr txBox="1">
            <a:spLocks noChangeArrowheads="1"/>
          </p:cNvSpPr>
          <p:nvPr/>
        </p:nvSpPr>
        <p:spPr bwMode="auto">
          <a:xfrm>
            <a:off x="3806915" y="3722839"/>
            <a:ext cx="5485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000" b="0" dirty="0">
                <a:latin typeface="+mn-lt"/>
              </a:rPr>
              <a:t>Leipzig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229" name="Text Box 7"/>
          <p:cNvSpPr txBox="1">
            <a:spLocks noChangeArrowheads="1"/>
          </p:cNvSpPr>
          <p:nvPr/>
        </p:nvSpPr>
        <p:spPr bwMode="auto">
          <a:xfrm>
            <a:off x="4492859" y="3587824"/>
            <a:ext cx="57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Poznań</a:t>
            </a:r>
          </a:p>
        </p:txBody>
      </p:sp>
      <p:sp>
        <p:nvSpPr>
          <p:cNvPr id="230" name="Text Box 7"/>
          <p:cNvSpPr txBox="1">
            <a:spLocks noChangeArrowheads="1"/>
          </p:cNvSpPr>
          <p:nvPr/>
        </p:nvSpPr>
        <p:spPr bwMode="auto">
          <a:xfrm>
            <a:off x="5013049" y="3542819"/>
            <a:ext cx="828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200" dirty="0">
                <a:latin typeface="+mn-lt"/>
              </a:rPr>
              <a:t>Warszawa</a:t>
            </a:r>
            <a:endParaRPr lang="pl-PL" altLang="pl-PL" sz="1200" dirty="0">
              <a:latin typeface="+mn-lt"/>
            </a:endParaRPr>
          </a:p>
        </p:txBody>
      </p:sp>
      <p:sp>
        <p:nvSpPr>
          <p:cNvPr id="231" name="Text Box 12"/>
          <p:cNvSpPr txBox="1">
            <a:spLocks noChangeArrowheads="1"/>
          </p:cNvSpPr>
          <p:nvPr/>
        </p:nvSpPr>
        <p:spPr bwMode="auto">
          <a:xfrm>
            <a:off x="3746322" y="4779150"/>
            <a:ext cx="5485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Sölde</a:t>
            </a:r>
            <a:r>
              <a:rPr lang="de-DE" altLang="pl-PL" sz="1000" b="0" dirty="0">
                <a:latin typeface="+mn-lt"/>
              </a:rPr>
              <a:t>n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232" name="Text Box 7"/>
          <p:cNvSpPr txBox="1">
            <a:spLocks noChangeArrowheads="1"/>
          </p:cNvSpPr>
          <p:nvPr/>
        </p:nvSpPr>
        <p:spPr bwMode="auto">
          <a:xfrm>
            <a:off x="4591050" y="3068960"/>
            <a:ext cx="5790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Gdańsk</a:t>
            </a:r>
          </a:p>
        </p:txBody>
      </p:sp>
      <p:sp>
        <p:nvSpPr>
          <p:cNvPr id="233" name="Text Box 14"/>
          <p:cNvSpPr txBox="1">
            <a:spLocks noChangeArrowheads="1"/>
          </p:cNvSpPr>
          <p:nvPr/>
        </p:nvSpPr>
        <p:spPr bwMode="auto">
          <a:xfrm>
            <a:off x="3616815" y="4014065"/>
            <a:ext cx="4219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Jena</a:t>
            </a:r>
          </a:p>
        </p:txBody>
      </p:sp>
      <p:sp>
        <p:nvSpPr>
          <p:cNvPr id="234" name="Text Box 14"/>
          <p:cNvSpPr txBox="1">
            <a:spLocks noChangeArrowheads="1"/>
          </p:cNvSpPr>
          <p:nvPr/>
        </p:nvSpPr>
        <p:spPr bwMode="auto">
          <a:xfrm>
            <a:off x="3581890" y="3474005"/>
            <a:ext cx="562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 dirty="0">
                <a:latin typeface="+mn-lt"/>
              </a:rPr>
              <a:t>Berlin</a:t>
            </a:r>
          </a:p>
        </p:txBody>
      </p:sp>
      <p:sp>
        <p:nvSpPr>
          <p:cNvPr id="235" name="Text Box 14"/>
          <p:cNvSpPr txBox="1">
            <a:spLocks noChangeArrowheads="1"/>
          </p:cNvSpPr>
          <p:nvPr/>
        </p:nvSpPr>
        <p:spPr bwMode="auto">
          <a:xfrm>
            <a:off x="2417820" y="4014065"/>
            <a:ext cx="5790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Aachen</a:t>
            </a:r>
          </a:p>
        </p:txBody>
      </p:sp>
      <p:sp>
        <p:nvSpPr>
          <p:cNvPr id="236" name="Text Box 12"/>
          <p:cNvSpPr txBox="1">
            <a:spLocks noChangeArrowheads="1"/>
          </p:cNvSpPr>
          <p:nvPr/>
        </p:nvSpPr>
        <p:spPr bwMode="auto">
          <a:xfrm>
            <a:off x="2956624" y="4037874"/>
            <a:ext cx="51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pl-PL" sz="1000" b="0" dirty="0">
                <a:latin typeface="+mn-lt"/>
              </a:rPr>
              <a:t>Kassel</a:t>
            </a:r>
          </a:p>
        </p:txBody>
      </p:sp>
      <p:sp>
        <p:nvSpPr>
          <p:cNvPr id="237" name="Text Box 12"/>
          <p:cNvSpPr txBox="1">
            <a:spLocks noChangeArrowheads="1"/>
          </p:cNvSpPr>
          <p:nvPr/>
        </p:nvSpPr>
        <p:spPr bwMode="auto">
          <a:xfrm>
            <a:off x="2681790" y="4869160"/>
            <a:ext cx="5373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Luzer</a:t>
            </a:r>
            <a:r>
              <a:rPr lang="de-DE" altLang="pl-PL" sz="1000" b="0" dirty="0">
                <a:latin typeface="+mn-lt"/>
              </a:rPr>
              <a:t>n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239" name="Text Box 12"/>
          <p:cNvSpPr txBox="1">
            <a:spLocks noChangeArrowheads="1"/>
          </p:cNvSpPr>
          <p:nvPr/>
        </p:nvSpPr>
        <p:spPr bwMode="auto">
          <a:xfrm>
            <a:off x="3707177" y="4397914"/>
            <a:ext cx="6848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Nürnberg</a:t>
            </a:r>
          </a:p>
        </p:txBody>
      </p:sp>
      <p:sp>
        <p:nvSpPr>
          <p:cNvPr id="240" name="Text Box 12"/>
          <p:cNvSpPr txBox="1">
            <a:spLocks noChangeArrowheads="1"/>
          </p:cNvSpPr>
          <p:nvPr/>
        </p:nvSpPr>
        <p:spPr bwMode="auto">
          <a:xfrm>
            <a:off x="3356865" y="4938133"/>
            <a:ext cx="715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Montafon</a:t>
            </a:r>
          </a:p>
        </p:txBody>
      </p:sp>
      <p:sp>
        <p:nvSpPr>
          <p:cNvPr id="241" name="Text Box 7"/>
          <p:cNvSpPr txBox="1">
            <a:spLocks noChangeArrowheads="1"/>
          </p:cNvSpPr>
          <p:nvPr/>
        </p:nvSpPr>
        <p:spPr bwMode="auto">
          <a:xfrm>
            <a:off x="4964424" y="4198860"/>
            <a:ext cx="70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dirty="0">
                <a:latin typeface="+mn-lt"/>
              </a:rPr>
              <a:t>Zakopane</a:t>
            </a:r>
          </a:p>
        </p:txBody>
      </p:sp>
      <p:sp>
        <p:nvSpPr>
          <p:cNvPr id="242" name="Text Box 7"/>
          <p:cNvSpPr txBox="1">
            <a:spLocks noChangeArrowheads="1"/>
          </p:cNvSpPr>
          <p:nvPr/>
        </p:nvSpPr>
        <p:spPr bwMode="auto">
          <a:xfrm>
            <a:off x="4372387" y="4734145"/>
            <a:ext cx="425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Graz</a:t>
            </a:r>
          </a:p>
        </p:txBody>
      </p:sp>
      <p:sp>
        <p:nvSpPr>
          <p:cNvPr id="243" name="Text Box 7"/>
          <p:cNvSpPr txBox="1">
            <a:spLocks noChangeArrowheads="1"/>
          </p:cNvSpPr>
          <p:nvPr/>
        </p:nvSpPr>
        <p:spPr bwMode="auto">
          <a:xfrm>
            <a:off x="4932040" y="3203975"/>
            <a:ext cx="58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Olsztyn</a:t>
            </a:r>
          </a:p>
        </p:txBody>
      </p:sp>
      <p:sp>
        <p:nvSpPr>
          <p:cNvPr id="244" name="Text Box 7"/>
          <p:cNvSpPr txBox="1">
            <a:spLocks noChangeArrowheads="1"/>
          </p:cNvSpPr>
          <p:nvPr/>
        </p:nvSpPr>
        <p:spPr bwMode="auto">
          <a:xfrm>
            <a:off x="4904498" y="3699030"/>
            <a:ext cx="4299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Łódź</a:t>
            </a:r>
          </a:p>
        </p:txBody>
      </p:sp>
      <p:sp>
        <p:nvSpPr>
          <p:cNvPr id="245" name="Text Box 7"/>
          <p:cNvSpPr txBox="1">
            <a:spLocks noChangeArrowheads="1"/>
          </p:cNvSpPr>
          <p:nvPr/>
        </p:nvSpPr>
        <p:spPr bwMode="auto">
          <a:xfrm>
            <a:off x="4875704" y="4712949"/>
            <a:ext cx="6864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>
                <a:latin typeface="+mn-lt"/>
              </a:rPr>
              <a:t>Budapest</a:t>
            </a:r>
          </a:p>
        </p:txBody>
      </p:sp>
      <p:sp>
        <p:nvSpPr>
          <p:cNvPr id="246" name="Text Box 6"/>
          <p:cNvSpPr txBox="1">
            <a:spLocks noChangeArrowheads="1"/>
          </p:cNvSpPr>
          <p:nvPr/>
        </p:nvSpPr>
        <p:spPr bwMode="auto">
          <a:xfrm>
            <a:off x="2798820" y="3407804"/>
            <a:ext cx="603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Bremen</a:t>
            </a:r>
          </a:p>
        </p:txBody>
      </p:sp>
      <p:sp>
        <p:nvSpPr>
          <p:cNvPr id="247" name="Text Box 12"/>
          <p:cNvSpPr txBox="1">
            <a:spLocks noChangeArrowheads="1"/>
          </p:cNvSpPr>
          <p:nvPr/>
        </p:nvSpPr>
        <p:spPr bwMode="auto">
          <a:xfrm>
            <a:off x="2871140" y="4758113"/>
            <a:ext cx="52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Arbon</a:t>
            </a:r>
          </a:p>
        </p:txBody>
      </p:sp>
      <p:sp>
        <p:nvSpPr>
          <p:cNvPr id="248" name="Text Box 7"/>
          <p:cNvSpPr txBox="1">
            <a:spLocks noChangeArrowheads="1"/>
          </p:cNvSpPr>
          <p:nvPr/>
        </p:nvSpPr>
        <p:spPr bwMode="auto">
          <a:xfrm>
            <a:off x="4710150" y="3924055"/>
            <a:ext cx="7897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 dirty="0">
                <a:latin typeface="+mn-lt"/>
              </a:rPr>
              <a:t>Jaworzno</a:t>
            </a:r>
          </a:p>
        </p:txBody>
      </p:sp>
      <p:sp>
        <p:nvSpPr>
          <p:cNvPr id="249" name="Text Box 7"/>
          <p:cNvSpPr txBox="1">
            <a:spLocks noChangeArrowheads="1"/>
          </p:cNvSpPr>
          <p:nvPr/>
        </p:nvSpPr>
        <p:spPr bwMode="auto">
          <a:xfrm>
            <a:off x="3986935" y="3197225"/>
            <a:ext cx="6190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Szczecin</a:t>
            </a:r>
            <a:endParaRPr lang="de-DE" altLang="pl-PL" sz="1000" b="0" dirty="0">
              <a:latin typeface="+mn-lt"/>
            </a:endParaRPr>
          </a:p>
        </p:txBody>
      </p:sp>
      <p:sp>
        <p:nvSpPr>
          <p:cNvPr id="250" name="Text Box 17"/>
          <p:cNvSpPr txBox="1">
            <a:spLocks noChangeArrowheads="1"/>
          </p:cNvSpPr>
          <p:nvPr/>
        </p:nvSpPr>
        <p:spPr bwMode="auto">
          <a:xfrm>
            <a:off x="2855288" y="4442919"/>
            <a:ext cx="6815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Tübingen</a:t>
            </a:r>
          </a:p>
        </p:txBody>
      </p:sp>
      <p:sp>
        <p:nvSpPr>
          <p:cNvPr id="251" name="Text Box 17"/>
          <p:cNvSpPr txBox="1">
            <a:spLocks noChangeArrowheads="1"/>
          </p:cNvSpPr>
          <p:nvPr/>
        </p:nvSpPr>
        <p:spPr bwMode="auto">
          <a:xfrm>
            <a:off x="2816805" y="4599130"/>
            <a:ext cx="41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l-PL" altLang="pl-PL" sz="1000" b="0" dirty="0">
                <a:latin typeface="+mn-lt"/>
              </a:rPr>
              <a:t>Lahr</a:t>
            </a:r>
          </a:p>
        </p:txBody>
      </p:sp>
      <p:sp>
        <p:nvSpPr>
          <p:cNvPr id="252" name="Text Box 7"/>
          <p:cNvSpPr txBox="1">
            <a:spLocks noChangeArrowheads="1"/>
          </p:cNvSpPr>
          <p:nvPr/>
        </p:nvSpPr>
        <p:spPr bwMode="auto">
          <a:xfrm>
            <a:off x="4434770" y="3823350"/>
            <a:ext cx="649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000" b="0" dirty="0">
                <a:latin typeface="+mn-lt"/>
              </a:rPr>
              <a:t>W</a:t>
            </a:r>
            <a:r>
              <a:rPr lang="pl-PL" altLang="pl-PL" sz="1000" b="0" dirty="0">
                <a:latin typeface="+mn-lt"/>
              </a:rPr>
              <a:t>rocł</a:t>
            </a:r>
            <a:r>
              <a:rPr lang="de-DE" altLang="pl-PL" sz="1000" b="0" dirty="0">
                <a:latin typeface="+mn-lt"/>
              </a:rPr>
              <a:t>a</a:t>
            </a:r>
            <a:r>
              <a:rPr lang="pl-PL" altLang="pl-PL" sz="1000" b="0" dirty="0">
                <a:latin typeface="+mn-lt"/>
              </a:rPr>
              <a:t>w</a:t>
            </a:r>
          </a:p>
        </p:txBody>
      </p:sp>
      <p:sp>
        <p:nvSpPr>
          <p:cNvPr id="253" name="Rectangle 28"/>
          <p:cNvSpPr>
            <a:spLocks noChangeArrowheads="1"/>
          </p:cNvSpPr>
          <p:nvPr/>
        </p:nvSpPr>
        <p:spPr bwMode="auto">
          <a:xfrm>
            <a:off x="4133095" y="1985524"/>
            <a:ext cx="90488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54" name="Rectangle 28"/>
          <p:cNvSpPr>
            <a:spLocks noChangeArrowheads="1"/>
          </p:cNvSpPr>
          <p:nvPr/>
        </p:nvSpPr>
        <p:spPr bwMode="auto">
          <a:xfrm>
            <a:off x="4137078" y="4959170"/>
            <a:ext cx="90487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56" name="Rectangle 28"/>
          <p:cNvSpPr>
            <a:spLocks noChangeArrowheads="1"/>
          </p:cNvSpPr>
          <p:nvPr/>
        </p:nvSpPr>
        <p:spPr bwMode="auto">
          <a:xfrm>
            <a:off x="3073766" y="3994690"/>
            <a:ext cx="90488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57" name="Rectangle 28"/>
          <p:cNvSpPr>
            <a:spLocks noChangeArrowheads="1"/>
          </p:cNvSpPr>
          <p:nvPr/>
        </p:nvSpPr>
        <p:spPr bwMode="auto">
          <a:xfrm>
            <a:off x="3502068" y="3763963"/>
            <a:ext cx="90487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58" name="Rectangle 45"/>
          <p:cNvSpPr>
            <a:spLocks noChangeArrowheads="1"/>
          </p:cNvSpPr>
          <p:nvPr/>
        </p:nvSpPr>
        <p:spPr bwMode="auto">
          <a:xfrm>
            <a:off x="3996968" y="4300021"/>
            <a:ext cx="92075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59" name="Rectangle 28"/>
          <p:cNvSpPr>
            <a:spLocks noChangeArrowheads="1"/>
          </p:cNvSpPr>
          <p:nvPr/>
        </p:nvSpPr>
        <p:spPr bwMode="auto">
          <a:xfrm>
            <a:off x="3460248" y="3500438"/>
            <a:ext cx="90487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0" name="Rectangle 36"/>
          <p:cNvSpPr>
            <a:spLocks noChangeArrowheads="1"/>
          </p:cNvSpPr>
          <p:nvPr/>
        </p:nvSpPr>
        <p:spPr bwMode="auto">
          <a:xfrm>
            <a:off x="3716905" y="4663818"/>
            <a:ext cx="90487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1" name="Rectangle 45"/>
          <p:cNvSpPr>
            <a:spLocks noChangeArrowheads="1"/>
          </p:cNvSpPr>
          <p:nvPr/>
        </p:nvSpPr>
        <p:spPr bwMode="auto">
          <a:xfrm>
            <a:off x="3437068" y="4360308"/>
            <a:ext cx="90487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2" name="Rectangle 31"/>
          <p:cNvSpPr>
            <a:spLocks noChangeArrowheads="1"/>
          </p:cNvSpPr>
          <p:nvPr/>
        </p:nvSpPr>
        <p:spPr bwMode="auto">
          <a:xfrm>
            <a:off x="2257681" y="4505806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3" name="Rectangle 26"/>
          <p:cNvSpPr>
            <a:spLocks noChangeArrowheads="1"/>
          </p:cNvSpPr>
          <p:nvPr/>
        </p:nvSpPr>
        <p:spPr bwMode="auto">
          <a:xfrm>
            <a:off x="3998672" y="3989234"/>
            <a:ext cx="90488" cy="90488"/>
          </a:xfrm>
          <a:prstGeom prst="rect">
            <a:avLst/>
          </a:prstGeom>
          <a:solidFill>
            <a:srgbClr val="62A138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4" name="Rectangle 27"/>
          <p:cNvSpPr>
            <a:spLocks noChangeArrowheads="1"/>
          </p:cNvSpPr>
          <p:nvPr/>
        </p:nvSpPr>
        <p:spPr bwMode="auto">
          <a:xfrm>
            <a:off x="3896925" y="3923578"/>
            <a:ext cx="90487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5" name="Rectangle 27"/>
          <p:cNvSpPr>
            <a:spLocks noChangeArrowheads="1"/>
          </p:cNvSpPr>
          <p:nvPr/>
        </p:nvSpPr>
        <p:spPr bwMode="auto">
          <a:xfrm>
            <a:off x="3395705" y="3698552"/>
            <a:ext cx="90488" cy="90488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6" name="Rectangle 28"/>
          <p:cNvSpPr>
            <a:spLocks noChangeArrowheads="1"/>
          </p:cNvSpPr>
          <p:nvPr/>
        </p:nvSpPr>
        <p:spPr bwMode="auto">
          <a:xfrm>
            <a:off x="4481990" y="3688395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7" name="Rectangle 28"/>
          <p:cNvSpPr>
            <a:spLocks noChangeArrowheads="1"/>
          </p:cNvSpPr>
          <p:nvPr/>
        </p:nvSpPr>
        <p:spPr bwMode="auto">
          <a:xfrm>
            <a:off x="4988342" y="3598308"/>
            <a:ext cx="90488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3714053" y="4860293"/>
            <a:ext cx="90487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69" name="Rectangle 28"/>
          <p:cNvSpPr>
            <a:spLocks noChangeArrowheads="1"/>
          </p:cNvSpPr>
          <p:nvPr/>
        </p:nvSpPr>
        <p:spPr bwMode="auto">
          <a:xfrm>
            <a:off x="4572000" y="3213422"/>
            <a:ext cx="92075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0" name="Rectangle 27"/>
          <p:cNvSpPr>
            <a:spLocks noChangeArrowheads="1"/>
          </p:cNvSpPr>
          <p:nvPr/>
        </p:nvSpPr>
        <p:spPr bwMode="auto">
          <a:xfrm>
            <a:off x="3581890" y="4098203"/>
            <a:ext cx="90487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1" name="Rectangle 27"/>
          <p:cNvSpPr>
            <a:spLocks noChangeArrowheads="1"/>
          </p:cNvSpPr>
          <p:nvPr/>
        </p:nvSpPr>
        <p:spPr bwMode="auto">
          <a:xfrm>
            <a:off x="3935590" y="3696330"/>
            <a:ext cx="90488" cy="90488"/>
          </a:xfrm>
          <a:prstGeom prst="rect">
            <a:avLst/>
          </a:prstGeom>
          <a:solidFill>
            <a:srgbClr val="62A138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2" name="Rectangle 45"/>
          <p:cNvSpPr>
            <a:spLocks noChangeArrowheads="1"/>
          </p:cNvSpPr>
          <p:nvPr/>
        </p:nvSpPr>
        <p:spPr bwMode="auto">
          <a:xfrm>
            <a:off x="2940463" y="4077181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3" name="Rectangle 45"/>
          <p:cNvSpPr>
            <a:spLocks noChangeArrowheads="1"/>
          </p:cNvSpPr>
          <p:nvPr/>
        </p:nvSpPr>
        <p:spPr bwMode="auto">
          <a:xfrm>
            <a:off x="3401392" y="4124705"/>
            <a:ext cx="90488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4" name="Rectangle 36"/>
          <p:cNvSpPr>
            <a:spLocks noChangeArrowheads="1"/>
          </p:cNvSpPr>
          <p:nvPr/>
        </p:nvSpPr>
        <p:spPr bwMode="auto">
          <a:xfrm>
            <a:off x="3181208" y="4958692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5" name="Rectangle 36"/>
          <p:cNvSpPr>
            <a:spLocks noChangeArrowheads="1"/>
          </p:cNvSpPr>
          <p:nvPr/>
        </p:nvSpPr>
        <p:spPr bwMode="auto">
          <a:xfrm>
            <a:off x="3671900" y="4493719"/>
            <a:ext cx="90488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6" name="Rectangle 36"/>
          <p:cNvSpPr>
            <a:spLocks noChangeArrowheads="1"/>
          </p:cNvSpPr>
          <p:nvPr/>
        </p:nvSpPr>
        <p:spPr bwMode="auto">
          <a:xfrm>
            <a:off x="3469578" y="4907918"/>
            <a:ext cx="90487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8" name="Rectangle 36"/>
          <p:cNvSpPr>
            <a:spLocks noChangeArrowheads="1"/>
          </p:cNvSpPr>
          <p:nvPr/>
        </p:nvSpPr>
        <p:spPr bwMode="auto">
          <a:xfrm>
            <a:off x="4965378" y="4160696"/>
            <a:ext cx="90487" cy="9048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79" name="Rectangle 28"/>
          <p:cNvSpPr>
            <a:spLocks noChangeArrowheads="1"/>
          </p:cNvSpPr>
          <p:nvPr/>
        </p:nvSpPr>
        <p:spPr bwMode="auto">
          <a:xfrm>
            <a:off x="4932040" y="4276648"/>
            <a:ext cx="90488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0" name="Rectangle 28"/>
          <p:cNvSpPr>
            <a:spLocks noChangeArrowheads="1"/>
          </p:cNvSpPr>
          <p:nvPr/>
        </p:nvSpPr>
        <p:spPr bwMode="auto">
          <a:xfrm>
            <a:off x="4346975" y="4877950"/>
            <a:ext cx="90488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2" name="Rectangle 28"/>
          <p:cNvSpPr>
            <a:spLocks noChangeArrowheads="1"/>
          </p:cNvSpPr>
          <p:nvPr/>
        </p:nvSpPr>
        <p:spPr bwMode="auto">
          <a:xfrm>
            <a:off x="4904074" y="3338590"/>
            <a:ext cx="92075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3" name="Rectangle 36"/>
          <p:cNvSpPr>
            <a:spLocks noChangeArrowheads="1"/>
          </p:cNvSpPr>
          <p:nvPr/>
        </p:nvSpPr>
        <p:spPr bwMode="auto">
          <a:xfrm>
            <a:off x="4887035" y="3786191"/>
            <a:ext cx="90488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4" name="Rectangle 28"/>
          <p:cNvSpPr>
            <a:spLocks noChangeArrowheads="1"/>
          </p:cNvSpPr>
          <p:nvPr/>
        </p:nvSpPr>
        <p:spPr bwMode="auto">
          <a:xfrm>
            <a:off x="4821729" y="4790737"/>
            <a:ext cx="90487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5" name="Rectangle 27"/>
          <p:cNvSpPr>
            <a:spLocks noChangeArrowheads="1"/>
          </p:cNvSpPr>
          <p:nvPr/>
        </p:nvSpPr>
        <p:spPr bwMode="auto">
          <a:xfrm>
            <a:off x="3323723" y="3563938"/>
            <a:ext cx="92075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6" name="Rectangle 36"/>
          <p:cNvSpPr>
            <a:spLocks noChangeArrowheads="1"/>
          </p:cNvSpPr>
          <p:nvPr/>
        </p:nvSpPr>
        <p:spPr bwMode="auto">
          <a:xfrm>
            <a:off x="3311383" y="4856538"/>
            <a:ext cx="90487" cy="88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7" name="Rectangle 36"/>
          <p:cNvSpPr>
            <a:spLocks noChangeArrowheads="1"/>
          </p:cNvSpPr>
          <p:nvPr/>
        </p:nvSpPr>
        <p:spPr bwMode="auto">
          <a:xfrm>
            <a:off x="4797025" y="4149080"/>
            <a:ext cx="90488" cy="90488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8" name="Rectangle 36"/>
          <p:cNvSpPr>
            <a:spLocks noChangeArrowheads="1"/>
          </p:cNvSpPr>
          <p:nvPr/>
        </p:nvSpPr>
        <p:spPr bwMode="auto">
          <a:xfrm>
            <a:off x="4076125" y="3400425"/>
            <a:ext cx="90488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89" name="Rectangle 31"/>
          <p:cNvSpPr>
            <a:spLocks noChangeArrowheads="1"/>
          </p:cNvSpPr>
          <p:nvPr/>
        </p:nvSpPr>
        <p:spPr bwMode="auto">
          <a:xfrm>
            <a:off x="3353050" y="4644944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90" name="Rectangle 28"/>
          <p:cNvSpPr>
            <a:spLocks noChangeArrowheads="1"/>
          </p:cNvSpPr>
          <p:nvPr/>
        </p:nvSpPr>
        <p:spPr bwMode="auto">
          <a:xfrm>
            <a:off x="3161498" y="4683606"/>
            <a:ext cx="90488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91" name="Rectangle 28"/>
          <p:cNvSpPr>
            <a:spLocks noChangeArrowheads="1"/>
          </p:cNvSpPr>
          <p:nvPr/>
        </p:nvSpPr>
        <p:spPr bwMode="auto">
          <a:xfrm>
            <a:off x="4436985" y="4006854"/>
            <a:ext cx="90488" cy="92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92" name="Text Box 14"/>
          <p:cNvSpPr txBox="1">
            <a:spLocks noChangeArrowheads="1"/>
          </p:cNvSpPr>
          <p:nvPr/>
        </p:nvSpPr>
        <p:spPr bwMode="auto">
          <a:xfrm>
            <a:off x="4312597" y="4307904"/>
            <a:ext cx="4844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000" b="0" dirty="0" smtClean="0">
                <a:latin typeface="+mn-lt"/>
              </a:rPr>
              <a:t>Praha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293" name="Rectangle 27"/>
          <p:cNvSpPr>
            <a:spLocks noChangeArrowheads="1"/>
          </p:cNvSpPr>
          <p:nvPr/>
        </p:nvSpPr>
        <p:spPr bwMode="auto">
          <a:xfrm>
            <a:off x="4302438" y="4348163"/>
            <a:ext cx="90487" cy="904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94" name="Text Box 7"/>
          <p:cNvSpPr txBox="1">
            <a:spLocks noChangeArrowheads="1"/>
          </p:cNvSpPr>
          <p:nvPr/>
        </p:nvSpPr>
        <p:spPr bwMode="auto">
          <a:xfrm>
            <a:off x="4428255" y="4509120"/>
            <a:ext cx="4587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000" b="0" smtClean="0">
                <a:latin typeface="+mn-lt"/>
              </a:rPr>
              <a:t>Wien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295" name="Rectangle 28"/>
          <p:cNvSpPr>
            <a:spLocks noChangeArrowheads="1"/>
          </p:cNvSpPr>
          <p:nvPr/>
        </p:nvSpPr>
        <p:spPr bwMode="auto">
          <a:xfrm>
            <a:off x="4404442" y="4597465"/>
            <a:ext cx="90488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97" name="Text Box 7"/>
          <p:cNvSpPr txBox="1">
            <a:spLocks noChangeArrowheads="1"/>
          </p:cNvSpPr>
          <p:nvPr/>
        </p:nvSpPr>
        <p:spPr bwMode="auto">
          <a:xfrm>
            <a:off x="5202837" y="2417694"/>
            <a:ext cx="404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pl-PL" sz="1000" b="0" dirty="0"/>
              <a:t>Rīga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298" name="Rectangle 28"/>
          <p:cNvSpPr>
            <a:spLocks noChangeArrowheads="1"/>
          </p:cNvSpPr>
          <p:nvPr/>
        </p:nvSpPr>
        <p:spPr bwMode="auto">
          <a:xfrm>
            <a:off x="5181355" y="2500724"/>
            <a:ext cx="92075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299" name="Text Box 12"/>
          <p:cNvSpPr txBox="1">
            <a:spLocks noChangeArrowheads="1"/>
          </p:cNvSpPr>
          <p:nvPr/>
        </p:nvSpPr>
        <p:spPr bwMode="auto">
          <a:xfrm>
            <a:off x="2771800" y="5229200"/>
            <a:ext cx="5597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pl-PL" sz="1000" b="0" dirty="0" smtClean="0">
                <a:latin typeface="+mn-lt"/>
              </a:rPr>
              <a:t>Novara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300" name="Rectangle 36"/>
          <p:cNvSpPr>
            <a:spLocks noChangeArrowheads="1"/>
          </p:cNvSpPr>
          <p:nvPr/>
        </p:nvSpPr>
        <p:spPr bwMode="auto">
          <a:xfrm>
            <a:off x="3280743" y="5306987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301" name="Text Box 17"/>
          <p:cNvSpPr txBox="1">
            <a:spLocks noChangeArrowheads="1"/>
          </p:cNvSpPr>
          <p:nvPr/>
        </p:nvSpPr>
        <p:spPr bwMode="auto">
          <a:xfrm>
            <a:off x="2231740" y="5049180"/>
            <a:ext cx="4315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pl-PL" sz="1000" b="0" dirty="0" smtClean="0">
                <a:solidFill>
                  <a:prstClr val="black"/>
                </a:solidFill>
                <a:latin typeface="Calibri"/>
              </a:rPr>
              <a:t>Lyon</a:t>
            </a:r>
            <a:endParaRPr lang="pl-PL" altLang="pl-PL" sz="10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Rectangle 31"/>
          <p:cNvSpPr>
            <a:spLocks noChangeArrowheads="1"/>
          </p:cNvSpPr>
          <p:nvPr/>
        </p:nvSpPr>
        <p:spPr bwMode="auto">
          <a:xfrm>
            <a:off x="2612468" y="5133317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altLang="pl-PL" sz="2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3" name="Text Box 17"/>
          <p:cNvSpPr txBox="1">
            <a:spLocks noChangeArrowheads="1"/>
          </p:cNvSpPr>
          <p:nvPr/>
        </p:nvSpPr>
        <p:spPr bwMode="auto">
          <a:xfrm>
            <a:off x="2079249" y="5454225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pl-PL" sz="1000" b="0" dirty="0" smtClean="0">
                <a:solidFill>
                  <a:prstClr val="black"/>
                </a:solidFill>
                <a:latin typeface="Calibri"/>
              </a:rPr>
              <a:t>Avignon</a:t>
            </a:r>
            <a:endParaRPr lang="pl-PL" altLang="pl-PL" sz="10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Rectangle 31"/>
          <p:cNvSpPr>
            <a:spLocks noChangeArrowheads="1"/>
          </p:cNvSpPr>
          <p:nvPr/>
        </p:nvSpPr>
        <p:spPr bwMode="auto">
          <a:xfrm>
            <a:off x="2636308" y="5538362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altLang="pl-PL" sz="2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5" name="Text Box 7"/>
          <p:cNvSpPr txBox="1">
            <a:spLocks noChangeArrowheads="1"/>
          </p:cNvSpPr>
          <p:nvPr/>
        </p:nvSpPr>
        <p:spPr bwMode="auto">
          <a:xfrm>
            <a:off x="2766518" y="5634245"/>
            <a:ext cx="5453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000" b="0" smtClean="0">
                <a:latin typeface="+mn-lt"/>
              </a:rPr>
              <a:t>Toulon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306" name="Rectangle 28"/>
          <p:cNvSpPr>
            <a:spLocks noChangeArrowheads="1"/>
          </p:cNvSpPr>
          <p:nvPr/>
        </p:nvSpPr>
        <p:spPr bwMode="auto">
          <a:xfrm>
            <a:off x="2742705" y="5722590"/>
            <a:ext cx="90488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307" name="Text Box 17"/>
          <p:cNvSpPr txBox="1">
            <a:spLocks noChangeArrowheads="1"/>
          </p:cNvSpPr>
          <p:nvPr/>
        </p:nvSpPr>
        <p:spPr bwMode="auto">
          <a:xfrm>
            <a:off x="701570" y="4599130"/>
            <a:ext cx="8771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pl-PL" sz="1000" b="0" dirty="0" smtClean="0">
                <a:solidFill>
                  <a:prstClr val="black"/>
                </a:solidFill>
                <a:latin typeface="Calibri"/>
              </a:rPr>
              <a:t>Saint-Nazaire</a:t>
            </a:r>
            <a:endParaRPr lang="pl-PL" altLang="pl-PL" sz="10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Rectangle 31"/>
          <p:cNvSpPr>
            <a:spLocks noChangeArrowheads="1"/>
          </p:cNvSpPr>
          <p:nvPr/>
        </p:nvSpPr>
        <p:spPr bwMode="auto">
          <a:xfrm>
            <a:off x="1527933" y="4683267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altLang="pl-PL" sz="2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9" name="Text Box 7"/>
          <p:cNvSpPr txBox="1">
            <a:spLocks noChangeArrowheads="1"/>
          </p:cNvSpPr>
          <p:nvPr/>
        </p:nvSpPr>
        <p:spPr bwMode="auto">
          <a:xfrm>
            <a:off x="1542642" y="4712949"/>
            <a:ext cx="5533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000" b="0" dirty="0" smtClean="0">
                <a:latin typeface="+mn-lt"/>
              </a:rPr>
              <a:t>Nantes</a:t>
            </a:r>
            <a:endParaRPr lang="pl-PL" altLang="pl-PL" sz="1000" b="0" dirty="0">
              <a:latin typeface="+mn-lt"/>
            </a:endParaRPr>
          </a:p>
        </p:txBody>
      </p:sp>
      <p:sp>
        <p:nvSpPr>
          <p:cNvPr id="310" name="Rectangle 31"/>
          <p:cNvSpPr>
            <a:spLocks noChangeArrowheads="1"/>
          </p:cNvSpPr>
          <p:nvPr/>
        </p:nvSpPr>
        <p:spPr bwMode="auto">
          <a:xfrm>
            <a:off x="1640667" y="4687714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altLang="pl-PL" sz="2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1" name="Text Box 17"/>
          <p:cNvSpPr txBox="1">
            <a:spLocks noChangeArrowheads="1"/>
          </p:cNvSpPr>
          <p:nvPr/>
        </p:nvSpPr>
        <p:spPr bwMode="auto">
          <a:xfrm>
            <a:off x="1556665" y="4464115"/>
            <a:ext cx="6767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pl-PL" sz="1000" b="0" dirty="0" smtClean="0">
                <a:solidFill>
                  <a:prstClr val="black"/>
                </a:solidFill>
                <a:latin typeface="Calibri"/>
              </a:rPr>
              <a:t>Versailles</a:t>
            </a:r>
            <a:endParaRPr lang="pl-PL" altLang="pl-PL" sz="10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Rectangle 31"/>
          <p:cNvSpPr>
            <a:spLocks noChangeArrowheads="1"/>
          </p:cNvSpPr>
          <p:nvPr/>
        </p:nvSpPr>
        <p:spPr bwMode="auto">
          <a:xfrm>
            <a:off x="2164535" y="4548252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altLang="pl-PL" sz="2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3" name="Text Box 17"/>
          <p:cNvSpPr txBox="1">
            <a:spLocks noChangeArrowheads="1"/>
          </p:cNvSpPr>
          <p:nvPr/>
        </p:nvSpPr>
        <p:spPr bwMode="auto">
          <a:xfrm>
            <a:off x="2090351" y="4037874"/>
            <a:ext cx="389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pl-PL" sz="1000" b="0" dirty="0" smtClean="0">
                <a:solidFill>
                  <a:prstClr val="black"/>
                </a:solidFill>
                <a:latin typeface="Calibri"/>
              </a:rPr>
              <a:t>Lille</a:t>
            </a:r>
            <a:endParaRPr lang="pl-PL" altLang="pl-PL" sz="10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Rectangle 31"/>
          <p:cNvSpPr>
            <a:spLocks noChangeArrowheads="1"/>
          </p:cNvSpPr>
          <p:nvPr/>
        </p:nvSpPr>
        <p:spPr bwMode="auto">
          <a:xfrm>
            <a:off x="2411283" y="4077006"/>
            <a:ext cx="90487" cy="90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altLang="pl-PL" sz="2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5" name="Text Box 7"/>
          <p:cNvSpPr txBox="1">
            <a:spLocks noChangeArrowheads="1"/>
          </p:cNvSpPr>
          <p:nvPr/>
        </p:nvSpPr>
        <p:spPr bwMode="auto">
          <a:xfrm>
            <a:off x="5085202" y="3377026"/>
            <a:ext cx="8011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200" dirty="0" smtClean="0">
                <a:latin typeface="+mn-lt"/>
              </a:rPr>
              <a:t>Ostro</a:t>
            </a:r>
            <a:r>
              <a:rPr lang="pl-PL" altLang="pl-PL" sz="1200" dirty="0" smtClean="0">
                <a:latin typeface="+mn-lt"/>
              </a:rPr>
              <a:t>łę</a:t>
            </a:r>
            <a:r>
              <a:rPr lang="de-DE" altLang="pl-PL" sz="1200" dirty="0" smtClean="0">
                <a:latin typeface="+mn-lt"/>
              </a:rPr>
              <a:t>ka</a:t>
            </a:r>
            <a:endParaRPr lang="de-DE" altLang="pl-PL" sz="1200" dirty="0">
              <a:latin typeface="+mn-lt"/>
            </a:endParaRPr>
          </a:p>
        </p:txBody>
      </p:sp>
      <p:sp>
        <p:nvSpPr>
          <p:cNvPr id="316" name="Rectangle 28"/>
          <p:cNvSpPr>
            <a:spLocks noChangeArrowheads="1"/>
          </p:cNvSpPr>
          <p:nvPr/>
        </p:nvSpPr>
        <p:spPr bwMode="auto">
          <a:xfrm>
            <a:off x="5067055" y="3439111"/>
            <a:ext cx="90488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317" name="Text Box 7"/>
          <p:cNvSpPr txBox="1">
            <a:spLocks noChangeArrowheads="1"/>
          </p:cNvSpPr>
          <p:nvPr/>
        </p:nvSpPr>
        <p:spPr bwMode="auto">
          <a:xfrm>
            <a:off x="2095999" y="6048956"/>
            <a:ext cx="8204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200" dirty="0" smtClean="0">
                <a:latin typeface="+mn-lt"/>
              </a:rPr>
              <a:t>Barcelona</a:t>
            </a:r>
            <a:endParaRPr lang="de-DE" altLang="pl-PL" sz="1200" b="1" dirty="0">
              <a:latin typeface="+mn-lt"/>
            </a:endParaRPr>
          </a:p>
        </p:txBody>
      </p:sp>
      <p:sp>
        <p:nvSpPr>
          <p:cNvPr id="324" name="Rectangle 28"/>
          <p:cNvSpPr>
            <a:spLocks noChangeArrowheads="1"/>
          </p:cNvSpPr>
          <p:nvPr/>
        </p:nvSpPr>
        <p:spPr bwMode="auto">
          <a:xfrm>
            <a:off x="2077852" y="6111041"/>
            <a:ext cx="90488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327" name="Text Box 7"/>
          <p:cNvSpPr txBox="1">
            <a:spLocks noChangeArrowheads="1"/>
          </p:cNvSpPr>
          <p:nvPr/>
        </p:nvSpPr>
        <p:spPr bwMode="auto">
          <a:xfrm>
            <a:off x="2159699" y="3834045"/>
            <a:ext cx="9669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pl-PL" sz="1200" dirty="0" smtClean="0">
                <a:latin typeface="+mn-lt"/>
              </a:rPr>
              <a:t>Oberhausen</a:t>
            </a:r>
            <a:endParaRPr lang="de-DE" altLang="pl-PL" sz="1200" dirty="0">
              <a:latin typeface="+mn-lt"/>
            </a:endParaRPr>
          </a:p>
        </p:txBody>
      </p:sp>
      <p:sp>
        <p:nvSpPr>
          <p:cNvPr id="328" name="Rectangle 28"/>
          <p:cNvSpPr>
            <a:spLocks noChangeArrowheads="1"/>
          </p:cNvSpPr>
          <p:nvPr/>
        </p:nvSpPr>
        <p:spPr bwMode="auto">
          <a:xfrm>
            <a:off x="3052018" y="3898978"/>
            <a:ext cx="90487" cy="90487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329" name="Text Box 14"/>
          <p:cNvSpPr txBox="1">
            <a:spLocks noChangeArrowheads="1"/>
          </p:cNvSpPr>
          <p:nvPr/>
        </p:nvSpPr>
        <p:spPr bwMode="auto">
          <a:xfrm>
            <a:off x="4116002" y="3352413"/>
            <a:ext cx="937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pl-PL" sz="1200" dirty="0" smtClean="0">
                <a:latin typeface="+mn-lt"/>
              </a:rPr>
              <a:t>Inowroc</a:t>
            </a:r>
            <a:r>
              <a:rPr lang="pl-PL" altLang="pl-PL" sz="1200" dirty="0" smtClean="0">
                <a:latin typeface="+mn-lt"/>
              </a:rPr>
              <a:t>ław</a:t>
            </a:r>
            <a:endParaRPr lang="pl-PL" altLang="pl-PL" sz="1200" dirty="0">
              <a:latin typeface="+mn-lt"/>
            </a:endParaRPr>
          </a:p>
        </p:txBody>
      </p:sp>
      <p:sp>
        <p:nvSpPr>
          <p:cNvPr id="330" name="Rectangle 27"/>
          <p:cNvSpPr>
            <a:spLocks noChangeArrowheads="1"/>
          </p:cNvSpPr>
          <p:nvPr/>
        </p:nvSpPr>
        <p:spPr bwMode="auto">
          <a:xfrm>
            <a:off x="4633895" y="3563292"/>
            <a:ext cx="90488" cy="90488"/>
          </a:xfrm>
          <a:prstGeom prst="rect">
            <a:avLst/>
          </a:prstGeom>
          <a:solidFill>
            <a:srgbClr val="62A138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pic>
        <p:nvPicPr>
          <p:cNvPr id="331" name="Picture 2" descr="http://europa.eu/about-eu/basic-information/symbols/images/flag_yellow_hig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31" y="5663623"/>
            <a:ext cx="880532" cy="5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Text Box 7"/>
          <p:cNvSpPr txBox="1">
            <a:spLocks noChangeArrowheads="1"/>
          </p:cNvSpPr>
          <p:nvPr/>
        </p:nvSpPr>
        <p:spPr bwMode="auto">
          <a:xfrm>
            <a:off x="7002270" y="1780655"/>
            <a:ext cx="1943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800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Operatører</a:t>
            </a:r>
            <a: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/>
            </a:r>
            <a:b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</a:br>
            <a: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(</a:t>
            </a:r>
            <a:r>
              <a:rPr lang="de-DE" altLang="pl-PL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Bestilling</a:t>
            </a:r>
            <a:r>
              <a:rPr lang="de-DE" altLang="pl-PL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altLang="pl-PL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av</a:t>
            </a:r>
            <a:r>
              <a:rPr lang="de-DE" altLang="pl-PL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altLang="pl-PL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busser</a:t>
            </a:r>
            <a:r>
              <a:rPr lang="de-DE" altLang="pl-PL" sz="1800" b="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)</a:t>
            </a:r>
          </a:p>
        </p:txBody>
      </p:sp>
      <p:sp>
        <p:nvSpPr>
          <p:cNvPr id="333" name="Text Box 7"/>
          <p:cNvSpPr txBox="1">
            <a:spLocks noChangeArrowheads="1"/>
          </p:cNvSpPr>
          <p:nvPr/>
        </p:nvSpPr>
        <p:spPr bwMode="auto">
          <a:xfrm>
            <a:off x="7002270" y="2971981"/>
            <a:ext cx="2430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Tester </a:t>
            </a:r>
            <a:r>
              <a:rPr lang="de-DE" altLang="pl-PL" sz="1800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og</a:t>
            </a:r>
            <a:r>
              <a:rPr lang="de-DE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altLang="pl-PL" sz="1800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demonstrasjoner</a:t>
            </a:r>
            <a:r>
              <a:rPr lang="de-DE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/>
            </a:r>
            <a:br>
              <a:rPr lang="de-DE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</a:br>
            <a:endParaRPr lang="de-DE" altLang="pl-PL" sz="1800" b="0" dirty="0" smtClean="0"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sp>
        <p:nvSpPr>
          <p:cNvPr id="334" name="Text Box 7"/>
          <p:cNvSpPr txBox="1">
            <a:spLocks noChangeArrowheads="1"/>
          </p:cNvSpPr>
          <p:nvPr/>
        </p:nvSpPr>
        <p:spPr bwMode="auto">
          <a:xfrm>
            <a:off x="7002269" y="2483895"/>
            <a:ext cx="13244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Lang </a:t>
            </a:r>
            <a:r>
              <a:rPr lang="de-DE" altLang="pl-PL" sz="1800" dirty="0" err="1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tids</a:t>
            </a:r>
            <a:r>
              <a:rPr lang="de-DE" altLang="pl-PL" sz="1800" dirty="0" smtClean="0">
                <a:latin typeface="PT Sans Narrow" panose="020B0506020203020204" pitchFamily="34" charset="-18"/>
                <a:ea typeface="PT Sans Narrow" panose="020B0506020203020204" pitchFamily="34" charset="-18"/>
              </a:rPr>
              <a:t>-test</a:t>
            </a:r>
          </a:p>
        </p:txBody>
      </p:sp>
      <p:sp>
        <p:nvSpPr>
          <p:cNvPr id="335" name="Rectangle 28"/>
          <p:cNvSpPr>
            <a:spLocks noChangeArrowheads="1"/>
          </p:cNvSpPr>
          <p:nvPr/>
        </p:nvSpPr>
        <p:spPr bwMode="auto">
          <a:xfrm>
            <a:off x="6848956" y="1870868"/>
            <a:ext cx="180000" cy="180000"/>
          </a:xfrm>
          <a:prstGeom prst="rect">
            <a:avLst/>
          </a:prstGeom>
          <a:solidFill>
            <a:srgbClr val="78A2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336" name="Rectangle 28"/>
          <p:cNvSpPr>
            <a:spLocks noChangeArrowheads="1"/>
          </p:cNvSpPr>
          <p:nvPr/>
        </p:nvSpPr>
        <p:spPr bwMode="auto">
          <a:xfrm>
            <a:off x="6848956" y="3079742"/>
            <a:ext cx="180000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337" name="Rectangle 28"/>
          <p:cNvSpPr>
            <a:spLocks noChangeArrowheads="1"/>
          </p:cNvSpPr>
          <p:nvPr/>
        </p:nvSpPr>
        <p:spPr bwMode="auto">
          <a:xfrm>
            <a:off x="6848956" y="2578561"/>
            <a:ext cx="180000" cy="180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>
              <a:latin typeface="Arial" pitchFamily="34" charset="0"/>
            </a:endParaRPr>
          </a:p>
        </p:txBody>
      </p:sp>
      <p:sp>
        <p:nvSpPr>
          <p:cNvPr id="119" name="Tytuł 1"/>
          <p:cNvSpPr txBox="1">
            <a:spLocks/>
          </p:cNvSpPr>
          <p:nvPr/>
        </p:nvSpPr>
        <p:spPr>
          <a:xfrm>
            <a:off x="379556" y="0"/>
            <a:ext cx="7227745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>
                <a:latin typeface="PT Sans Narrow"/>
                <a:ea typeface="+mj-ea"/>
                <a:cs typeface="+mj-cs"/>
              </a:rPr>
              <a:t>Erfaringer og utsikter så langt……</a:t>
            </a:r>
            <a:endParaRPr lang="en-US" dirty="0">
              <a:latin typeface="PT Sans Narrow"/>
              <a:ea typeface="+mj-ea"/>
              <a:cs typeface="+mj-cs"/>
            </a:endParaRPr>
          </a:p>
        </p:txBody>
      </p:sp>
      <p:pic>
        <p:nvPicPr>
          <p:cNvPr id="118" name="Picture 3" descr="C:\Users\krzemkowska_a\Desktop\Jamnik_podstawow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500"/>
                    </a14:imgEffect>
                    <a14:imgEffect>
                      <a14:saturation sat="43000"/>
                    </a14:imgEffect>
                    <a14:imgEffect>
                      <a14:brightnessContrast bright="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5" y="6260306"/>
            <a:ext cx="712192" cy="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9"/>
          <p:cNvSpPr txBox="1">
            <a:spLocks noChangeArrowheads="1"/>
          </p:cNvSpPr>
          <p:nvPr/>
        </p:nvSpPr>
        <p:spPr bwMode="auto">
          <a:xfrm>
            <a:off x="306388" y="1352550"/>
            <a:ext cx="7250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err="1" smtClean="0">
                <a:latin typeface="Calibri" pitchFamily="34" charset="0"/>
                <a:cs typeface="Arial" pitchFamily="34" charset="0"/>
              </a:rPr>
              <a:t>Det</a:t>
            </a:r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Arial" pitchFamily="34" charset="0"/>
              </a:rPr>
              <a:t>dreier</a:t>
            </a:r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Arial" pitchFamily="34" charset="0"/>
              </a:rPr>
              <a:t>seg</a:t>
            </a:r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 om å </a:t>
            </a:r>
            <a:r>
              <a:rPr lang="en-US" sz="2800" b="1" dirty="0" err="1" smtClean="0">
                <a:latin typeface="Calibri" pitchFamily="34" charset="0"/>
                <a:cs typeface="Arial" pitchFamily="34" charset="0"/>
              </a:rPr>
              <a:t>finne</a:t>
            </a:r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 den </a:t>
            </a:r>
            <a:r>
              <a:rPr lang="en-US" sz="2800" b="1" dirty="0" err="1" smtClean="0">
                <a:latin typeface="Calibri" pitchFamily="34" charset="0"/>
                <a:cs typeface="Arial" pitchFamily="34" charset="0"/>
              </a:rPr>
              <a:t>rette</a:t>
            </a:r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Arial" pitchFamily="34" charset="0"/>
              </a:rPr>
              <a:t>teknologien</a:t>
            </a:r>
            <a:endParaRPr lang="en-GB" sz="28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6388" y="2049463"/>
            <a:ext cx="8516937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1" hangingPunct="1"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nb-NO" sz="2400" dirty="0" smtClean="0">
                <a:latin typeface="Calibri"/>
                <a:cs typeface="Arial" charset="0"/>
              </a:rPr>
              <a:t>Markedet er nå i en testfase med ulike størrelser på busser og batteri</a:t>
            </a:r>
            <a:endParaRPr lang="de-DE" sz="2400" dirty="0">
              <a:latin typeface="Calibri"/>
              <a:cs typeface="Arial" charset="0"/>
            </a:endParaRPr>
          </a:p>
          <a:p>
            <a:pPr marL="173038" indent="-173038" eaLnBrk="1" hangingPunct="1"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nb-NO" sz="2400" dirty="0" smtClean="0">
                <a:latin typeface="Calibri"/>
                <a:cs typeface="Arial" charset="0"/>
              </a:rPr>
              <a:t>Vi ser ingen klar trend på hva som stikker seg frem som den mest populære</a:t>
            </a:r>
            <a:endParaRPr lang="de-DE" sz="2400" dirty="0">
              <a:latin typeface="Calibri"/>
              <a:cs typeface="Arial" charset="0"/>
            </a:endParaRPr>
          </a:p>
          <a:p>
            <a:pPr marL="173038" indent="-173038" eaLnBrk="1" hangingPunct="1"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nb-NO" sz="2400" dirty="0" smtClean="0">
                <a:latin typeface="Calibri"/>
                <a:cs typeface="Arial" charset="0"/>
              </a:rPr>
              <a:t>Solaris støtter forskningen av muligheter med vårt store utvalg av busser og lademuligheter tilpasset operatørens krav</a:t>
            </a:r>
            <a:endParaRPr lang="de-DE" sz="2400" dirty="0">
              <a:latin typeface="Calibri"/>
              <a:cs typeface="Arial" charset="0"/>
            </a:endParaRPr>
          </a:p>
          <a:p>
            <a:pPr marL="173038" indent="-173038" eaLnBrk="1" hangingPunct="1"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de-DE" sz="2400" dirty="0" err="1" smtClean="0">
                <a:latin typeface="Calibri"/>
                <a:cs typeface="Arial" charset="0"/>
              </a:rPr>
              <a:t>Åpne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spørsmål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rundt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dette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må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besvarer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med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praktiske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tester</a:t>
            </a:r>
            <a:r>
              <a:rPr lang="de-DE" sz="2400" dirty="0" smtClean="0">
                <a:latin typeface="Calibri"/>
                <a:cs typeface="Arial" charset="0"/>
              </a:rPr>
              <a:t> </a:t>
            </a:r>
            <a:r>
              <a:rPr lang="de-DE" sz="2400" dirty="0" err="1" smtClean="0">
                <a:latin typeface="Calibri"/>
                <a:cs typeface="Arial" charset="0"/>
              </a:rPr>
              <a:t>på</a:t>
            </a:r>
            <a:r>
              <a:rPr lang="de-DE" sz="2400" dirty="0" smtClean="0">
                <a:latin typeface="Calibri"/>
                <a:cs typeface="Arial" charset="0"/>
              </a:rPr>
              <a:t> aktuelle </a:t>
            </a:r>
            <a:r>
              <a:rPr lang="de-DE" sz="2400" dirty="0" err="1" smtClean="0">
                <a:latin typeface="Calibri"/>
                <a:cs typeface="Arial" charset="0"/>
              </a:rPr>
              <a:t>linjer</a:t>
            </a:r>
            <a:endParaRPr lang="de-DE" sz="2400" dirty="0">
              <a:latin typeface="Calibri"/>
              <a:cs typeface="Arial" charset="0"/>
            </a:endParaRPr>
          </a:p>
          <a:p>
            <a:pPr marL="173038" indent="-173038" eaLnBrk="1" hangingPunct="1">
              <a:spcAft>
                <a:spcPts val="900"/>
              </a:spcAft>
              <a:buFont typeface="Wingdings" pitchFamily="2" charset="2"/>
              <a:buChar char="§"/>
              <a:defRPr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Arial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85750" y="0"/>
            <a:ext cx="75723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endParaRPr lang="en-US" altLang="pl-PL" sz="2400" b="1" dirty="0">
              <a:solidFill>
                <a:schemeClr val="bg1">
                  <a:lumMod val="50000"/>
                </a:schemeClr>
              </a:solidFill>
              <a:latin typeface="PT Sans Narro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rostokąt 6"/>
          <p:cNvSpPr>
            <a:spLocks noChangeArrowheads="1"/>
          </p:cNvSpPr>
          <p:nvPr/>
        </p:nvSpPr>
        <p:spPr bwMode="auto">
          <a:xfrm>
            <a:off x="0" y="1270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00637E"/>
              </a:buClr>
              <a:buSzPct val="120000"/>
            </a:pPr>
            <a:r>
              <a:rPr lang="nb-NO" altLang="en-US" sz="2200" b="1" dirty="0" smtClean="0">
                <a:solidFill>
                  <a:srgbClr val="7F7F7F"/>
                </a:solidFill>
                <a:latin typeface="PT Sans Narrow"/>
              </a:rPr>
              <a:t>Estimert levertid for LTO batterier</a:t>
            </a:r>
            <a:endParaRPr lang="en-US" altLang="en-US" sz="2200" b="1" dirty="0">
              <a:solidFill>
                <a:srgbClr val="7F7F7F"/>
              </a:solidFill>
              <a:latin typeface="PT Sans Narrow"/>
            </a:endParaRPr>
          </a:p>
        </p:txBody>
      </p:sp>
      <p:pic>
        <p:nvPicPr>
          <p:cNvPr id="47107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809750"/>
            <a:ext cx="8524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Prostokąt 3"/>
          <p:cNvSpPr>
            <a:spLocks noChangeArrowheads="1"/>
          </p:cNvSpPr>
          <p:nvPr/>
        </p:nvSpPr>
        <p:spPr bwMode="auto">
          <a:xfrm>
            <a:off x="203200" y="5122863"/>
            <a:ext cx="903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en-US" sz="1200" b="1">
                <a:solidFill>
                  <a:srgbClr val="7F7F7F"/>
                </a:solidFill>
                <a:latin typeface="PT Sans Narrow"/>
              </a:rPr>
              <a:t>The diagram based on traction energy calculation (which was  based on SORT 2 cycle and additional energy for accessories)</a:t>
            </a:r>
            <a:endParaRPr lang="pl-PL" sz="120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5750" y="0"/>
            <a:ext cx="7572375" cy="9794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 smtClean="0">
                <a:latin typeface="+mj-lt"/>
                <a:ea typeface="+mj-ea"/>
                <a:cs typeface="+mj-cs"/>
              </a:rPr>
              <a:t>Battery</a:t>
            </a:r>
            <a:r>
              <a:rPr lang="pl-PL" dirty="0" smtClean="0">
                <a:latin typeface="+mj-lt"/>
                <a:ea typeface="+mj-ea"/>
                <a:cs typeface="+mj-cs"/>
              </a:rPr>
              <a:t> life time</a:t>
            </a:r>
            <a:endParaRPr lang="pl-PL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rostokąt 2"/>
          <p:cNvSpPr>
            <a:spLocks noChangeArrowheads="1"/>
          </p:cNvSpPr>
          <p:nvPr/>
        </p:nvSpPr>
        <p:spPr bwMode="auto">
          <a:xfrm>
            <a:off x="0" y="642938"/>
            <a:ext cx="8763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pl-PL" dirty="0"/>
              <a:t> </a:t>
            </a:r>
            <a:endParaRPr lang="pl-PL" sz="1400" dirty="0"/>
          </a:p>
          <a:p>
            <a:pPr marL="228600" indent="-228600"/>
            <a:endParaRPr lang="pl-PL" sz="1400" dirty="0"/>
          </a:p>
          <a:p>
            <a:pPr marL="228600" indent="-228600"/>
            <a:r>
              <a:rPr lang="pl-PL" sz="1400" dirty="0"/>
              <a:t> 		</a:t>
            </a:r>
            <a:endParaRPr lang="en-US" sz="1600" dirty="0"/>
          </a:p>
          <a:p>
            <a:pPr marL="228600" indent="-228600"/>
            <a:endParaRPr lang="en-US" sz="1400" dirty="0"/>
          </a:p>
          <a:p>
            <a:pPr marL="228600" indent="-228600"/>
            <a:r>
              <a:rPr lang="pl-PL" sz="1600" dirty="0"/>
              <a:t>	</a:t>
            </a:r>
            <a:r>
              <a:rPr lang="en-US" sz="1600" b="1" dirty="0"/>
              <a:t>       </a:t>
            </a:r>
            <a:r>
              <a:rPr lang="pl-PL" sz="1600" b="1" dirty="0" smtClean="0"/>
              <a:t>       </a:t>
            </a:r>
            <a:r>
              <a:rPr lang="en-US" sz="1600" b="1" dirty="0" smtClean="0"/>
              <a:t>   </a:t>
            </a:r>
            <a:r>
              <a:rPr lang="en-US" sz="1600" b="1" dirty="0"/>
              <a:t>Plug-in		</a:t>
            </a:r>
            <a:r>
              <a:rPr lang="pl-PL" sz="1600" b="1" dirty="0"/>
              <a:t>	</a:t>
            </a:r>
            <a:r>
              <a:rPr lang="pl-PL" sz="1600" b="1" dirty="0" smtClean="0"/>
              <a:t>   Pantograf </a:t>
            </a:r>
            <a:r>
              <a:rPr lang="en-US" sz="1600" b="1" dirty="0"/>
              <a:t>	</a:t>
            </a:r>
            <a:r>
              <a:rPr lang="pl-PL" sz="1600" b="1" dirty="0" smtClean="0"/>
              <a:t>                              Indu</a:t>
            </a:r>
            <a:r>
              <a:rPr lang="nb-NO" sz="1600" b="1" dirty="0" err="1" smtClean="0"/>
              <a:t>ksjon</a:t>
            </a:r>
            <a:endParaRPr lang="en-US" sz="1600" b="1" dirty="0"/>
          </a:p>
          <a:p>
            <a:pPr marL="228600" indent="-228600"/>
            <a:r>
              <a:rPr lang="en-US" sz="1600" b="1" dirty="0"/>
              <a:t>						</a:t>
            </a:r>
            <a:endParaRPr lang="pl-PL" sz="1200" b="1" dirty="0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20650" y="1123950"/>
            <a:ext cx="8786813" cy="530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dirty="0" smtClean="0">
                <a:latin typeface="+mj-lt"/>
                <a:ea typeface="+mj-ea"/>
                <a:cs typeface="+mj-cs"/>
              </a:rPr>
              <a:t>Tilgjengelige lademuligheter</a:t>
            </a:r>
            <a:endParaRPr lang="en-US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2948" name="Obraz 4" descr="ecoe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875" y="2362200"/>
            <a:ext cx="2538413" cy="1468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82949" name="Picture 6" descr="C:\Documents and Settings\napierala_m\Pulpit\konf\DSC_05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13150" y="2101850"/>
            <a:ext cx="1522413" cy="18367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82950" name="pole tekstowe 9"/>
          <p:cNvSpPr txBox="1">
            <a:spLocks noChangeArrowheads="1"/>
          </p:cNvSpPr>
          <p:nvPr/>
        </p:nvSpPr>
        <p:spPr bwMode="auto">
          <a:xfrm>
            <a:off x="571500" y="3951288"/>
            <a:ext cx="1987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/>
              <a:t>16 – 80 kW CCS</a:t>
            </a:r>
          </a:p>
        </p:txBody>
      </p:sp>
      <p:sp>
        <p:nvSpPr>
          <p:cNvPr id="82951" name="pole tekstowe 11"/>
          <p:cNvSpPr txBox="1">
            <a:spLocks noChangeArrowheads="1"/>
          </p:cNvSpPr>
          <p:nvPr/>
        </p:nvSpPr>
        <p:spPr bwMode="auto">
          <a:xfrm>
            <a:off x="3265488" y="4084638"/>
            <a:ext cx="1987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/>
              <a:t> up to 450 kW</a:t>
            </a:r>
          </a:p>
        </p:txBody>
      </p:sp>
      <p:sp>
        <p:nvSpPr>
          <p:cNvPr id="82952" name="pole tekstowe 12"/>
          <p:cNvSpPr txBox="1">
            <a:spLocks noChangeArrowheads="1"/>
          </p:cNvSpPr>
          <p:nvPr/>
        </p:nvSpPr>
        <p:spPr bwMode="auto">
          <a:xfrm>
            <a:off x="6446838" y="4062413"/>
            <a:ext cx="1987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dirty="0" smtClean="0"/>
              <a:t>200 </a:t>
            </a:r>
            <a:r>
              <a:rPr lang="pl-PL" sz="1600" dirty="0" err="1"/>
              <a:t>kW</a:t>
            </a:r>
            <a:endParaRPr lang="pl-PL" sz="1600" dirty="0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285750" y="0"/>
            <a:ext cx="7572375" cy="9794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pl-PL" dirty="0">
              <a:solidFill>
                <a:schemeClr val="bg1">
                  <a:lumMod val="50000"/>
                </a:schemeClr>
              </a:solidFill>
              <a:latin typeface="PT Sans Narrow"/>
            </a:endParaRPr>
          </a:p>
        </p:txBody>
      </p:sp>
      <p:sp>
        <p:nvSpPr>
          <p:cNvPr id="82954" name="pole tekstowe 15"/>
          <p:cNvSpPr txBox="1">
            <a:spLocks noChangeArrowheads="1"/>
          </p:cNvSpPr>
          <p:nvPr/>
        </p:nvSpPr>
        <p:spPr bwMode="auto">
          <a:xfrm>
            <a:off x="273050" y="4311650"/>
            <a:ext cx="2600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err="1" smtClean="0">
                <a:cs typeface="Arial" pitchFamily="34" charset="0"/>
              </a:rPr>
              <a:t>Enkelt</a:t>
            </a:r>
            <a:endParaRPr lang="en-US" sz="16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Forholdsvis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rimelig</a:t>
            </a:r>
            <a:endParaRPr lang="en-US" sz="16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Krever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manuell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jobb</a:t>
            </a:r>
            <a:endParaRPr lang="en-US" sz="16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>
              <a:cs typeface="Arial" pitchFamily="34" charset="0"/>
            </a:endParaRPr>
          </a:p>
          <a:p>
            <a:endParaRPr lang="en-US" sz="1600" dirty="0"/>
          </a:p>
        </p:txBody>
      </p:sp>
      <p:sp>
        <p:nvSpPr>
          <p:cNvPr id="82955" name="pole tekstowe 16"/>
          <p:cNvSpPr txBox="1">
            <a:spLocks noChangeArrowheads="1"/>
          </p:cNvSpPr>
          <p:nvPr/>
        </p:nvSpPr>
        <p:spPr bwMode="auto">
          <a:xfrm>
            <a:off x="3133725" y="4440238"/>
            <a:ext cx="27209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err="1" smtClean="0"/>
              <a:t>Helautomatisk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err="1" smtClean="0"/>
              <a:t>Forholdsvis</a:t>
            </a:r>
            <a:r>
              <a:rPr lang="en-US" sz="1600" dirty="0" smtClean="0"/>
              <a:t> </a:t>
            </a:r>
            <a:r>
              <a:rPr lang="en-US" sz="1600" dirty="0" err="1" smtClean="0"/>
              <a:t>rimelig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err="1" smtClean="0"/>
              <a:t>Enkel</a:t>
            </a:r>
            <a:r>
              <a:rPr lang="en-US" sz="1600" dirty="0" smtClean="0"/>
              <a:t> </a:t>
            </a:r>
            <a:r>
              <a:rPr lang="en-US" sz="1600" dirty="0" err="1" smtClean="0"/>
              <a:t>løsning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err="1" smtClean="0"/>
              <a:t>Samarbeid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82956" name="pole tekstowe 17"/>
          <p:cNvSpPr txBox="1">
            <a:spLocks noChangeArrowheads="1"/>
          </p:cNvSpPr>
          <p:nvPr/>
        </p:nvSpPr>
        <p:spPr bwMode="auto">
          <a:xfrm>
            <a:off x="5873750" y="4425950"/>
            <a:ext cx="30083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/>
              <a:t> </a:t>
            </a:r>
            <a:r>
              <a:rPr lang="nb-NO" sz="1600" dirty="0" smtClean="0"/>
              <a:t>Helautomatisk</a:t>
            </a:r>
            <a:endParaRPr lang="pl-PL" sz="1600" dirty="0"/>
          </a:p>
          <a:p>
            <a:pPr>
              <a:buFont typeface="Wingdings" pitchFamily="2" charset="2"/>
              <a:buChar char="Ø"/>
            </a:pPr>
            <a:r>
              <a:rPr lang="pl-PL" sz="1600" dirty="0"/>
              <a:t> </a:t>
            </a:r>
            <a:r>
              <a:rPr lang="nb-NO" sz="1600" dirty="0" smtClean="0"/>
              <a:t>Kontaktfri</a:t>
            </a:r>
            <a:endParaRPr lang="pl-PL" sz="1600" dirty="0"/>
          </a:p>
          <a:p>
            <a:pPr>
              <a:buFont typeface="Wingdings" pitchFamily="2" charset="2"/>
              <a:buChar char="Ø"/>
            </a:pPr>
            <a:r>
              <a:rPr lang="nb-NO" sz="1600" dirty="0" smtClean="0"/>
              <a:t>Forholdsvis dyrt</a:t>
            </a:r>
            <a:endParaRPr lang="pl-PL" sz="1600" dirty="0"/>
          </a:p>
          <a:p>
            <a:pPr>
              <a:buFont typeface="Wingdings" pitchFamily="2" charset="2"/>
              <a:buChar char="Ø"/>
            </a:pPr>
            <a:r>
              <a:rPr lang="pl-PL" sz="1600" dirty="0"/>
              <a:t> </a:t>
            </a:r>
            <a:r>
              <a:rPr lang="nb-NO" sz="1600" dirty="0" smtClean="0"/>
              <a:t>Krever infrastruktur i byen</a:t>
            </a:r>
            <a:endParaRPr lang="pl-PL" sz="1600" dirty="0"/>
          </a:p>
          <a:p>
            <a:pPr>
              <a:buFont typeface="Wingdings" pitchFamily="2" charset="2"/>
              <a:buChar char="Ø"/>
            </a:pPr>
            <a:endParaRPr lang="pl-PL" sz="1600" dirty="0"/>
          </a:p>
        </p:txBody>
      </p:sp>
      <p:cxnSp>
        <p:nvCxnSpPr>
          <p:cNvPr id="20" name="Łącznik prosty 19"/>
          <p:cNvCxnSpPr/>
          <p:nvPr/>
        </p:nvCxnSpPr>
        <p:spPr>
          <a:xfrm flipH="1">
            <a:off x="2981325" y="1817688"/>
            <a:ext cx="11113" cy="433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H="1">
            <a:off x="5721350" y="1827213"/>
            <a:ext cx="12700" cy="433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6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64238" y="2216150"/>
            <a:ext cx="2855912" cy="16827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ole tekstowe 126"/>
          <p:cNvSpPr txBox="1">
            <a:spLocks noChangeArrowheads="1"/>
          </p:cNvSpPr>
          <p:nvPr/>
        </p:nvSpPr>
        <p:spPr bwMode="auto">
          <a:xfrm>
            <a:off x="1655763" y="1336675"/>
            <a:ext cx="6337300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200" b="1" dirty="0" smtClean="0">
                <a:solidFill>
                  <a:srgbClr val="7F7F7F"/>
                </a:solidFill>
                <a:latin typeface="PT Sans Narrow"/>
              </a:rPr>
              <a:t>E-BUS</a:t>
            </a:r>
            <a:r>
              <a:rPr lang="nb-NO" altLang="pl-PL" sz="2200" b="1" dirty="0" smtClean="0">
                <a:solidFill>
                  <a:srgbClr val="7F7F7F"/>
                </a:solidFill>
                <a:latin typeface="PT Sans Narrow"/>
              </a:rPr>
              <a:t>S ladere</a:t>
            </a:r>
            <a:endParaRPr lang="pl-PL" altLang="pl-PL" sz="2200" b="1" dirty="0" smtClean="0">
              <a:solidFill>
                <a:srgbClr val="7F7F7F"/>
              </a:solidFill>
              <a:latin typeface="PT Sans Narrow"/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1570038" y="3789363"/>
            <a:ext cx="1152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DC-S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2578100" y="3805238"/>
            <a:ext cx="1152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DC-M</a:t>
            </a:r>
          </a:p>
        </p:txBody>
      </p:sp>
      <p:sp>
        <p:nvSpPr>
          <p:cNvPr id="81" name="pole tekstowe 80"/>
          <p:cNvSpPr txBox="1"/>
          <p:nvPr/>
        </p:nvSpPr>
        <p:spPr>
          <a:xfrm>
            <a:off x="3659188" y="3802063"/>
            <a:ext cx="1150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DC-F</a:t>
            </a:r>
            <a:endParaRPr lang="pl-PL" sz="1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2" name="pole tekstowe 81"/>
          <p:cNvSpPr txBox="1"/>
          <p:nvPr/>
        </p:nvSpPr>
        <p:spPr>
          <a:xfrm>
            <a:off x="4667250" y="3813175"/>
            <a:ext cx="11509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CC-M</a:t>
            </a:r>
          </a:p>
        </p:txBody>
      </p:sp>
      <p:sp>
        <p:nvSpPr>
          <p:cNvPr id="83" name="pole tekstowe 82"/>
          <p:cNvSpPr txBox="1"/>
          <p:nvPr/>
        </p:nvSpPr>
        <p:spPr>
          <a:xfrm>
            <a:off x="5653088" y="3813175"/>
            <a:ext cx="1152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CC-F</a:t>
            </a:r>
          </a:p>
        </p:txBody>
      </p:sp>
      <p:sp>
        <p:nvSpPr>
          <p:cNvPr id="84" name="pole tekstowe 83"/>
          <p:cNvSpPr txBox="1"/>
          <p:nvPr/>
        </p:nvSpPr>
        <p:spPr>
          <a:xfrm>
            <a:off x="6754813" y="3794125"/>
            <a:ext cx="1152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CC-UF.4</a:t>
            </a:r>
          </a:p>
        </p:txBody>
      </p:sp>
      <p:sp>
        <p:nvSpPr>
          <p:cNvPr id="92" name="pole tekstowe 91"/>
          <p:cNvSpPr txBox="1"/>
          <p:nvPr/>
        </p:nvSpPr>
        <p:spPr>
          <a:xfrm>
            <a:off x="1905000" y="2228850"/>
            <a:ext cx="22320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b-NO" altLang="pl-PL" sz="2200" b="1" dirty="0" smtClean="0">
                <a:solidFill>
                  <a:srgbClr val="7F7F7F"/>
                </a:solidFill>
                <a:latin typeface="PT Sans Narrow"/>
              </a:rPr>
              <a:t>DEPOT</a:t>
            </a:r>
            <a:endParaRPr lang="pl-PL" altLang="pl-PL" sz="2200" b="1" dirty="0">
              <a:solidFill>
                <a:srgbClr val="7F7F7F"/>
              </a:solidFill>
              <a:latin typeface="PT Sans Narrow"/>
            </a:endParaRPr>
          </a:p>
        </p:txBody>
      </p:sp>
      <p:sp>
        <p:nvSpPr>
          <p:cNvPr id="93" name="pole tekstowe 92"/>
          <p:cNvSpPr txBox="1"/>
          <p:nvPr/>
        </p:nvSpPr>
        <p:spPr>
          <a:xfrm>
            <a:off x="5262563" y="2228850"/>
            <a:ext cx="21177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altLang="pl-PL" sz="2200" b="1" dirty="0" smtClean="0">
                <a:solidFill>
                  <a:srgbClr val="7F7F7F"/>
                </a:solidFill>
                <a:latin typeface="PT Sans Narrow"/>
              </a:rPr>
              <a:t>I BYEN</a:t>
            </a:r>
            <a:endParaRPr lang="pl-PL" altLang="pl-PL" sz="2200" b="1" dirty="0">
              <a:solidFill>
                <a:srgbClr val="7F7F7F"/>
              </a:solidFill>
              <a:latin typeface="PT Sans Narrow"/>
            </a:endParaRPr>
          </a:p>
        </p:txBody>
      </p:sp>
      <p:graphicFrame>
        <p:nvGraphicFramePr>
          <p:cNvPr id="1026" name="Chart 171"/>
          <p:cNvGraphicFramePr>
            <a:graphicFrameLocks/>
          </p:cNvGraphicFramePr>
          <p:nvPr/>
        </p:nvGraphicFramePr>
        <p:xfrm>
          <a:off x="1512888" y="4038600"/>
          <a:ext cx="66690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5" r:id="rId3" imgW="6669602" imgH="871804" progId="Excel.Sheet.8">
                  <p:embed/>
                </p:oleObj>
              </mc:Choice>
              <mc:Fallback>
                <p:oleObj r:id="rId3" imgW="6669602" imgH="871804" progId="Excel.Sheet.8">
                  <p:embed/>
                  <p:pic>
                    <p:nvPicPr>
                      <p:cNvPr id="0" name="Chart 17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038600"/>
                        <a:ext cx="6669087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Shape 169"/>
          <p:cNvSpPr/>
          <p:nvPr/>
        </p:nvSpPr>
        <p:spPr>
          <a:xfrm>
            <a:off x="2447925" y="5262563"/>
            <a:ext cx="4624388" cy="1698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endParaRPr sz="1100" dirty="0">
              <a:solidFill>
                <a:srgbClr val="535353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9" name="Prostokąt 95"/>
          <p:cNvSpPr>
            <a:spLocks noChangeArrowheads="1"/>
          </p:cNvSpPr>
          <p:nvPr/>
        </p:nvSpPr>
        <p:spPr bwMode="auto">
          <a:xfrm>
            <a:off x="139700" y="4214813"/>
            <a:ext cx="14271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pl-PL" sz="1400" dirty="0" smtClean="0">
                <a:latin typeface="+mn-lt"/>
              </a:rPr>
              <a:t>Gjennomsnittlig ladetid</a:t>
            </a:r>
            <a:r>
              <a:rPr lang="pl-PL" altLang="pl-PL" sz="1400" dirty="0" smtClean="0">
                <a:solidFill>
                  <a:srgbClr val="40404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:</a:t>
            </a:r>
          </a:p>
        </p:txBody>
      </p:sp>
      <p:sp>
        <p:nvSpPr>
          <p:cNvPr id="1040" name="Prostokąt 96"/>
          <p:cNvSpPr>
            <a:spLocks noChangeArrowheads="1"/>
          </p:cNvSpPr>
          <p:nvPr/>
        </p:nvSpPr>
        <p:spPr bwMode="auto">
          <a:xfrm>
            <a:off x="139700" y="3348038"/>
            <a:ext cx="137001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pl-PL" sz="1400" dirty="0" smtClean="0">
                <a:latin typeface="+mn-lt"/>
              </a:rPr>
              <a:t>Effektiv utgangseffekt</a:t>
            </a:r>
            <a:endParaRPr lang="pl-PL" altLang="pl-PL" sz="1400" dirty="0" smtClean="0">
              <a:solidFill>
                <a:srgbClr val="40404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98" name="Łącznik prosty 97"/>
          <p:cNvCxnSpPr/>
          <p:nvPr/>
        </p:nvCxnSpPr>
        <p:spPr>
          <a:xfrm>
            <a:off x="4738688" y="2095500"/>
            <a:ext cx="0" cy="8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98"/>
          <p:cNvGrpSpPr>
            <a:grpSpLocks/>
          </p:cNvGrpSpPr>
          <p:nvPr/>
        </p:nvGrpSpPr>
        <p:grpSpPr bwMode="auto">
          <a:xfrm>
            <a:off x="1498600" y="3251200"/>
            <a:ext cx="6551613" cy="523875"/>
            <a:chOff x="1260431" y="3317817"/>
            <a:chExt cx="6551128" cy="524090"/>
          </a:xfrm>
        </p:grpSpPr>
        <p:sp>
          <p:nvSpPr>
            <p:cNvPr id="100" name="Dowolny kształt 99"/>
            <p:cNvSpPr/>
            <p:nvPr/>
          </p:nvSpPr>
          <p:spPr>
            <a:xfrm>
              <a:off x="1260431" y="3317817"/>
              <a:ext cx="1309591" cy="524090"/>
            </a:xfrm>
            <a:custGeom>
              <a:avLst/>
              <a:gdLst>
                <a:gd name="connsiteX0" fmla="*/ 0 w 1310225"/>
                <a:gd name="connsiteY0" fmla="*/ 0 h 524090"/>
                <a:gd name="connsiteX1" fmla="*/ 1048180 w 1310225"/>
                <a:gd name="connsiteY1" fmla="*/ 0 h 524090"/>
                <a:gd name="connsiteX2" fmla="*/ 1310225 w 1310225"/>
                <a:gd name="connsiteY2" fmla="*/ 262045 h 524090"/>
                <a:gd name="connsiteX3" fmla="*/ 1048180 w 1310225"/>
                <a:gd name="connsiteY3" fmla="*/ 524090 h 524090"/>
                <a:gd name="connsiteX4" fmla="*/ 0 w 1310225"/>
                <a:gd name="connsiteY4" fmla="*/ 524090 h 524090"/>
                <a:gd name="connsiteX5" fmla="*/ 0 w 1310225"/>
                <a:gd name="connsiteY5" fmla="*/ 0 h 5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0225" h="524090">
                  <a:moveTo>
                    <a:pt x="0" y="0"/>
                  </a:moveTo>
                  <a:lnTo>
                    <a:pt x="1048180" y="0"/>
                  </a:lnTo>
                  <a:lnTo>
                    <a:pt x="1310225" y="262045"/>
                  </a:lnTo>
                  <a:lnTo>
                    <a:pt x="1048180" y="524090"/>
                  </a:lnTo>
                  <a:lnTo>
                    <a:pt x="0" y="524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0678" tIns="45339" rIns="153692" bIns="45339" spcCol="1270" anchor="ctr"/>
            <a:lstStyle/>
            <a:p>
              <a:pPr algn="ctr" defTabSz="7556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700" dirty="0"/>
                <a:t>20 </a:t>
              </a:r>
              <a:r>
                <a:rPr lang="pl-PL" sz="1700" dirty="0" err="1"/>
                <a:t>kW</a:t>
              </a:r>
              <a:endParaRPr lang="pl-PL" sz="1700" dirty="0"/>
            </a:p>
          </p:txBody>
        </p:sp>
        <p:sp>
          <p:nvSpPr>
            <p:cNvPr id="101" name="Dowolny kształt 100"/>
            <p:cNvSpPr/>
            <p:nvPr/>
          </p:nvSpPr>
          <p:spPr>
            <a:xfrm>
              <a:off x="2308103" y="3317817"/>
              <a:ext cx="1311178" cy="524090"/>
            </a:xfrm>
            <a:custGeom>
              <a:avLst/>
              <a:gdLst>
                <a:gd name="connsiteX0" fmla="*/ 0 w 1310225"/>
                <a:gd name="connsiteY0" fmla="*/ 0 h 524090"/>
                <a:gd name="connsiteX1" fmla="*/ 1048180 w 1310225"/>
                <a:gd name="connsiteY1" fmla="*/ 0 h 524090"/>
                <a:gd name="connsiteX2" fmla="*/ 1310225 w 1310225"/>
                <a:gd name="connsiteY2" fmla="*/ 262045 h 524090"/>
                <a:gd name="connsiteX3" fmla="*/ 1048180 w 1310225"/>
                <a:gd name="connsiteY3" fmla="*/ 524090 h 524090"/>
                <a:gd name="connsiteX4" fmla="*/ 0 w 1310225"/>
                <a:gd name="connsiteY4" fmla="*/ 524090 h 524090"/>
                <a:gd name="connsiteX5" fmla="*/ 262045 w 1310225"/>
                <a:gd name="connsiteY5" fmla="*/ 262045 h 524090"/>
                <a:gd name="connsiteX6" fmla="*/ 0 w 1310225"/>
                <a:gd name="connsiteY6" fmla="*/ 0 h 5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225" h="524090">
                  <a:moveTo>
                    <a:pt x="0" y="0"/>
                  </a:moveTo>
                  <a:lnTo>
                    <a:pt x="1048180" y="0"/>
                  </a:lnTo>
                  <a:lnTo>
                    <a:pt x="1310225" y="262045"/>
                  </a:lnTo>
                  <a:lnTo>
                    <a:pt x="1048180" y="524090"/>
                  </a:lnTo>
                  <a:lnTo>
                    <a:pt x="0" y="524090"/>
                  </a:lnTo>
                  <a:lnTo>
                    <a:pt x="262045" y="262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0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lIns="330054" tIns="45339" rIns="284715" bIns="45339" spcCol="1270" anchor="ctr"/>
            <a:lstStyle/>
            <a:p>
              <a:pPr algn="ctr" defTabSz="7556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700" dirty="0"/>
                <a:t>40 </a:t>
              </a:r>
              <a:r>
                <a:rPr lang="pl-PL" sz="1700" dirty="0" err="1"/>
                <a:t>kW</a:t>
              </a:r>
              <a:endParaRPr lang="pl-PL" sz="1700" dirty="0"/>
            </a:p>
          </p:txBody>
        </p:sp>
        <p:sp>
          <p:nvSpPr>
            <p:cNvPr id="102" name="Dowolny kształt 101"/>
            <p:cNvSpPr/>
            <p:nvPr/>
          </p:nvSpPr>
          <p:spPr>
            <a:xfrm>
              <a:off x="3357364" y="3317817"/>
              <a:ext cx="1309590" cy="524090"/>
            </a:xfrm>
            <a:custGeom>
              <a:avLst/>
              <a:gdLst>
                <a:gd name="connsiteX0" fmla="*/ 0 w 1310225"/>
                <a:gd name="connsiteY0" fmla="*/ 0 h 524090"/>
                <a:gd name="connsiteX1" fmla="*/ 1048180 w 1310225"/>
                <a:gd name="connsiteY1" fmla="*/ 0 h 524090"/>
                <a:gd name="connsiteX2" fmla="*/ 1310225 w 1310225"/>
                <a:gd name="connsiteY2" fmla="*/ 262045 h 524090"/>
                <a:gd name="connsiteX3" fmla="*/ 1048180 w 1310225"/>
                <a:gd name="connsiteY3" fmla="*/ 524090 h 524090"/>
                <a:gd name="connsiteX4" fmla="*/ 0 w 1310225"/>
                <a:gd name="connsiteY4" fmla="*/ 524090 h 524090"/>
                <a:gd name="connsiteX5" fmla="*/ 262045 w 1310225"/>
                <a:gd name="connsiteY5" fmla="*/ 262045 h 524090"/>
                <a:gd name="connsiteX6" fmla="*/ 0 w 1310225"/>
                <a:gd name="connsiteY6" fmla="*/ 0 h 5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225" h="524090">
                  <a:moveTo>
                    <a:pt x="0" y="0"/>
                  </a:moveTo>
                  <a:lnTo>
                    <a:pt x="1048180" y="0"/>
                  </a:lnTo>
                  <a:lnTo>
                    <a:pt x="1310225" y="262045"/>
                  </a:lnTo>
                  <a:lnTo>
                    <a:pt x="1048180" y="524090"/>
                  </a:lnTo>
                  <a:lnTo>
                    <a:pt x="0" y="524090"/>
                  </a:lnTo>
                  <a:lnTo>
                    <a:pt x="262045" y="262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0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lIns="330054" tIns="45339" rIns="284715" bIns="45339" spcCol="1270" anchor="ctr"/>
            <a:lstStyle/>
            <a:p>
              <a:pPr algn="ctr" defTabSz="7556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700" dirty="0"/>
                <a:t>80 kW</a:t>
              </a:r>
            </a:p>
          </p:txBody>
        </p:sp>
        <p:sp>
          <p:nvSpPr>
            <p:cNvPr id="103" name="Dowolny kształt 102"/>
            <p:cNvSpPr/>
            <p:nvPr/>
          </p:nvSpPr>
          <p:spPr>
            <a:xfrm>
              <a:off x="4405036" y="3317817"/>
              <a:ext cx="1309590" cy="524090"/>
            </a:xfrm>
            <a:custGeom>
              <a:avLst/>
              <a:gdLst>
                <a:gd name="connsiteX0" fmla="*/ 0 w 1310225"/>
                <a:gd name="connsiteY0" fmla="*/ 0 h 524090"/>
                <a:gd name="connsiteX1" fmla="*/ 1048180 w 1310225"/>
                <a:gd name="connsiteY1" fmla="*/ 0 h 524090"/>
                <a:gd name="connsiteX2" fmla="*/ 1310225 w 1310225"/>
                <a:gd name="connsiteY2" fmla="*/ 262045 h 524090"/>
                <a:gd name="connsiteX3" fmla="*/ 1048180 w 1310225"/>
                <a:gd name="connsiteY3" fmla="*/ 524090 h 524090"/>
                <a:gd name="connsiteX4" fmla="*/ 0 w 1310225"/>
                <a:gd name="connsiteY4" fmla="*/ 524090 h 524090"/>
                <a:gd name="connsiteX5" fmla="*/ 262045 w 1310225"/>
                <a:gd name="connsiteY5" fmla="*/ 262045 h 524090"/>
                <a:gd name="connsiteX6" fmla="*/ 0 w 1310225"/>
                <a:gd name="connsiteY6" fmla="*/ 0 h 5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225" h="524090">
                  <a:moveTo>
                    <a:pt x="0" y="0"/>
                  </a:moveTo>
                  <a:lnTo>
                    <a:pt x="1048180" y="0"/>
                  </a:lnTo>
                  <a:lnTo>
                    <a:pt x="1310225" y="262045"/>
                  </a:lnTo>
                  <a:lnTo>
                    <a:pt x="1048180" y="524090"/>
                  </a:lnTo>
                  <a:lnTo>
                    <a:pt x="0" y="524090"/>
                  </a:lnTo>
                  <a:lnTo>
                    <a:pt x="262045" y="262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0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lIns="330054" tIns="45339" rIns="284715" bIns="45339" spcCol="1270" anchor="ctr"/>
            <a:lstStyle/>
            <a:p>
              <a:pPr algn="ctr" defTabSz="7556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700" dirty="0"/>
                <a:t>200 </a:t>
              </a:r>
              <a:r>
                <a:rPr lang="pl-PL" sz="1700" dirty="0" err="1"/>
                <a:t>kW</a:t>
              </a:r>
              <a:endParaRPr lang="pl-PL" sz="1700" dirty="0"/>
            </a:p>
          </p:txBody>
        </p:sp>
        <p:sp>
          <p:nvSpPr>
            <p:cNvPr id="104" name="Dowolny kształt 103"/>
            <p:cNvSpPr/>
            <p:nvPr/>
          </p:nvSpPr>
          <p:spPr>
            <a:xfrm>
              <a:off x="5446359" y="3317817"/>
              <a:ext cx="1309590" cy="524090"/>
            </a:xfrm>
            <a:custGeom>
              <a:avLst/>
              <a:gdLst>
                <a:gd name="connsiteX0" fmla="*/ 0 w 1310225"/>
                <a:gd name="connsiteY0" fmla="*/ 0 h 524090"/>
                <a:gd name="connsiteX1" fmla="*/ 1048180 w 1310225"/>
                <a:gd name="connsiteY1" fmla="*/ 0 h 524090"/>
                <a:gd name="connsiteX2" fmla="*/ 1310225 w 1310225"/>
                <a:gd name="connsiteY2" fmla="*/ 262045 h 524090"/>
                <a:gd name="connsiteX3" fmla="*/ 1048180 w 1310225"/>
                <a:gd name="connsiteY3" fmla="*/ 524090 h 524090"/>
                <a:gd name="connsiteX4" fmla="*/ 0 w 1310225"/>
                <a:gd name="connsiteY4" fmla="*/ 524090 h 524090"/>
                <a:gd name="connsiteX5" fmla="*/ 262045 w 1310225"/>
                <a:gd name="connsiteY5" fmla="*/ 262045 h 524090"/>
                <a:gd name="connsiteX6" fmla="*/ 0 w 1310225"/>
                <a:gd name="connsiteY6" fmla="*/ 0 h 5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225" h="524090">
                  <a:moveTo>
                    <a:pt x="0" y="0"/>
                  </a:moveTo>
                  <a:lnTo>
                    <a:pt x="1048180" y="0"/>
                  </a:lnTo>
                  <a:lnTo>
                    <a:pt x="1310225" y="262045"/>
                  </a:lnTo>
                  <a:lnTo>
                    <a:pt x="1048180" y="524090"/>
                  </a:lnTo>
                  <a:lnTo>
                    <a:pt x="0" y="524090"/>
                  </a:lnTo>
                  <a:lnTo>
                    <a:pt x="262045" y="262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0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lIns="330054" tIns="45339" rIns="284715" bIns="45339" spcCol="1270" anchor="ctr"/>
            <a:lstStyle/>
            <a:p>
              <a:pPr algn="ctr" defTabSz="7556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700" dirty="0"/>
                <a:t>300 </a:t>
              </a:r>
              <a:r>
                <a:rPr lang="pl-PL" sz="1700" dirty="0" err="1"/>
                <a:t>kW</a:t>
              </a:r>
              <a:endParaRPr lang="pl-PL" sz="1700" dirty="0"/>
            </a:p>
          </p:txBody>
        </p:sp>
        <p:sp>
          <p:nvSpPr>
            <p:cNvPr id="105" name="Dowolny kształt 104"/>
            <p:cNvSpPr/>
            <p:nvPr/>
          </p:nvSpPr>
          <p:spPr>
            <a:xfrm>
              <a:off x="6501968" y="3317817"/>
              <a:ext cx="1309591" cy="524090"/>
            </a:xfrm>
            <a:custGeom>
              <a:avLst/>
              <a:gdLst>
                <a:gd name="connsiteX0" fmla="*/ 0 w 1310225"/>
                <a:gd name="connsiteY0" fmla="*/ 0 h 524090"/>
                <a:gd name="connsiteX1" fmla="*/ 1048180 w 1310225"/>
                <a:gd name="connsiteY1" fmla="*/ 0 h 524090"/>
                <a:gd name="connsiteX2" fmla="*/ 1310225 w 1310225"/>
                <a:gd name="connsiteY2" fmla="*/ 262045 h 524090"/>
                <a:gd name="connsiteX3" fmla="*/ 1048180 w 1310225"/>
                <a:gd name="connsiteY3" fmla="*/ 524090 h 524090"/>
                <a:gd name="connsiteX4" fmla="*/ 0 w 1310225"/>
                <a:gd name="connsiteY4" fmla="*/ 524090 h 524090"/>
                <a:gd name="connsiteX5" fmla="*/ 262045 w 1310225"/>
                <a:gd name="connsiteY5" fmla="*/ 262045 h 524090"/>
                <a:gd name="connsiteX6" fmla="*/ 0 w 1310225"/>
                <a:gd name="connsiteY6" fmla="*/ 0 h 5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225" h="524090">
                  <a:moveTo>
                    <a:pt x="0" y="0"/>
                  </a:moveTo>
                  <a:lnTo>
                    <a:pt x="1048180" y="0"/>
                  </a:lnTo>
                  <a:lnTo>
                    <a:pt x="1310225" y="262045"/>
                  </a:lnTo>
                  <a:lnTo>
                    <a:pt x="1048180" y="524090"/>
                  </a:lnTo>
                  <a:lnTo>
                    <a:pt x="0" y="524090"/>
                  </a:lnTo>
                  <a:lnTo>
                    <a:pt x="262045" y="262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lIns="330054" tIns="45339" rIns="284715" bIns="45339" spcCol="1270" anchor="ctr"/>
            <a:lstStyle/>
            <a:p>
              <a:pPr algn="ctr" defTabSz="7556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700" dirty="0"/>
                <a:t>450 kW</a:t>
              </a:r>
            </a:p>
          </p:txBody>
        </p:sp>
      </p:grpSp>
      <p:sp>
        <p:nvSpPr>
          <p:cNvPr id="1043" name="Shape 183"/>
          <p:cNvSpPr>
            <a:spLocks noChangeArrowheads="1"/>
          </p:cNvSpPr>
          <p:nvPr/>
        </p:nvSpPr>
        <p:spPr bwMode="auto">
          <a:xfrm>
            <a:off x="1984375" y="4786313"/>
            <a:ext cx="6227763" cy="4302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pl-PL" altLang="pl-PL" sz="700">
                <a:solidFill>
                  <a:srgbClr val="404040"/>
                </a:solidFill>
                <a:latin typeface="Calibri" pitchFamily="34" charset="0"/>
                <a:sym typeface="Helvetica Neue"/>
              </a:rPr>
              <a:t> </a:t>
            </a:r>
            <a:r>
              <a:rPr lang="pl-PL" altLang="pl-PL" sz="1400">
                <a:solidFill>
                  <a:srgbClr val="404040"/>
                </a:solidFill>
                <a:latin typeface="Calibri" pitchFamily="34" charset="0"/>
                <a:sym typeface="Helvetica Neue"/>
              </a:rPr>
              <a:t>6 h	    3 h	      1.5 h	         40 min 	            25 min              16 min</a:t>
            </a:r>
            <a:r>
              <a:rPr lang="pl-PL" altLang="pl-PL" sz="1400">
                <a:solidFill>
                  <a:srgbClr val="000000"/>
                </a:solidFill>
                <a:latin typeface="Calibri" pitchFamily="34" charset="0"/>
                <a:sym typeface="Helvetica Neue"/>
              </a:rPr>
              <a:t>	</a:t>
            </a:r>
            <a:endParaRPr lang="pl-PL" altLang="pl-PL" sz="1400">
              <a:solidFill>
                <a:srgbClr val="404040"/>
              </a:solidFill>
              <a:latin typeface="Calibri" pitchFamily="34" charset="0"/>
              <a:sym typeface="Helvetica Neue"/>
            </a:endParaRP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285750" y="0"/>
            <a:ext cx="7572375" cy="9794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pl-PL" dirty="0">
              <a:solidFill>
                <a:schemeClr val="bg1">
                  <a:lumMod val="50000"/>
                </a:schemeClr>
              </a:solidFill>
              <a:latin typeface="PT Sans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\\Solaris_pl\bolechowo\Marketing\WSPOLNY\_ZDJĘCIA\_PRESS_PHOTOS\Logo\Solaris_Jam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425825"/>
            <a:ext cx="39592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476250" y="1898650"/>
            <a:ext cx="592848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nb-NO" altLang="pl-PL" sz="3200" dirty="0" smtClean="0">
                <a:solidFill>
                  <a:srgbClr val="78A200"/>
                </a:solidFill>
                <a:latin typeface="Calibri" pitchFamily="34" charset="0"/>
              </a:rPr>
              <a:t>Tusen takk for oppmerksomheten</a:t>
            </a:r>
            <a:r>
              <a:rPr lang="de-DE" altLang="pl-PL" sz="3200" dirty="0" smtClean="0">
                <a:solidFill>
                  <a:srgbClr val="78A200"/>
                </a:solidFill>
                <a:latin typeface="Calibri" pitchFamily="34" charset="0"/>
              </a:rPr>
              <a:t>!</a:t>
            </a:r>
            <a:endParaRPr lang="de-DE" altLang="pl-PL" sz="3200" dirty="0">
              <a:solidFill>
                <a:srgbClr val="78A200"/>
              </a:solidFill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pl-PL" dirty="0">
              <a:solidFill>
                <a:srgbClr val="78A2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276143" y="1620000"/>
            <a:ext cx="8321592" cy="272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De </a:t>
            </a:r>
            <a:r>
              <a:rPr lang="en-US" sz="1400" dirty="0" err="1" smtClean="0"/>
              <a:t>største</a:t>
            </a:r>
            <a:r>
              <a:rPr lang="en-US" sz="1400" dirty="0" smtClean="0"/>
              <a:t> </a:t>
            </a:r>
            <a:r>
              <a:rPr lang="en-US" sz="1400" dirty="0" err="1" smtClean="0"/>
              <a:t>usikkerhetsmomentene</a:t>
            </a:r>
            <a:r>
              <a:rPr lang="en-US" sz="1400" dirty="0" smtClean="0"/>
              <a:t> </a:t>
            </a:r>
            <a:r>
              <a:rPr lang="en-US" sz="1400" dirty="0" err="1" smtClean="0"/>
              <a:t>når</a:t>
            </a:r>
            <a:r>
              <a:rPr lang="en-US" sz="1400" dirty="0" smtClean="0"/>
              <a:t> </a:t>
            </a:r>
            <a:r>
              <a:rPr lang="en-US" sz="1400" dirty="0" err="1" smtClean="0"/>
              <a:t>det</a:t>
            </a:r>
            <a:r>
              <a:rPr lang="en-US" sz="1400" dirty="0" smtClean="0"/>
              <a:t> </a:t>
            </a:r>
            <a:r>
              <a:rPr lang="en-US" sz="1400" dirty="0" err="1" smtClean="0"/>
              <a:t>gjelder</a:t>
            </a:r>
            <a:r>
              <a:rPr lang="en-US" sz="1400" dirty="0" smtClean="0"/>
              <a:t> </a:t>
            </a:r>
            <a:r>
              <a:rPr lang="en-US" sz="1400" dirty="0" err="1" smtClean="0"/>
              <a:t>elektriske</a:t>
            </a:r>
            <a:r>
              <a:rPr lang="en-US" sz="1400" dirty="0" smtClean="0"/>
              <a:t> busser </a:t>
            </a:r>
            <a:r>
              <a:rPr lang="en-US" sz="1400" dirty="0" err="1" smtClean="0"/>
              <a:t>er</a:t>
            </a:r>
            <a:r>
              <a:rPr lang="en-US" sz="1400" dirty="0" smtClean="0"/>
              <a:t> </a:t>
            </a:r>
            <a:r>
              <a:rPr lang="en-US" sz="1400" dirty="0" err="1" smtClean="0"/>
              <a:t>selvsagt</a:t>
            </a:r>
            <a:r>
              <a:rPr lang="en-US" sz="1400" dirty="0" smtClean="0"/>
              <a:t> </a:t>
            </a:r>
            <a:r>
              <a:rPr lang="en-US" sz="1400" dirty="0" err="1" smtClean="0"/>
              <a:t>rekkevidde</a:t>
            </a:r>
            <a:r>
              <a:rPr lang="en-US" sz="1400" dirty="0" smtClean="0"/>
              <a:t>. For </a:t>
            </a:r>
            <a:r>
              <a:rPr lang="en-US" sz="1400" dirty="0" err="1" smtClean="0"/>
              <a:t>vår</a:t>
            </a:r>
            <a:r>
              <a:rPr lang="en-US" sz="1400" dirty="0" smtClean="0"/>
              <a:t> del </a:t>
            </a:r>
            <a:r>
              <a:rPr lang="en-US" sz="1400" dirty="0" err="1" smtClean="0"/>
              <a:t>er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teknologien</a:t>
            </a:r>
            <a:r>
              <a:rPr lang="en-US" sz="1400" dirty="0" smtClean="0"/>
              <a:t> </a:t>
            </a:r>
            <a:r>
              <a:rPr lang="en-US" sz="1400" dirty="0" err="1" smtClean="0"/>
              <a:t>allerede</a:t>
            </a:r>
            <a:r>
              <a:rPr lang="en-US" sz="1400" dirty="0" smtClean="0"/>
              <a:t> </a:t>
            </a:r>
            <a:r>
              <a:rPr lang="en-US" sz="1400" dirty="0" err="1" smtClean="0"/>
              <a:t>tilstede</a:t>
            </a:r>
            <a:r>
              <a:rPr lang="en-US" sz="1400" dirty="0" smtClean="0"/>
              <a:t> </a:t>
            </a:r>
            <a:r>
              <a:rPr lang="en-US" sz="1400" dirty="0" err="1" smtClean="0"/>
              <a:t>slik</a:t>
            </a:r>
            <a:r>
              <a:rPr lang="en-US" sz="1400" dirty="0" smtClean="0"/>
              <a:t> at man </a:t>
            </a:r>
            <a:r>
              <a:rPr lang="en-US" sz="1400" dirty="0" err="1" smtClean="0"/>
              <a:t>kan</a:t>
            </a:r>
            <a:r>
              <a:rPr lang="en-US" sz="1400" dirty="0" smtClean="0"/>
              <a:t> </a:t>
            </a:r>
            <a:r>
              <a:rPr lang="en-US" sz="1400" dirty="0" err="1" smtClean="0"/>
              <a:t>sette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stor</a:t>
            </a:r>
            <a:r>
              <a:rPr lang="en-US" sz="1400" dirty="0" smtClean="0"/>
              <a:t> </a:t>
            </a:r>
            <a:r>
              <a:rPr lang="en-US" sz="1400" dirty="0" err="1" smtClean="0"/>
              <a:t>flåte</a:t>
            </a:r>
            <a:r>
              <a:rPr lang="en-US" sz="1400" dirty="0" smtClean="0"/>
              <a:t> I drift. MEN </a:t>
            </a:r>
            <a:r>
              <a:rPr lang="en-US" sz="1400" dirty="0" err="1" smtClean="0"/>
              <a:t>det</a:t>
            </a:r>
            <a:r>
              <a:rPr lang="en-US" sz="1400" dirty="0" smtClean="0"/>
              <a:t> å </a:t>
            </a:r>
            <a:r>
              <a:rPr lang="en-US" sz="1400" dirty="0" err="1" smtClean="0"/>
              <a:t>kunne</a:t>
            </a:r>
            <a:r>
              <a:rPr lang="en-US" sz="1400" dirty="0" smtClean="0"/>
              <a:t> </a:t>
            </a:r>
            <a:r>
              <a:rPr lang="en-US" sz="1400" dirty="0" err="1" smtClean="0"/>
              <a:t>dedikere</a:t>
            </a:r>
            <a:r>
              <a:rPr lang="en-US" sz="1400" dirty="0" smtClean="0"/>
              <a:t> </a:t>
            </a:r>
            <a:r>
              <a:rPr lang="en-US" sz="1400" dirty="0" err="1" smtClean="0"/>
              <a:t>linjer</a:t>
            </a:r>
            <a:r>
              <a:rPr lang="en-US" sz="1400" dirty="0" smtClean="0"/>
              <a:t> for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slik</a:t>
            </a:r>
            <a:r>
              <a:rPr lang="en-US" sz="1400" dirty="0" smtClean="0"/>
              <a:t> </a:t>
            </a:r>
            <a:r>
              <a:rPr lang="en-US" sz="1400" dirty="0" err="1" smtClean="0"/>
              <a:t>flåte</a:t>
            </a:r>
            <a:r>
              <a:rPr lang="en-US" sz="1400" dirty="0" smtClean="0"/>
              <a:t> </a:t>
            </a:r>
            <a:r>
              <a:rPr lang="en-US" sz="1400" dirty="0" err="1" smtClean="0"/>
              <a:t>er</a:t>
            </a:r>
            <a:r>
              <a:rPr lang="en-US" sz="1400" dirty="0" smtClean="0"/>
              <a:t> </a:t>
            </a:r>
            <a:r>
              <a:rPr lang="en-US" sz="1400" dirty="0" err="1" smtClean="0"/>
              <a:t>selve</a:t>
            </a:r>
            <a:r>
              <a:rPr lang="en-US" sz="1400" dirty="0" smtClean="0"/>
              <a:t> </a:t>
            </a:r>
            <a:r>
              <a:rPr lang="en-US" sz="1400" dirty="0" err="1" smtClean="0"/>
              <a:t>grunnlaget</a:t>
            </a:r>
            <a:r>
              <a:rPr lang="en-US" sz="1400" dirty="0" smtClean="0"/>
              <a:t> for å </a:t>
            </a:r>
            <a:r>
              <a:rPr lang="en-US" sz="1400" dirty="0" err="1" smtClean="0"/>
              <a:t>lykkes</a:t>
            </a:r>
            <a:r>
              <a:rPr lang="en-US" sz="1400" dirty="0" smtClean="0"/>
              <a:t>. </a:t>
            </a:r>
            <a:r>
              <a:rPr lang="en-US" sz="1400" dirty="0" err="1" smtClean="0"/>
              <a:t>Det</a:t>
            </a:r>
            <a:r>
              <a:rPr lang="en-US" sz="1400" dirty="0" smtClean="0"/>
              <a:t> </a:t>
            </a:r>
            <a:r>
              <a:rPr lang="en-US" sz="1400" dirty="0" err="1" smtClean="0"/>
              <a:t>gjelder</a:t>
            </a:r>
            <a:r>
              <a:rPr lang="en-US" sz="1400" dirty="0" smtClean="0"/>
              <a:t> å </a:t>
            </a:r>
            <a:r>
              <a:rPr lang="en-US" sz="1400" dirty="0" err="1" smtClean="0"/>
              <a:t>frakte</a:t>
            </a:r>
            <a:r>
              <a:rPr lang="en-US" sz="1400" dirty="0" smtClean="0"/>
              <a:t> </a:t>
            </a:r>
            <a:r>
              <a:rPr lang="en-US" sz="1400" dirty="0" err="1" smtClean="0"/>
              <a:t>mennesker</a:t>
            </a:r>
            <a:r>
              <a:rPr lang="en-US" sz="1400" dirty="0" smtClean="0"/>
              <a:t>, </a:t>
            </a:r>
            <a:r>
              <a:rPr lang="en-US" sz="1400" dirty="0" err="1" smtClean="0"/>
              <a:t>og</a:t>
            </a:r>
            <a:r>
              <a:rPr lang="en-US" sz="1400" dirty="0" smtClean="0"/>
              <a:t> </a:t>
            </a:r>
            <a:r>
              <a:rPr lang="en-US" sz="1400" dirty="0" err="1" smtClean="0"/>
              <a:t>ikke</a:t>
            </a:r>
            <a:r>
              <a:rPr lang="en-US" sz="1400" dirty="0" smtClean="0"/>
              <a:t> for store </a:t>
            </a:r>
            <a:r>
              <a:rPr lang="en-US" sz="1400" dirty="0" err="1" smtClean="0"/>
              <a:t>batterier</a:t>
            </a:r>
            <a:r>
              <a:rPr lang="en-US" sz="1400" dirty="0" smtClean="0"/>
              <a:t> – ergo </a:t>
            </a:r>
            <a:r>
              <a:rPr lang="en-US" sz="1400" dirty="0" err="1" smtClean="0"/>
              <a:t>jobben</a:t>
            </a:r>
            <a:r>
              <a:rPr lang="en-US" sz="1400" dirty="0" smtClean="0"/>
              <a:t> for å </a:t>
            </a:r>
            <a:r>
              <a:rPr lang="en-US" sz="1400" dirty="0" err="1" smtClean="0"/>
              <a:t>tilapsse</a:t>
            </a:r>
            <a:r>
              <a:rPr lang="en-US" sz="1400" dirty="0" smtClean="0"/>
              <a:t> </a:t>
            </a:r>
            <a:r>
              <a:rPr lang="en-US" sz="1400" dirty="0" err="1" smtClean="0"/>
              <a:t>kjøretøyet</a:t>
            </a:r>
            <a:r>
              <a:rPr lang="en-US" sz="1400" dirty="0" smtClean="0"/>
              <a:t> </a:t>
            </a:r>
            <a:r>
              <a:rPr lang="en-US" sz="1400" dirty="0" err="1" smtClean="0"/>
              <a:t>optimalt</a:t>
            </a:r>
            <a:r>
              <a:rPr lang="en-US" sz="1400" dirty="0" smtClean="0"/>
              <a:t> </a:t>
            </a:r>
            <a:r>
              <a:rPr lang="en-US" sz="1400" dirty="0" err="1" smtClean="0"/>
              <a:t>er</a:t>
            </a:r>
            <a:r>
              <a:rPr lang="en-US" sz="1400" dirty="0" smtClean="0"/>
              <a:t> </a:t>
            </a:r>
            <a:r>
              <a:rPr lang="en-US" sz="1400" dirty="0" err="1" smtClean="0"/>
              <a:t>kanskje</a:t>
            </a:r>
            <a:r>
              <a:rPr lang="en-US" sz="1400" dirty="0" smtClean="0"/>
              <a:t> </a:t>
            </a:r>
            <a:r>
              <a:rPr lang="en-US" sz="1400" dirty="0" err="1" smtClean="0"/>
              <a:t>det</a:t>
            </a:r>
            <a:r>
              <a:rPr lang="en-US" sz="1400" dirty="0" smtClean="0"/>
              <a:t> </a:t>
            </a:r>
            <a:r>
              <a:rPr lang="en-US" sz="1400" dirty="0" err="1" smtClean="0"/>
              <a:t>aller</a:t>
            </a:r>
            <a:r>
              <a:rPr lang="en-US" sz="1400" dirty="0" smtClean="0"/>
              <a:t> </a:t>
            </a:r>
            <a:r>
              <a:rPr lang="en-US" sz="1400" dirty="0" err="1" smtClean="0"/>
              <a:t>viktigstste</a:t>
            </a:r>
            <a:r>
              <a:rPr lang="en-US" sz="1400" dirty="0" smtClean="0"/>
              <a:t>. </a:t>
            </a:r>
            <a:r>
              <a:rPr lang="en-US" sz="1400" dirty="0" err="1" smtClean="0"/>
              <a:t>Faktorer</a:t>
            </a:r>
            <a:r>
              <a:rPr lang="en-US" sz="1400" dirty="0" smtClean="0"/>
              <a:t> </a:t>
            </a:r>
            <a:r>
              <a:rPr lang="en-US" sz="1400" dirty="0" err="1" smtClean="0"/>
              <a:t>som</a:t>
            </a:r>
            <a:r>
              <a:rPr lang="en-US" sz="1400" dirty="0" smtClean="0"/>
              <a:t> </a:t>
            </a:r>
            <a:r>
              <a:rPr lang="en-US" sz="1400" dirty="0" err="1" smtClean="0"/>
              <a:t>gjennomsnittstemeratur</a:t>
            </a:r>
            <a:r>
              <a:rPr lang="en-US" sz="1400" dirty="0" smtClean="0"/>
              <a:t>, </a:t>
            </a:r>
            <a:r>
              <a:rPr lang="en-US" sz="1400" dirty="0" err="1" smtClean="0"/>
              <a:t>stigninger</a:t>
            </a:r>
            <a:r>
              <a:rPr lang="en-US" sz="1400" dirty="0" smtClean="0"/>
              <a:t>, </a:t>
            </a:r>
            <a:r>
              <a:rPr lang="en-US" sz="1400" dirty="0" err="1" smtClean="0"/>
              <a:t>nedoverbakke</a:t>
            </a:r>
            <a:r>
              <a:rPr lang="en-US" sz="1400" dirty="0" smtClean="0"/>
              <a:t> </a:t>
            </a:r>
            <a:r>
              <a:rPr lang="en-US" sz="1400" dirty="0" err="1" smtClean="0"/>
              <a:t>og</a:t>
            </a:r>
            <a:r>
              <a:rPr lang="en-US" sz="1400" dirty="0" smtClean="0"/>
              <a:t> </a:t>
            </a:r>
            <a:r>
              <a:rPr lang="en-US" sz="1400" dirty="0" err="1" smtClean="0"/>
              <a:t>selvsagt</a:t>
            </a:r>
            <a:r>
              <a:rPr lang="en-US" sz="1400" dirty="0" smtClean="0"/>
              <a:t> </a:t>
            </a:r>
            <a:r>
              <a:rPr lang="en-US" sz="1400" dirty="0" err="1" smtClean="0"/>
              <a:t>antall</a:t>
            </a:r>
            <a:r>
              <a:rPr lang="en-US" sz="1400" dirty="0" smtClean="0"/>
              <a:t> </a:t>
            </a:r>
            <a:r>
              <a:rPr lang="en-US" sz="1400" dirty="0" err="1" smtClean="0"/>
              <a:t>rutekilometere</a:t>
            </a:r>
            <a:r>
              <a:rPr lang="en-US" sz="1400" dirty="0" smtClean="0"/>
              <a:t>, </a:t>
            </a:r>
            <a:r>
              <a:rPr lang="en-US" sz="1400" dirty="0" err="1" smtClean="0"/>
              <a:t>samt</a:t>
            </a:r>
            <a:r>
              <a:rPr lang="en-US" sz="1400" dirty="0" smtClean="0"/>
              <a:t> </a:t>
            </a:r>
            <a:r>
              <a:rPr lang="en-US" sz="1400" dirty="0" err="1" smtClean="0"/>
              <a:t>avstand</a:t>
            </a:r>
            <a:r>
              <a:rPr lang="en-US" sz="1400" dirty="0" smtClean="0"/>
              <a:t> </a:t>
            </a:r>
            <a:r>
              <a:rPr lang="en-US" sz="1400" dirty="0" err="1" smtClean="0"/>
              <a:t>mellom</a:t>
            </a:r>
            <a:r>
              <a:rPr lang="en-US" sz="1400" dirty="0" smtClean="0"/>
              <a:t> </a:t>
            </a:r>
            <a:r>
              <a:rPr lang="en-US" sz="1400" dirty="0" err="1" smtClean="0"/>
              <a:t>holdeplasser</a:t>
            </a:r>
            <a:r>
              <a:rPr lang="en-US" sz="1400" dirty="0" smtClean="0"/>
              <a:t>. </a:t>
            </a:r>
            <a:r>
              <a:rPr lang="en-US" sz="1400" dirty="0" err="1" smtClean="0"/>
              <a:t>Har</a:t>
            </a:r>
            <a:r>
              <a:rPr lang="en-US" sz="1400" dirty="0" smtClean="0"/>
              <a:t> man </a:t>
            </a:r>
            <a:r>
              <a:rPr lang="en-US" sz="1400" dirty="0" err="1" smtClean="0"/>
              <a:t>grunnlaget</a:t>
            </a:r>
            <a:r>
              <a:rPr lang="en-US" sz="1400" dirty="0" smtClean="0"/>
              <a:t> for </a:t>
            </a:r>
            <a:r>
              <a:rPr lang="en-US" sz="1400" dirty="0" err="1" smtClean="0"/>
              <a:t>dette</a:t>
            </a:r>
            <a:r>
              <a:rPr lang="en-US" sz="1400" dirty="0" smtClean="0"/>
              <a:t> </a:t>
            </a:r>
            <a:r>
              <a:rPr lang="en-US" sz="1400" dirty="0" err="1" smtClean="0"/>
              <a:t>vil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kunne</a:t>
            </a:r>
            <a:r>
              <a:rPr lang="en-US" sz="1400" dirty="0" smtClean="0"/>
              <a:t> </a:t>
            </a:r>
            <a:r>
              <a:rPr lang="en-US" sz="1400" dirty="0" err="1" smtClean="0"/>
              <a:t>tilpasse</a:t>
            </a:r>
            <a:r>
              <a:rPr lang="en-US" sz="1400" dirty="0" smtClean="0"/>
              <a:t> </a:t>
            </a:r>
            <a:r>
              <a:rPr lang="en-US" sz="1400" dirty="0" err="1" smtClean="0"/>
              <a:t>bussens</a:t>
            </a:r>
            <a:r>
              <a:rPr lang="en-US" sz="1400" dirty="0" smtClean="0"/>
              <a:t> </a:t>
            </a:r>
            <a:r>
              <a:rPr lang="en-US" sz="1400" dirty="0" err="1" smtClean="0"/>
              <a:t>kapasitet</a:t>
            </a:r>
            <a:r>
              <a:rPr lang="en-US" sz="1400" dirty="0" smtClean="0"/>
              <a:t>, </a:t>
            </a:r>
            <a:r>
              <a:rPr lang="en-US" sz="1400" dirty="0" err="1" smtClean="0"/>
              <a:t>varme</a:t>
            </a:r>
            <a:r>
              <a:rPr lang="en-US" sz="1400" dirty="0" smtClean="0"/>
              <a:t> </a:t>
            </a:r>
            <a:r>
              <a:rPr lang="en-US" sz="1400" dirty="0" err="1" smtClean="0"/>
              <a:t>og</a:t>
            </a:r>
            <a:r>
              <a:rPr lang="en-US" sz="1400" dirty="0" smtClean="0"/>
              <a:t> </a:t>
            </a:r>
            <a:r>
              <a:rPr lang="en-US" sz="1400" dirty="0" err="1" smtClean="0"/>
              <a:t>generelle</a:t>
            </a:r>
            <a:r>
              <a:rPr lang="en-US" sz="1400" dirty="0" smtClean="0"/>
              <a:t> </a:t>
            </a:r>
            <a:r>
              <a:rPr lang="en-US" sz="1400" dirty="0" err="1" smtClean="0"/>
              <a:t>egenskaper</a:t>
            </a:r>
            <a:r>
              <a:rPr lang="en-US" sz="1400" dirty="0" smtClean="0"/>
              <a:t> for å </a:t>
            </a:r>
            <a:r>
              <a:rPr lang="en-US" sz="1400" dirty="0" err="1" smtClean="0"/>
              <a:t>klare</a:t>
            </a:r>
            <a:r>
              <a:rPr lang="en-US" sz="1400" dirty="0" smtClean="0"/>
              <a:t> </a:t>
            </a:r>
            <a:r>
              <a:rPr lang="en-US" sz="1400" dirty="0" err="1" smtClean="0"/>
              <a:t>ruten</a:t>
            </a:r>
            <a:r>
              <a:rPr lang="en-US" sz="1400" dirty="0" smtClean="0"/>
              <a:t>.  </a:t>
            </a:r>
            <a:endParaRPr lang="en-US" sz="1400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85750" y="415925"/>
            <a:ext cx="7527925" cy="463550"/>
          </a:xfrm>
        </p:spPr>
        <p:txBody>
          <a:bodyPr/>
          <a:lstStyle/>
          <a:p>
            <a:r>
              <a:rPr lang="nb-NO" dirty="0" smtClean="0"/>
              <a:t>Spørsmål 1: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32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9701" y="1226821"/>
            <a:ext cx="7582719" cy="48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173038" indent="-173038">
              <a:spcAft>
                <a:spcPts val="2400"/>
              </a:spcAft>
            </a:pPr>
            <a:r>
              <a:rPr lang="en-US" sz="1600" dirty="0" err="1" smtClean="0">
                <a:latin typeface="Calibri" panose="020F0502020204030204" pitchFamily="34" charset="0"/>
              </a:rPr>
              <a:t>Igjen</a:t>
            </a:r>
            <a:r>
              <a:rPr lang="en-US" sz="1600" dirty="0" smtClean="0">
                <a:latin typeface="Calibri" panose="020F0502020204030204" pitchFamily="34" charset="0"/>
              </a:rPr>
              <a:t>, her </a:t>
            </a:r>
            <a:r>
              <a:rPr lang="en-US" sz="1600" dirty="0" err="1" smtClean="0">
                <a:latin typeface="Calibri" panose="020F0502020204030204" pitchFamily="34" charset="0"/>
              </a:rPr>
              <a:t>mener</a:t>
            </a:r>
            <a:r>
              <a:rPr lang="en-US" sz="1600" dirty="0" smtClean="0">
                <a:latin typeface="Calibri" panose="020F0502020204030204" pitchFamily="34" charset="0"/>
              </a:rPr>
              <a:t> vi at den </a:t>
            </a:r>
            <a:r>
              <a:rPr lang="en-US" sz="1600" dirty="0" err="1" smtClean="0">
                <a:latin typeface="Calibri" panose="020F0502020204030204" pitchFamily="34" charset="0"/>
              </a:rPr>
              <a:t>gode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tråden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gjennom</a:t>
            </a:r>
            <a:r>
              <a:rPr lang="en-US" sz="1600" dirty="0" smtClean="0">
                <a:latin typeface="Calibri" panose="020F0502020204030204" pitchFamily="34" charset="0"/>
              </a:rPr>
              <a:t> hele </a:t>
            </a:r>
            <a:r>
              <a:rPr lang="en-US" sz="1600" dirty="0" err="1" smtClean="0">
                <a:latin typeface="Calibri" panose="020F0502020204030204" pitchFamily="34" charset="0"/>
              </a:rPr>
              <a:t>prosjektet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planlegging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2400"/>
              </a:spcAft>
              <a:buFontTx/>
              <a:buChar char="-"/>
            </a:pPr>
            <a:r>
              <a:rPr lang="en-US" sz="1600" dirty="0" err="1" smtClean="0">
                <a:latin typeface="Calibri" panose="020F0502020204030204" pitchFamily="34" charset="0"/>
              </a:rPr>
              <a:t>Rutenett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2400"/>
              </a:spcAft>
              <a:buFontTx/>
              <a:buChar char="-"/>
            </a:pPr>
            <a:r>
              <a:rPr lang="en-US" sz="1600" dirty="0" err="1" smtClean="0">
                <a:latin typeface="Calibri" panose="020F0502020204030204" pitchFamily="34" charset="0"/>
              </a:rPr>
              <a:t>Tidstabell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2400"/>
              </a:spcAft>
              <a:buFontTx/>
              <a:buChar char="-"/>
            </a:pPr>
            <a:r>
              <a:rPr lang="en-US" sz="1600" dirty="0" err="1" smtClean="0">
                <a:latin typeface="Calibri" panose="020F0502020204030204" pitchFamily="34" charset="0"/>
              </a:rPr>
              <a:t>Høyde</a:t>
            </a:r>
            <a:r>
              <a:rPr lang="en-US" sz="1600" dirty="0" smtClean="0">
                <a:latin typeface="Calibri" panose="020F0502020204030204" pitchFamily="34" charset="0"/>
              </a:rPr>
              <a:t> / </a:t>
            </a:r>
            <a:r>
              <a:rPr lang="en-US" sz="1600" dirty="0" err="1" smtClean="0">
                <a:latin typeface="Calibri" panose="020F0502020204030204" pitchFamily="34" charset="0"/>
              </a:rPr>
              <a:t>typografi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2400"/>
              </a:spcAft>
              <a:buFontTx/>
              <a:buChar char="-"/>
            </a:pPr>
            <a:r>
              <a:rPr lang="en-US" sz="1600" dirty="0" err="1" smtClean="0">
                <a:latin typeface="Calibri" panose="020F0502020204030204" pitchFamily="34" charset="0"/>
              </a:rPr>
              <a:t>Antall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stopp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err="1" smtClean="0">
                <a:latin typeface="Calibri" panose="020F0502020204030204" pitchFamily="34" charset="0"/>
              </a:rPr>
              <a:t>Ladesystemer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allerede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nå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godt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gjennomprøvd</a:t>
            </a:r>
            <a:r>
              <a:rPr lang="en-US" sz="1600" dirty="0" smtClean="0">
                <a:latin typeface="Calibri" panose="020F0502020204030204" pitchFamily="34" charset="0"/>
              </a:rPr>
              <a:t> I </a:t>
            </a:r>
            <a:r>
              <a:rPr lang="en-US" sz="1600" dirty="0" err="1" smtClean="0">
                <a:latin typeface="Calibri" panose="020F0502020204030204" pitchFamily="34" charset="0"/>
              </a:rPr>
              <a:t>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rekke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Europeiske</a:t>
            </a:r>
            <a:r>
              <a:rPr lang="en-US" sz="1600" dirty="0" smtClean="0">
                <a:latin typeface="Calibri" panose="020F0502020204030204" pitchFamily="34" charset="0"/>
              </a:rPr>
              <a:t> byer. Vi </a:t>
            </a:r>
            <a:r>
              <a:rPr lang="en-US" sz="1600" dirty="0" err="1" smtClean="0">
                <a:latin typeface="Calibri" panose="020F0502020204030204" pitchFamily="34" charset="0"/>
              </a:rPr>
              <a:t>mener</a:t>
            </a:r>
            <a:r>
              <a:rPr lang="en-US" sz="1600" dirty="0" smtClean="0">
                <a:latin typeface="Calibri" panose="020F0502020204030204" pitchFamily="34" charset="0"/>
              </a:rPr>
              <a:t> at å </a:t>
            </a:r>
            <a:r>
              <a:rPr lang="en-US" sz="1600" dirty="0" err="1" smtClean="0">
                <a:latin typeface="Calibri" panose="020F0502020204030204" pitchFamily="34" charset="0"/>
              </a:rPr>
              <a:t>kjøre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på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systemer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som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fungerer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og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som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har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gode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referanser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det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riktige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r>
              <a:rPr lang="en-US" sz="1600" dirty="0" err="1" smtClean="0">
                <a:latin typeface="Calibri" panose="020F0502020204030204" pitchFamily="34" charset="0"/>
              </a:rPr>
              <a:t>Både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Schunk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og</a:t>
            </a:r>
            <a:r>
              <a:rPr lang="en-US" sz="1600" dirty="0" smtClean="0">
                <a:latin typeface="Calibri" panose="020F0502020204030204" pitchFamily="34" charset="0"/>
              </a:rPr>
              <a:t> Siemens </a:t>
            </a:r>
            <a:r>
              <a:rPr lang="en-US" sz="1600" dirty="0" err="1" smtClean="0">
                <a:latin typeface="Calibri" panose="020F0502020204030204" pitchFamily="34" charset="0"/>
              </a:rPr>
              <a:t>har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løsninger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og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ikke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minst</a:t>
            </a:r>
            <a:r>
              <a:rPr lang="en-US" sz="1600" dirty="0" smtClean="0">
                <a:latin typeface="Calibri" panose="020F0502020204030204" pitchFamily="34" charset="0"/>
              </a:rPr>
              <a:t> support </a:t>
            </a:r>
            <a:r>
              <a:rPr lang="en-US" sz="1600" dirty="0" err="1" smtClean="0">
                <a:latin typeface="Calibri" panose="020F0502020204030204" pitchFamily="34" charset="0"/>
              </a:rPr>
              <a:t>som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gjør</a:t>
            </a:r>
            <a:r>
              <a:rPr lang="en-US" sz="1600" dirty="0" smtClean="0">
                <a:latin typeface="Calibri" panose="020F0502020204030204" pitchFamily="34" charset="0"/>
              </a:rPr>
              <a:t> at diverse </a:t>
            </a:r>
            <a:r>
              <a:rPr lang="en-US" sz="1600" dirty="0" err="1" smtClean="0">
                <a:latin typeface="Calibri" panose="020F0502020204030204" pitchFamily="34" charset="0"/>
              </a:rPr>
              <a:t>utfordringer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håndteres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uten</a:t>
            </a:r>
            <a:r>
              <a:rPr lang="en-US" sz="1600" dirty="0" smtClean="0">
                <a:latin typeface="Calibri" panose="020F0502020204030204" pitchFamily="34" charset="0"/>
              </a:rPr>
              <a:t> å </a:t>
            </a:r>
            <a:r>
              <a:rPr lang="en-US" sz="1600" dirty="0" err="1" smtClean="0">
                <a:latin typeface="Calibri" panose="020F0502020204030204" pitchFamily="34" charset="0"/>
              </a:rPr>
              <a:t>måtte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gå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på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bekostning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av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passasjerer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r>
              <a:rPr lang="en-US" sz="1600" dirty="0" err="1" smtClean="0">
                <a:latin typeface="Calibri" panose="020F0502020204030204" pitchFamily="34" charset="0"/>
              </a:rPr>
              <a:t>Testene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nå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som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nå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skal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gjennomføres</a:t>
            </a:r>
            <a:r>
              <a:rPr lang="en-US" sz="1600" dirty="0" smtClean="0">
                <a:latin typeface="Calibri" panose="020F0502020204030204" pitchFamily="34" charset="0"/>
              </a:rPr>
              <a:t> I Oslo, med (for </a:t>
            </a:r>
            <a:r>
              <a:rPr lang="en-US" sz="1600" dirty="0" err="1" smtClean="0">
                <a:latin typeface="Calibri" panose="020F0502020204030204" pitchFamily="34" charset="0"/>
              </a:rPr>
              <a:t>vår</a:t>
            </a:r>
            <a:r>
              <a:rPr lang="en-US" sz="1600" dirty="0" smtClean="0">
                <a:latin typeface="Calibri" panose="020F0502020204030204" pitchFamily="34" charset="0"/>
              </a:rPr>
              <a:t> del) to </a:t>
            </a:r>
            <a:r>
              <a:rPr lang="en-US" sz="1600" dirty="0" err="1" smtClean="0">
                <a:latin typeface="Calibri" panose="020F0502020204030204" pitchFamily="34" charset="0"/>
              </a:rPr>
              <a:t>ulike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ladesystemer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blir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læringskurve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og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noe</a:t>
            </a:r>
            <a:r>
              <a:rPr lang="en-US" sz="1600" dirty="0" smtClean="0">
                <a:latin typeface="Calibri" panose="020F0502020204030204" pitchFamily="34" charset="0"/>
              </a:rPr>
              <a:t> å </a:t>
            </a:r>
            <a:r>
              <a:rPr lang="en-US" sz="1600" dirty="0" err="1" smtClean="0">
                <a:latin typeface="Calibri" panose="020F0502020204030204" pitchFamily="34" charset="0"/>
              </a:rPr>
              <a:t>bygge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videre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på</a:t>
            </a:r>
            <a:r>
              <a:rPr lang="en-US" sz="1600" dirty="0" smtClean="0">
                <a:latin typeface="Calibri" panose="020F0502020204030204" pitchFamily="34" charset="0"/>
              </a:rPr>
              <a:t>! </a:t>
            </a:r>
            <a:r>
              <a:rPr lang="en-US" sz="1600" dirty="0" err="1" smtClean="0">
                <a:latin typeface="Calibri" panose="020F0502020204030204" pitchFamily="34" charset="0"/>
              </a:rPr>
              <a:t>Vår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kalre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holdinger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er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pantograf-ladestasjoner</a:t>
            </a:r>
            <a:r>
              <a:rPr lang="en-US" sz="1600" dirty="0" smtClean="0">
                <a:latin typeface="Calibri" panose="020F0502020204030204" pitchFamily="34" charset="0"/>
              </a:rPr>
              <a:t> I </a:t>
            </a:r>
            <a:r>
              <a:rPr lang="en-US" sz="1600" dirty="0" err="1" smtClean="0">
                <a:latin typeface="Calibri" panose="020F0502020204030204" pitchFamily="34" charset="0"/>
              </a:rPr>
              <a:t>byen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og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nattlading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på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depoet</a:t>
            </a:r>
            <a:r>
              <a:rPr lang="en-US" sz="1600" dirty="0" smtClean="0">
                <a:latin typeface="Calibri" panose="020F0502020204030204" pitchFamily="34" charset="0"/>
              </a:rPr>
              <a:t> under </a:t>
            </a:r>
            <a:r>
              <a:rPr lang="en-US" sz="1600" dirty="0" err="1" smtClean="0">
                <a:latin typeface="Calibri" panose="020F0502020204030204" pitchFamily="34" charset="0"/>
              </a:rPr>
              <a:t>nattens</a:t>
            </a:r>
            <a:r>
              <a:rPr lang="en-US" sz="1600" dirty="0" smtClean="0">
                <a:latin typeface="Calibri" panose="020F0502020204030204" pitchFamily="34" charset="0"/>
              </a:rPr>
              <a:t> timer.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288925"/>
            <a:ext cx="2031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 smtClean="0">
                <a:latin typeface="Calibri" panose="020F0502020204030204" pitchFamily="34" charset="0"/>
              </a:rPr>
              <a:t>Spørsmål</a:t>
            </a:r>
            <a:r>
              <a:rPr lang="de-DE" sz="2000" dirty="0" smtClean="0">
                <a:latin typeface="Calibri" panose="020F0502020204030204" pitchFamily="34" charset="0"/>
              </a:rPr>
              <a:t> 2	</a:t>
            </a:r>
            <a:endParaRPr lang="pl-P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41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94360" y="518160"/>
            <a:ext cx="128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Spørsmål 3: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77240" y="1409700"/>
            <a:ext cx="84156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Hvem som skal eie bussene ønsker ikke vi som leverandør å legge oss opp i. Men når</a:t>
            </a:r>
          </a:p>
          <a:p>
            <a:r>
              <a:rPr lang="nb-NO" dirty="0"/>
              <a:t>d</a:t>
            </a:r>
            <a:r>
              <a:rPr lang="nb-NO" dirty="0" smtClean="0"/>
              <a:t>et gjelder pantograf-ladestasjoner så mener vi at også dette bør være byens ansvar.</a:t>
            </a:r>
          </a:p>
          <a:p>
            <a:r>
              <a:rPr lang="nb-NO" dirty="0" smtClean="0"/>
              <a:t>Det er jo slik at dette blir satt opp på ulike steder i byen, og det skal være en klar ramme</a:t>
            </a:r>
          </a:p>
          <a:p>
            <a:r>
              <a:rPr lang="nb-NO" dirty="0" smtClean="0"/>
              <a:t>på utseende, funksjonalitet og type.  Elektriske busser er fremtiden innen kollektiv-</a:t>
            </a:r>
          </a:p>
          <a:p>
            <a:r>
              <a:rPr lang="nb-NO" dirty="0" smtClean="0"/>
              <a:t>trafikk i de store byene, og det vil være særdeles rart å ha korte anbud. Det som kan</a:t>
            </a:r>
          </a:p>
          <a:p>
            <a:r>
              <a:rPr lang="nb-NO" dirty="0" smtClean="0"/>
              <a:t>endres med tiden er type batterier, og vi som leverandør kan få spørsmålet om </a:t>
            </a:r>
          </a:p>
          <a:p>
            <a:r>
              <a:rPr lang="nb-NO" dirty="0" smtClean="0"/>
              <a:t>nåværende batterier kan byttes ut med batterier som innehar større kapasitet. Bussen</a:t>
            </a:r>
          </a:p>
          <a:p>
            <a:r>
              <a:rPr lang="nb-NO" dirty="0"/>
              <a:t>i</a:t>
            </a:r>
            <a:r>
              <a:rPr lang="nb-NO" dirty="0" smtClean="0"/>
              <a:t> seg selv vil være uforandret.   Vennligst se min slide lengre bak i presentasjonen </a:t>
            </a:r>
          </a:p>
          <a:p>
            <a:r>
              <a:rPr lang="nb-NO" dirty="0" smtClean="0"/>
              <a:t>vedrørende ladetider.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97180" y="533400"/>
            <a:ext cx="75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Annet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41020" y="1546860"/>
            <a:ext cx="8564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Vi mener at innen år 2025 er så mye som 50 % av vår kapasitet låst til nettopp elektriske</a:t>
            </a:r>
          </a:p>
          <a:p>
            <a:r>
              <a:rPr lang="nb-NO" dirty="0"/>
              <a:t>b</a:t>
            </a:r>
            <a:r>
              <a:rPr lang="nb-NO" dirty="0" smtClean="0"/>
              <a:t>usser. Vi har produsert og testet ut elektriske busser i Europa siden 2009, og har nå mer </a:t>
            </a:r>
          </a:p>
          <a:p>
            <a:r>
              <a:rPr lang="nb-NO" dirty="0"/>
              <a:t>e</a:t>
            </a:r>
            <a:r>
              <a:rPr lang="nb-NO" dirty="0" smtClean="0"/>
              <a:t>nn to millioner kjørte kilometere med våre produkter. Herunder ladeteknologi som </a:t>
            </a:r>
            <a:r>
              <a:rPr lang="nb-NO" dirty="0" err="1" smtClean="0"/>
              <a:t>plug</a:t>
            </a:r>
            <a:r>
              <a:rPr lang="nb-NO" dirty="0" smtClean="0"/>
              <a:t>-</a:t>
            </a:r>
          </a:p>
          <a:p>
            <a:r>
              <a:rPr lang="nb-NO" dirty="0" smtClean="0"/>
              <a:t>In, pantograf (fra to ulike leverandører), og induksjonslading.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94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Det</a:t>
            </a:r>
            <a:r>
              <a:rPr lang="de-DE" dirty="0" smtClean="0"/>
              <a:t> er et </a:t>
            </a:r>
            <a:r>
              <a:rPr lang="de-DE" dirty="0" err="1" smtClean="0"/>
              <a:t>økt</a:t>
            </a:r>
            <a:r>
              <a:rPr lang="de-DE" dirty="0" smtClean="0"/>
              <a:t> </a:t>
            </a:r>
            <a:r>
              <a:rPr lang="de-DE" dirty="0" err="1" smtClean="0"/>
              <a:t>marked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elektriske</a:t>
            </a:r>
            <a:r>
              <a:rPr lang="de-DE" dirty="0" smtClean="0"/>
              <a:t> </a:t>
            </a:r>
            <a:r>
              <a:rPr lang="de-DE" dirty="0" err="1" smtClean="0"/>
              <a:t>busser</a:t>
            </a:r>
            <a:endParaRPr lang="pl-PL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11985420"/>
              </p:ext>
            </p:extLst>
          </p:nvPr>
        </p:nvGraphicFramePr>
        <p:xfrm>
          <a:off x="340241" y="1648046"/>
          <a:ext cx="8548577" cy="444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285750" y="0"/>
            <a:ext cx="7572375" cy="9794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de-DE" altLang="pl-PL" dirty="0" err="1" smtClean="0">
                <a:solidFill>
                  <a:srgbClr val="7F7F7F"/>
                </a:solidFill>
                <a:latin typeface="Calibri Light" pitchFamily="34" charset="0"/>
              </a:rPr>
              <a:t>Markededs-utvilking</a:t>
            </a:r>
            <a:endParaRPr lang="pl-PL" altLang="pl-PL" dirty="0" smtClean="0">
              <a:solidFill>
                <a:srgbClr val="7F7F7F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\\Solaris_pl\bolechowo\Marketing\WSPOLNY\_ZDJĘCIA\_PRESS_PHOTOS\Solaris Urbino 12 electric\Solaris_Urbino_12_electric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07" t="15426" r="12707" b="9913"/>
          <a:stretch/>
        </p:blipFill>
        <p:spPr bwMode="auto">
          <a:xfrm>
            <a:off x="5329061" y="3757976"/>
            <a:ext cx="3600000" cy="21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alzburg, trolleybus Solaris Trollino 18 AC # 323"/>
          <p:cNvPicPr>
            <a:picLocks noChangeAspect="1" noChangeArrowheads="1"/>
          </p:cNvPicPr>
          <p:nvPr/>
        </p:nvPicPr>
        <p:blipFill rotWithShape="1">
          <a:blip r:embed="rId4" cstate="print"/>
          <a:srcRect l="10592" r="7563"/>
          <a:stretch/>
        </p:blipFill>
        <p:spPr bwMode="auto">
          <a:xfrm>
            <a:off x="5329688" y="1417952"/>
            <a:ext cx="3600000" cy="2195585"/>
          </a:xfrm>
          <a:prstGeom prst="rect">
            <a:avLst/>
          </a:prstGeom>
          <a:noFill/>
        </p:spPr>
      </p:pic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139700" y="1213532"/>
            <a:ext cx="5041900" cy="508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Ele</a:t>
            </a:r>
            <a:r>
              <a:rPr lang="nb-NO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ktrisk</a:t>
            </a:r>
            <a:r>
              <a:rPr lang="nb-NO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 mobilitet for oss er: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Hybrid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busser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Plug-in hybrid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busser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Trolleybusser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Hybrid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trolleybusser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Batteri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 busser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1257300" lvl="2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Lading over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natt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1257300" lvl="2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Konduktiv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 lading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1257300" lvl="2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Induktiv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 lading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1257300" lvl="2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/>
              </a:rPr>
              <a:t>Brenselcelle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79556" y="0"/>
            <a:ext cx="7227745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latin typeface="PT Sans Narrow"/>
                <a:ea typeface="+mj-ea"/>
                <a:cs typeface="+mj-cs"/>
              </a:rPr>
              <a:t>H</a:t>
            </a:r>
            <a:r>
              <a:rPr lang="nb-NO" dirty="0" err="1" smtClean="0">
                <a:latin typeface="PT Sans Narrow"/>
                <a:ea typeface="+mj-ea"/>
                <a:cs typeface="+mj-cs"/>
              </a:rPr>
              <a:t>vordan</a:t>
            </a:r>
            <a:r>
              <a:rPr lang="nb-NO" dirty="0" smtClean="0">
                <a:latin typeface="PT Sans Narrow"/>
                <a:ea typeface="+mj-ea"/>
                <a:cs typeface="+mj-cs"/>
              </a:rPr>
              <a:t> definere en elektrisk buss</a:t>
            </a:r>
            <a:r>
              <a:rPr lang="pl-PL" dirty="0" smtClean="0">
                <a:latin typeface="PT Sans Narrow"/>
                <a:ea typeface="+mj-ea"/>
                <a:cs typeface="+mj-cs"/>
              </a:rPr>
              <a:t>?</a:t>
            </a:r>
            <a:endParaRPr lang="en-US" dirty="0">
              <a:latin typeface="PT Sans Narrow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2864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06388" y="1224508"/>
            <a:ext cx="1330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Drivlinjer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6388" y="1814342"/>
            <a:ext cx="851697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S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entral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motor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Velprøvet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teknologi</a:t>
            </a:r>
            <a:endParaRPr lang="pl-PL" b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Enkel å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vedlikeholde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,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med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lett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tilgjengelighet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</a:br>
            <a:endParaRPr lang="de-DE" b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Elektrisk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drivaksel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ZF AVE 130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Motorer</a:t>
            </a:r>
            <a:r>
              <a:rPr lang="de-D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integrert</a:t>
            </a:r>
            <a:r>
              <a:rPr lang="de-D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i </a:t>
            </a:r>
            <a:r>
              <a:rPr lang="de-DE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akselen</a:t>
            </a:r>
            <a:endParaRPr lang="de-DE" b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Ingen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plassutnyttelse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i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passasjerområdet</a:t>
            </a:r>
            <a:endParaRPr lang="pl-PL" b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Lav vekt</a:t>
            </a:r>
            <a:endParaRPr lang="de-DE" b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sp>
        <p:nvSpPr>
          <p:cNvPr id="2" name="AutoShape 2" descr="http://www.verkehr-bs.de/uploads/pics/E12_Ladesta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10896600" cy="72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sp>
        <p:nvSpPr>
          <p:cNvPr id="5" name="AutoShape 4" descr="http://www.verkehr-bs.de/uploads/pics/E12_Ladestation.jpg"/>
          <p:cNvSpPr>
            <a:spLocks noChangeAspect="1" noChangeArrowheads="1"/>
          </p:cNvSpPr>
          <p:nvPr/>
        </p:nvSpPr>
        <p:spPr bwMode="auto">
          <a:xfrm>
            <a:off x="215900" y="15875"/>
            <a:ext cx="10896600" cy="72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pic>
        <p:nvPicPr>
          <p:cNvPr id="2053" name="Picture 5" descr="http://phototrans.eu/images/photos/original/211/6484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35"/>
          <a:stretch/>
        </p:blipFill>
        <p:spPr bwMode="auto">
          <a:xfrm>
            <a:off x="5230997" y="3649662"/>
            <a:ext cx="3600000" cy="23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tlt.pl/images/ntr/silni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 b="8608"/>
          <a:stretch/>
        </p:blipFill>
        <p:spPr bwMode="auto">
          <a:xfrm>
            <a:off x="5230997" y="1455340"/>
            <a:ext cx="3600000" cy="20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379556" y="0"/>
            <a:ext cx="7227745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latin typeface="PT Sans Narrow"/>
                <a:ea typeface="+mj-ea"/>
                <a:cs typeface="+mj-cs"/>
              </a:rPr>
              <a:t>Sp</a:t>
            </a:r>
            <a:r>
              <a:rPr lang="nb-NO" dirty="0" err="1" smtClean="0">
                <a:latin typeface="PT Sans Narrow"/>
                <a:ea typeface="+mj-ea"/>
                <a:cs typeface="+mj-cs"/>
              </a:rPr>
              <a:t>esifiksjon</a:t>
            </a:r>
            <a:endParaRPr lang="en-US" dirty="0">
              <a:latin typeface="PT Sans Narrow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545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///C:/Users/baguette_s/Desktop/E12_Ladest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/>
          <a:stretch/>
        </p:blipFill>
        <p:spPr bwMode="auto">
          <a:xfrm>
            <a:off x="5237989" y="3875317"/>
            <a:ext cx="3600000" cy="21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06388" y="1120599"/>
            <a:ext cx="3179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Eksterne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ladesystemer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6389" y="1670925"/>
            <a:ext cx="4805672" cy="500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Plug-in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lader</a:t>
            </a:r>
            <a:endParaRPr lang="de-DE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16–88 kW </a:t>
            </a:r>
            <a: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/>
            </a:r>
            <a:b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</a:br>
            <a: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(</a:t>
            </a:r>
            <a:r>
              <a:rPr lang="de-DE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begrensninger</a:t>
            </a:r>
            <a: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i </a:t>
            </a:r>
            <a:r>
              <a:rPr lang="de-DE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tilgjengelig</a:t>
            </a:r>
            <a: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ladekabel</a:t>
            </a:r>
            <a:r>
              <a:rPr lang="de-DE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Konduktiv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lading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b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</a:br>
            <a:r>
              <a:rPr lang="de-D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med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pantograf</a:t>
            </a:r>
            <a:endParaRPr lang="de-DE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200–450 kW </a:t>
            </a:r>
            <a:endParaRPr lang="de-DE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To</a:t>
            </a:r>
            <a: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systemer</a:t>
            </a:r>
            <a: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:</a:t>
            </a:r>
            <a:endParaRPr lang="de-DE" sz="2000" b="0" dirty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Schunk Smart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lading</a:t>
            </a:r>
            <a:r>
              <a:rPr lang="de-D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</a:t>
            </a:r>
            <a:r>
              <a:rPr lang="de-D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/Siemens</a:t>
            </a:r>
            <a:endParaRPr lang="de-DE" b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Solaris </a:t>
            </a:r>
            <a: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(</a:t>
            </a:r>
            <a:r>
              <a:rPr lang="de-D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med</a:t>
            </a:r>
            <a:r>
              <a:rPr lang="de-DE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 Eko </a:t>
            </a:r>
            <a:r>
              <a:rPr lang="de-DE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Energetyka)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Induktiv </a:t>
            </a:r>
            <a:r>
              <a:rPr lang="de-D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lading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200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kW 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Bombardier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18"/>
                <a:ea typeface="PT Sans Narrow" panose="020B0506020203020204" pitchFamily="34" charset="-18"/>
              </a:rPr>
              <a:t>Primove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  <a:p>
            <a:pPr marL="630238" lvl="1" indent="-173038">
              <a:spcAft>
                <a:spcPts val="600"/>
              </a:spcAft>
              <a:buFont typeface="Wingdings" pitchFamily="2" charset="2"/>
              <a:buChar char="§"/>
            </a:pPr>
            <a:endParaRPr lang="de-DE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pic>
        <p:nvPicPr>
          <p:cNvPr id="4098" name="Picture 2" descr="http://www.samochodyelektryczne.org/img/solaris_urbino_89_le_electric/zoom/solaris_urbino_89_le_electric_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1498" y="1814342"/>
            <a:ext cx="3600000" cy="1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ww.verkehr-bs.de/uploads/pics/E12_Ladesta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10896600" cy="72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sp>
        <p:nvSpPr>
          <p:cNvPr id="5" name="AutoShape 4" descr="http://www.verkehr-bs.de/uploads/pics/E12_Ladestation.jpg"/>
          <p:cNvSpPr>
            <a:spLocks noChangeAspect="1" noChangeArrowheads="1"/>
          </p:cNvSpPr>
          <p:nvPr/>
        </p:nvSpPr>
        <p:spPr bwMode="auto">
          <a:xfrm>
            <a:off x="215900" y="15875"/>
            <a:ext cx="10896600" cy="72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T Sans Narrow" panose="020B0506020203020204" pitchFamily="34" charset="-18"/>
              <a:ea typeface="PT Sans Narrow" panose="020B0506020203020204" pitchFamily="34" charset="-18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379556" y="0"/>
            <a:ext cx="7227745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latin typeface="PT Sans Narrow"/>
                <a:ea typeface="+mj-ea"/>
                <a:cs typeface="+mj-cs"/>
              </a:rPr>
              <a:t>Spe</a:t>
            </a:r>
            <a:r>
              <a:rPr lang="nb-NO" dirty="0" err="1" smtClean="0">
                <a:latin typeface="PT Sans Narrow"/>
                <a:ea typeface="+mj-ea"/>
                <a:cs typeface="+mj-cs"/>
              </a:rPr>
              <a:t>sifikasjoner</a:t>
            </a:r>
            <a:endParaRPr lang="en-US" dirty="0">
              <a:latin typeface="PT Sans Narrow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38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r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r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9671</TotalTime>
  <Words>833</Words>
  <Application>Microsoft Office PowerPoint</Application>
  <PresentationFormat>Skjermfremvisning (4:3)</PresentationFormat>
  <Paragraphs>185</Paragraphs>
  <Slides>16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2_Start</vt:lpstr>
      <vt:lpstr>1_Start</vt:lpstr>
      <vt:lpstr>Microsoft Excel 97-2003-regneark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huevo</dc:creator>
  <cp:lastModifiedBy>Sverre Skaar</cp:lastModifiedBy>
  <cp:revision>1040</cp:revision>
  <cp:lastPrinted>2015-02-03T16:29:29Z</cp:lastPrinted>
  <dcterms:created xsi:type="dcterms:W3CDTF">2013-04-04T11:09:31Z</dcterms:created>
  <dcterms:modified xsi:type="dcterms:W3CDTF">2017-02-13T12:59:31Z</dcterms:modified>
</cp:coreProperties>
</file>