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1C70"/>
    <a:srgbClr val="908EB8"/>
    <a:srgbClr val="6D6D6D"/>
    <a:srgbClr val="4F4F4F"/>
    <a:srgbClr val="4B4B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28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0F79D-1263-48FB-8931-290C3BEE64B7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E708D-8EFF-48DB-9E0D-0D1A5E4A5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5" descr="nettbuss_symbol_hvit.gif"/>
          <p:cNvPicPr>
            <a:picLocks noChangeAspect="1"/>
          </p:cNvPicPr>
          <p:nvPr userDrawn="1"/>
        </p:nvPicPr>
        <p:blipFill>
          <a:blip r:embed="rId2" cstate="screen">
            <a:alphaModFix amt="10000"/>
          </a:blip>
          <a:srcRect/>
          <a:stretch>
            <a:fillRect/>
          </a:stretch>
        </p:blipFill>
        <p:spPr bwMode="auto">
          <a:xfrm>
            <a:off x="2786051" y="1395419"/>
            <a:ext cx="3571900" cy="363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048" y="2326635"/>
            <a:ext cx="7556376" cy="45429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600" y="2782270"/>
            <a:ext cx="7556824" cy="40689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1600" y="3833911"/>
            <a:ext cx="1652168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31600" y="3491631"/>
            <a:ext cx="7556824" cy="359891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Forfatter</a:t>
            </a:r>
            <a:endParaRPr lang="nb-NO" noProof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44829" y="2039419"/>
            <a:ext cx="7542000" cy="0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46000" y="4480545"/>
            <a:ext cx="7542000" cy="0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ettbuss_ppt_mal_skisse_logo_s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5400000">
            <a:off x="1763243" y="352151"/>
            <a:ext cx="420589" cy="2291907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100">
                <a:solidFill>
                  <a:srgbClr val="201C70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00">
                <a:solidFill>
                  <a:srgbClr val="201C70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derside -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use slide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2725201"/>
            <a:ext cx="9144000" cy="847816"/>
          </a:xfrm>
        </p:spPr>
        <p:txBody>
          <a:bodyPr anchor="t"/>
          <a:lstStyle>
            <a:lvl1pPr algn="ctr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plakat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5" descr="nettbuss_symbol_hvit.gif"/>
          <p:cNvPicPr>
            <a:picLocks noChangeAspect="1"/>
          </p:cNvPicPr>
          <p:nvPr userDrawn="1"/>
        </p:nvPicPr>
        <p:blipFill>
          <a:blip r:embed="rId2" cstate="screen">
            <a:alphaModFix amt="10000"/>
          </a:blip>
          <a:srcRect/>
          <a:stretch>
            <a:fillRect/>
          </a:stretch>
        </p:blipFill>
        <p:spPr bwMode="auto">
          <a:xfrm>
            <a:off x="2786051" y="1395419"/>
            <a:ext cx="3571900" cy="363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2725201"/>
            <a:ext cx="9144000" cy="777600"/>
          </a:xfrm>
        </p:spPr>
        <p:txBody>
          <a:bodyPr anchor="ctr"/>
          <a:lstStyle>
            <a:lvl1pPr algn="ctr">
              <a:defRPr sz="3200" b="0">
                <a:solidFill>
                  <a:schemeClr val="bg1"/>
                </a:solidFill>
                <a:latin typeface="Segoe Print" pitchFamily="2" charset="0"/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600" y="1573200"/>
            <a:ext cx="3524376" cy="4554000"/>
          </a:xfrm>
        </p:spPr>
        <p:txBody>
          <a:bodyPr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33200" y="1573200"/>
            <a:ext cx="3747600" cy="4554000"/>
          </a:xfrm>
        </p:spPr>
        <p:txBody>
          <a:bodyPr tIns="1620000"/>
          <a:lstStyle>
            <a:lvl1pPr algn="ctr">
              <a:buNone/>
              <a:defRPr/>
            </a:lvl1pPr>
          </a:lstStyle>
          <a:p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1600" y="1573200"/>
            <a:ext cx="3744000" cy="45540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73200"/>
            <a:ext cx="3744000" cy="45540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00" y="1556792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600" y="2276873"/>
            <a:ext cx="3744000" cy="38492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6792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3"/>
            <a:ext cx="3744000" cy="38492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1600" y="619199"/>
            <a:ext cx="7556824" cy="784800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00" y="1573200"/>
            <a:ext cx="7556824" cy="4554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000" y="6462000"/>
            <a:ext cx="6894352" cy="2412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  <p:pic>
        <p:nvPicPr>
          <p:cNvPr id="10" name="Picture 9" descr="ny_logo_ppt_topp.png"/>
          <p:cNvPicPr>
            <a:picLocks noChangeAspect="1"/>
          </p:cNvPicPr>
          <p:nvPr/>
        </p:nvPicPr>
        <p:blipFill>
          <a:blip r:embed="rId12" cstate="print"/>
          <a:srcRect t="29288"/>
          <a:stretch>
            <a:fillRect/>
          </a:stretch>
        </p:blipFill>
        <p:spPr>
          <a:xfrm>
            <a:off x="6974767" y="0"/>
            <a:ext cx="2188283" cy="45257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846000" y="529628"/>
            <a:ext cx="7542000" cy="0"/>
          </a:xfrm>
          <a:prstGeom prst="line">
            <a:avLst/>
          </a:prstGeom>
          <a:ln>
            <a:solidFill>
              <a:srgbClr val="908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46000" y="6404188"/>
            <a:ext cx="7542000" cy="0"/>
          </a:xfrm>
          <a:prstGeom prst="line">
            <a:avLst/>
          </a:prstGeom>
          <a:ln>
            <a:solidFill>
              <a:srgbClr val="908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5" r:id="rId4"/>
    <p:sldLayoutId id="2147483659" r:id="rId5"/>
    <p:sldLayoutId id="2147483652" r:id="rId6"/>
    <p:sldLayoutId id="2147483653" r:id="rId7"/>
    <p:sldLayoutId id="2147483654" r:id="rId8"/>
    <p:sldLayoutId id="2147483655" r:id="rId9"/>
    <p:sldLayoutId id="2147483657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201C70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spcBef>
          <a:spcPct val="20000"/>
        </a:spcBef>
        <a:buClr>
          <a:srgbClr val="201C70"/>
        </a:buClr>
        <a:buFont typeface="Calibri" pitchFamily="34" charset="0"/>
        <a:buChar char="●"/>
        <a:defRPr sz="2000" kern="1200">
          <a:solidFill>
            <a:srgbClr val="4F4F4F"/>
          </a:solidFill>
          <a:latin typeface="+mn-lt"/>
          <a:ea typeface="+mn-ea"/>
          <a:cs typeface="+mn-cs"/>
        </a:defRPr>
      </a:lvl1pPr>
      <a:lvl2pPr marL="447675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600" kern="1200">
          <a:solidFill>
            <a:srgbClr val="4F4F4F"/>
          </a:solidFill>
          <a:latin typeface="+mn-lt"/>
          <a:ea typeface="+mn-ea"/>
          <a:cs typeface="+mn-cs"/>
        </a:defRPr>
      </a:lvl2pPr>
      <a:lvl3pPr marL="714375" indent="-171450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400" kern="1200">
          <a:solidFill>
            <a:srgbClr val="4F4F4F"/>
          </a:solidFill>
          <a:latin typeface="+mn-lt"/>
          <a:ea typeface="+mn-ea"/>
          <a:cs typeface="+mn-cs"/>
        </a:defRPr>
      </a:lvl3pPr>
      <a:lvl4pPr marL="990600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200" kern="1200">
          <a:solidFill>
            <a:srgbClr val="4F4F4F"/>
          </a:solidFill>
          <a:latin typeface="+mn-lt"/>
          <a:ea typeface="+mn-ea"/>
          <a:cs typeface="+mn-cs"/>
        </a:defRPr>
      </a:lvl4pPr>
      <a:lvl5pPr marL="1257300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200" kern="1200">
          <a:solidFill>
            <a:srgbClr val="4F4F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Dialogkonferanse Ruters bussanbud i 2015</a:t>
            </a:r>
            <a:endParaRPr lang="nb-NO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Innspill fra Nettbuss Øst</a:t>
            </a:r>
            <a:endParaRPr lang="nb-NO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26.09.2014</a:t>
            </a:r>
            <a:endParaRPr lang="nb-NO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b-NO" dirty="0" smtClean="0"/>
              <a:t>Tor Brenna</a:t>
            </a:r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1</a:t>
            </a:fld>
            <a:endParaRPr lang="nb-NO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Oppdragsbeskrivelse/kvalitet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1600" y="1573200"/>
            <a:ext cx="7556824" cy="5888248"/>
          </a:xfrm>
        </p:spPr>
        <p:txBody>
          <a:bodyPr/>
          <a:lstStyle/>
          <a:p>
            <a:pPr>
              <a:buNone/>
            </a:pPr>
            <a:endParaRPr lang="nb-NO" b="1" dirty="0" smtClean="0"/>
          </a:p>
          <a:p>
            <a:endParaRPr lang="nb-NO" b="1" dirty="0" smtClean="0"/>
          </a:p>
          <a:p>
            <a:endParaRPr lang="nb-NO" b="1" dirty="0" smtClean="0"/>
          </a:p>
          <a:p>
            <a:endParaRPr lang="nb-NO" b="1" dirty="0" smtClean="0"/>
          </a:p>
          <a:p>
            <a:endParaRPr lang="nb-NO" b="1" dirty="0" smtClean="0"/>
          </a:p>
          <a:p>
            <a:endParaRPr lang="nb-NO" b="1" dirty="0" smtClean="0"/>
          </a:p>
          <a:p>
            <a:endParaRPr lang="nb-NO" b="1" dirty="0" smtClean="0"/>
          </a:p>
          <a:p>
            <a:endParaRPr lang="nb-NO" b="1" dirty="0" smtClean="0"/>
          </a:p>
          <a:p>
            <a:pPr>
              <a:buNone/>
            </a:pPr>
            <a:endParaRPr lang="nb-NO" b="1" dirty="0" smtClean="0"/>
          </a:p>
          <a:p>
            <a:r>
              <a:rPr lang="nb-NO" dirty="0" smtClean="0"/>
              <a:t>Forenkle med bekreftelse, gjerne med avkrysning. </a:t>
            </a:r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2</a:t>
            </a:fld>
            <a:endParaRPr lang="nb-NO" noProof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120680" cy="199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645024"/>
            <a:ext cx="5875266" cy="96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Bussmateriell og miljø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15 meters busser.</a:t>
            </a:r>
          </a:p>
          <a:p>
            <a:r>
              <a:rPr lang="nb-NO" dirty="0" err="1" smtClean="0"/>
              <a:t>Midibuss</a:t>
            </a:r>
            <a:r>
              <a:rPr lang="nb-NO" dirty="0" smtClean="0"/>
              <a:t> på servicelinjene</a:t>
            </a:r>
          </a:p>
          <a:p>
            <a:r>
              <a:rPr lang="nb-NO" dirty="0" smtClean="0"/>
              <a:t>Skolevogner flest mulig sitteplasser pga. </a:t>
            </a:r>
            <a:r>
              <a:rPr lang="nb-NO" dirty="0" err="1" smtClean="0"/>
              <a:t>dimensjoneringplikten</a:t>
            </a:r>
            <a:endParaRPr lang="nb-NO" dirty="0" smtClean="0"/>
          </a:p>
          <a:p>
            <a:r>
              <a:rPr lang="nb-NO" dirty="0" smtClean="0"/>
              <a:t>Slippe alternative løsninger som ekskluderer flere leverandører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3</a:t>
            </a:fld>
            <a:endParaRPr lang="nb-NO" noProof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Rutebeskrivelse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Nye diagonal linje </a:t>
            </a:r>
            <a:r>
              <a:rPr lang="nb-NO" smtClean="0"/>
              <a:t>Nittedal-Lørenskog (unngå </a:t>
            </a:r>
            <a:r>
              <a:rPr lang="nb-NO" dirty="0" smtClean="0"/>
              <a:t>overgang på </a:t>
            </a:r>
            <a:r>
              <a:rPr lang="nb-NO" dirty="0" err="1" smtClean="0"/>
              <a:t>Gjelleråsen/Olavsgård</a:t>
            </a:r>
            <a:r>
              <a:rPr lang="nb-NO" dirty="0" smtClean="0"/>
              <a:t>)</a:t>
            </a:r>
          </a:p>
          <a:p>
            <a:r>
              <a:rPr lang="nb-NO" dirty="0" smtClean="0"/>
              <a:t>Kutte lokaltrafikk mellom Grorud og Sinsen.</a:t>
            </a:r>
          </a:p>
          <a:p>
            <a:r>
              <a:rPr lang="nb-NO" dirty="0" smtClean="0"/>
              <a:t>Rutetabeller som fanger opp forsinkelser.</a:t>
            </a:r>
          </a:p>
          <a:p>
            <a:r>
              <a:rPr lang="nb-NO" dirty="0" smtClean="0"/>
              <a:t>Bedre beskrivelse av evalueringskriteriene av </a:t>
            </a:r>
            <a:r>
              <a:rPr lang="nb-NO" dirty="0" err="1" smtClean="0"/>
              <a:t>vognløpene</a:t>
            </a:r>
            <a:r>
              <a:rPr lang="nb-NO" dirty="0" smtClean="0"/>
              <a:t> på rutebeskrivelsen.</a:t>
            </a:r>
          </a:p>
          <a:p>
            <a:pPr lvl="3">
              <a:buFont typeface="Wingdings" pitchFamily="2" charset="2"/>
              <a:buChar char="Ø"/>
            </a:pPr>
            <a:r>
              <a:rPr lang="nb-NO" sz="1800" dirty="0" smtClean="0"/>
              <a:t>Antall busser</a:t>
            </a:r>
          </a:p>
          <a:p>
            <a:pPr lvl="3">
              <a:buFont typeface="Wingdings" pitchFamily="2" charset="2"/>
              <a:buChar char="Ø"/>
            </a:pPr>
            <a:r>
              <a:rPr lang="nb-NO" sz="1800" dirty="0" smtClean="0"/>
              <a:t>Reguleringstider</a:t>
            </a:r>
          </a:p>
          <a:p>
            <a:pPr lvl="3">
              <a:buFont typeface="Wingdings" pitchFamily="2" charset="2"/>
              <a:buChar char="Ø"/>
            </a:pPr>
            <a:r>
              <a:rPr lang="nb-NO" sz="1800" dirty="0" smtClean="0"/>
              <a:t>Tomkjøringstider</a:t>
            </a:r>
          </a:p>
          <a:p>
            <a:pPr lvl="1">
              <a:buFont typeface="Wingdings" pitchFamily="2" charset="2"/>
              <a:buChar char="Ø"/>
            </a:pP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4</a:t>
            </a:fld>
            <a:endParaRPr lang="nb-NO" noProof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Incitament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Incitament må være påvirkbart for operatør tilknyttet hver enkelt kontrakt.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5</a:t>
            </a:fld>
            <a:endParaRPr lang="nb-NO" noProof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600" y="619198"/>
            <a:ext cx="7556824" cy="1369641"/>
          </a:xfrm>
        </p:spPr>
        <p:txBody>
          <a:bodyPr/>
          <a:lstStyle/>
          <a:p>
            <a:pPr algn="ctr"/>
            <a:r>
              <a:rPr lang="nb-NO" dirty="0" smtClean="0"/>
              <a:t>Tildelingskriterier og funksjonskrav </a:t>
            </a:r>
            <a:br>
              <a:rPr lang="nb-NO" dirty="0" smtClean="0"/>
            </a:br>
            <a:r>
              <a:rPr lang="nb-NO" dirty="0" err="1" smtClean="0"/>
              <a:t>vs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/>
              <a:t>minimumskrav og konkurransen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1600" y="2132856"/>
            <a:ext cx="7556824" cy="3994344"/>
          </a:xfrm>
        </p:spPr>
        <p:txBody>
          <a:bodyPr/>
          <a:lstStyle/>
          <a:p>
            <a:endParaRPr lang="nb-NO" dirty="0" smtClean="0"/>
          </a:p>
          <a:p>
            <a:r>
              <a:rPr lang="nb-NO" dirty="0" smtClean="0"/>
              <a:t>Premier produktutvikling og nye løsninger</a:t>
            </a:r>
          </a:p>
          <a:p>
            <a:r>
              <a:rPr lang="nb-NO" dirty="0" smtClean="0"/>
              <a:t>Premier dokumenterte resultater og kvalitet</a:t>
            </a:r>
          </a:p>
          <a:p>
            <a:r>
              <a:rPr lang="nb-NO" dirty="0" smtClean="0"/>
              <a:t>Kun én forhandlingsrunde på alle kriterier.</a:t>
            </a:r>
          </a:p>
          <a:p>
            <a:r>
              <a:rPr lang="nb-NO" dirty="0" smtClean="0"/>
              <a:t>50 %pris, 20%Vognløp, 20% Gjennomføring, kvalitet og miljø og 10 % materiell (der Ruter stiller med anlegg).  </a:t>
            </a:r>
          </a:p>
          <a:p>
            <a:r>
              <a:rPr lang="nb-NO" dirty="0" smtClean="0"/>
              <a:t>50 %pris, 20%Vognløp, 10% Gjennomføring, kvalitet og miljø, 10 % materiell, 10% anlegg (der operatør stiller med anlegg).  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6</a:t>
            </a:fld>
            <a:endParaRPr lang="nb-NO" noProof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ttbuss AS">
      <a:dk1>
        <a:sysClr val="windowText" lastClr="000000"/>
      </a:dk1>
      <a:lt1>
        <a:sysClr val="window" lastClr="FFFFFF"/>
      </a:lt1>
      <a:dk2>
        <a:srgbClr val="1F145D"/>
      </a:dk2>
      <a:lt2>
        <a:srgbClr val="0098DB"/>
      </a:lt2>
      <a:accent1>
        <a:srgbClr val="952D98"/>
      </a:accent1>
      <a:accent2>
        <a:srgbClr val="622567"/>
      </a:accent2>
      <a:accent3>
        <a:srgbClr val="D10074"/>
      </a:accent3>
      <a:accent4>
        <a:srgbClr val="3095B4"/>
      </a:accent4>
      <a:accent5>
        <a:srgbClr val="739600"/>
      </a:accent5>
      <a:accent6>
        <a:srgbClr val="B6BF00"/>
      </a:accent6>
      <a:hlink>
        <a:srgbClr val="939393"/>
      </a:hlink>
      <a:folHlink>
        <a:srgbClr val="A7A7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413</TotalTime>
  <Words>184</Words>
  <Application>Microsoft Office PowerPoint</Application>
  <PresentationFormat>Skjermfremvisning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blank</vt:lpstr>
      <vt:lpstr>Dialogkonferanse Ruters bussanbud i 2015</vt:lpstr>
      <vt:lpstr>Oppdragsbeskrivelse/kvalitet</vt:lpstr>
      <vt:lpstr>Bussmateriell og miljø</vt:lpstr>
      <vt:lpstr>Rutebeskrivelse</vt:lpstr>
      <vt:lpstr>Incitament</vt:lpstr>
      <vt:lpstr>Tildelingskriterier og funksjonskrav  vs  minimumskrav og konkurransen </vt:lpstr>
    </vt:vector>
  </TitlesOfParts>
  <Company>Nettbuss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Ruters</dc:title>
  <dc:creator>Tor Brenna</dc:creator>
  <cp:lastModifiedBy>bretor</cp:lastModifiedBy>
  <cp:revision>34</cp:revision>
  <dcterms:created xsi:type="dcterms:W3CDTF">2013-11-23T19:18:34Z</dcterms:created>
  <dcterms:modified xsi:type="dcterms:W3CDTF">2014-09-25T20:56:16Z</dcterms:modified>
</cp:coreProperties>
</file>